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79" d="100"/>
          <a:sy n="79" d="100"/>
        </p:scale>
        <p:origin x="172" y="5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8788303-7FC4-40AA-B10A-1A4CD025AF04}" type="doc">
      <dgm:prSet loTypeId="urn:microsoft.com/office/officeart/2008/layout/AlternatingHexagons" loCatId="list" qsTypeId="urn:microsoft.com/office/officeart/2005/8/quickstyle/3d1" qsCatId="3D" csTypeId="urn:microsoft.com/office/officeart/2005/8/colors/colorful5" csCatId="colorful" phldr="1"/>
      <dgm:spPr/>
      <dgm:t>
        <a:bodyPr/>
        <a:lstStyle/>
        <a:p>
          <a:endParaRPr lang="en-US"/>
        </a:p>
      </dgm:t>
    </dgm:pt>
    <dgm:pt modelId="{1569332B-56F0-4D55-AD3E-72AAC3C4DA28}">
      <dgm:prSet phldrT="[Text]" custT="1"/>
      <dgm:spPr/>
      <dgm:t>
        <a:bodyPr/>
        <a:lstStyle/>
        <a:p>
          <a:r>
            <a:rPr lang="en-US" sz="800" b="1"/>
            <a:t>Responsabilité : </a:t>
          </a:r>
          <a:r>
            <a:rPr lang="en-US" sz="800"/>
            <a:t>tient les parties prenantes (donateurs, communautés, direction) informées et garantit la transparence</a:t>
          </a:r>
        </a:p>
      </dgm:t>
    </dgm:pt>
    <dgm:pt modelId="{59FBCED6-640E-4AAB-A5B8-0E8FFA991C4B}" type="parTrans" cxnId="{2E5A68B3-CF04-4FC5-BC76-CC3EB7EA7087}">
      <dgm:prSet/>
      <dgm:spPr/>
      <dgm:t>
        <a:bodyPr/>
        <a:lstStyle/>
        <a:p>
          <a:endParaRPr lang="en-US"/>
        </a:p>
      </dgm:t>
    </dgm:pt>
    <dgm:pt modelId="{C44533DD-2110-4C05-9D72-6B40EE5C7473}" type="sibTrans" cxnId="{2E5A68B3-CF04-4FC5-BC76-CC3EB7EA7087}">
      <dgm:prSet/>
      <dgm:spPr/>
      <dgm:t>
        <a:bodyPr/>
        <a:lstStyle/>
        <a:p>
          <a:r>
            <a:rPr lang="en-US" b="1"/>
            <a:t>Communication : </a:t>
          </a:r>
          <a:r>
            <a:rPr lang="en-US"/>
            <a:t>renforce les relations avec les bénéficiaires, les partenaires et les bailleurs de fonds en partageant les résultats.</a:t>
          </a:r>
        </a:p>
      </dgm:t>
    </dgm:pt>
    <dgm:pt modelId="{206E145D-BD9E-4EC4-B1F5-6284FB8F7D03}">
      <dgm:prSet phldrT="[Text]" custT="1"/>
      <dgm:spPr/>
      <dgm:t>
        <a:bodyPr/>
        <a:lstStyle/>
        <a:p>
          <a:r>
            <a:rPr lang="en-US" sz="900" b="1"/>
            <a:t>Prise de décision : </a:t>
          </a:r>
          <a:r>
            <a:rPr lang="en-US" sz="900"/>
            <a:t>fournit des données probantes pour orienter les ajustements du projet et les décisions stratégiques</a:t>
          </a:r>
          <a:r>
            <a:rPr lang="en-US" sz="800"/>
            <a:t>.</a:t>
          </a:r>
        </a:p>
      </dgm:t>
    </dgm:pt>
    <dgm:pt modelId="{D1F308D7-17D2-47ED-A4D8-4184D27FCEEE}" type="parTrans" cxnId="{C8C81B0E-2798-4574-8D43-7AA6BC18C717}">
      <dgm:prSet/>
      <dgm:spPr/>
      <dgm:t>
        <a:bodyPr/>
        <a:lstStyle/>
        <a:p>
          <a:endParaRPr lang="en-US"/>
        </a:p>
      </dgm:t>
    </dgm:pt>
    <dgm:pt modelId="{F63B97D8-DC92-4904-B919-EE6E47146BA1}" type="sibTrans" cxnId="{C8C81B0E-2798-4574-8D43-7AA6BC18C717}">
      <dgm:prSet custT="1"/>
      <dgm:spPr/>
      <dgm:t>
        <a:bodyPr/>
        <a:lstStyle/>
        <a:p>
          <a:r>
            <a:rPr lang="en-US" sz="900" b="1"/>
            <a:t>Apprentissage : </a:t>
          </a:r>
          <a:r>
            <a:rPr lang="en-US" sz="900"/>
            <a:t>aide à identifier les réussites, les échecs et les domaines à améliorer</a:t>
          </a:r>
          <a:r>
            <a:rPr lang="en-US" sz="1100"/>
            <a:t>.</a:t>
          </a:r>
        </a:p>
      </dgm:t>
    </dgm:pt>
    <dgm:pt modelId="{CC7A0928-6808-4055-9391-74D01108B0DC}">
      <dgm:prSet phldrT="[Text]" custT="1"/>
      <dgm:spPr/>
      <dgm:t>
        <a:bodyPr/>
        <a:lstStyle/>
        <a:p>
          <a:r>
            <a:rPr lang="en-US" sz="900" b="1"/>
            <a:t>Suivi des progrès : </a:t>
          </a:r>
          <a:r>
            <a:rPr lang="en-US" sz="900"/>
            <a:t>surveille la réalisation des objectifs, des étapes clés et des indicateurs</a:t>
          </a:r>
          <a:r>
            <a:rPr lang="en-US" sz="800"/>
            <a:t>.</a:t>
          </a:r>
        </a:p>
      </dgm:t>
    </dgm:pt>
    <dgm:pt modelId="{A1698420-06D1-458B-9F9E-F4D20DB3A4AD}" type="parTrans" cxnId="{7AC7A2CD-2E72-4145-9FE2-1B17BA43F9F3}">
      <dgm:prSet/>
      <dgm:spPr/>
      <dgm:t>
        <a:bodyPr/>
        <a:lstStyle/>
        <a:p>
          <a:endParaRPr lang="en-US"/>
        </a:p>
      </dgm:t>
    </dgm:pt>
    <dgm:pt modelId="{104E54DF-220B-415E-91CE-9DE5B69162FB}" type="sibTrans" cxnId="{7AC7A2CD-2E72-4145-9FE2-1B17BA43F9F3}">
      <dgm:prSet custT="1"/>
      <dgm:spPr/>
      <dgm:t>
        <a:bodyPr/>
        <a:lstStyle/>
        <a:p>
          <a:r>
            <a:rPr lang="en-US" sz="900" b="1"/>
            <a:t>Conformité : </a:t>
          </a:r>
          <a:r>
            <a:rPr lang="en-US" sz="900"/>
            <a:t>respecte les exigences légales, celles des donateurs et celles de l'organisation.</a:t>
          </a:r>
        </a:p>
      </dgm:t>
    </dgm:pt>
    <dgm:pt modelId="{9023ABCF-399F-4778-8DD7-8FAA7F4CC0F4}" type="pres">
      <dgm:prSet presAssocID="{88788303-7FC4-40AA-B10A-1A4CD025AF04}" presName="Name0" presStyleCnt="0">
        <dgm:presLayoutVars>
          <dgm:chMax/>
          <dgm:chPref/>
          <dgm:dir/>
          <dgm:animLvl val="lvl"/>
        </dgm:presLayoutVars>
      </dgm:prSet>
      <dgm:spPr/>
    </dgm:pt>
    <dgm:pt modelId="{F0EFF5FE-6251-48CD-A999-8B056A143C73}" type="pres">
      <dgm:prSet presAssocID="{1569332B-56F0-4D55-AD3E-72AAC3C4DA28}" presName="composite" presStyleCnt="0"/>
      <dgm:spPr/>
    </dgm:pt>
    <dgm:pt modelId="{434A21AA-047E-4665-8600-1CD601B60F9A}" type="pres">
      <dgm:prSet presAssocID="{1569332B-56F0-4D55-AD3E-72AAC3C4DA28}" presName="Parent1" presStyleLbl="node1" presStyleIdx="0" presStyleCnt="6">
        <dgm:presLayoutVars>
          <dgm:chMax val="1"/>
          <dgm:chPref val="1"/>
          <dgm:bulletEnabled val="1"/>
        </dgm:presLayoutVars>
      </dgm:prSet>
      <dgm:spPr/>
    </dgm:pt>
    <dgm:pt modelId="{21F042D2-0512-4E9F-9231-A9DD370453BE}" type="pres">
      <dgm:prSet presAssocID="{1569332B-56F0-4D55-AD3E-72AAC3C4DA28}" presName="Childtext1" presStyleLbl="revTx" presStyleIdx="0" presStyleCnt="3">
        <dgm:presLayoutVars>
          <dgm:chMax val="0"/>
          <dgm:chPref val="0"/>
          <dgm:bulletEnabled val="1"/>
        </dgm:presLayoutVars>
      </dgm:prSet>
      <dgm:spPr/>
    </dgm:pt>
    <dgm:pt modelId="{D151A162-601B-4B75-A0DE-778FFC9765BD}" type="pres">
      <dgm:prSet presAssocID="{1569332B-56F0-4D55-AD3E-72AAC3C4DA28}" presName="BalanceSpacing" presStyleCnt="0"/>
      <dgm:spPr/>
    </dgm:pt>
    <dgm:pt modelId="{E8299784-E870-4A89-8A61-3ABD0EB9BED4}" type="pres">
      <dgm:prSet presAssocID="{1569332B-56F0-4D55-AD3E-72AAC3C4DA28}" presName="BalanceSpacing1" presStyleCnt="0"/>
      <dgm:spPr/>
    </dgm:pt>
    <dgm:pt modelId="{EC31DAC9-D0B3-481F-BDAF-83C5AAD43C69}" type="pres">
      <dgm:prSet presAssocID="{C44533DD-2110-4C05-9D72-6B40EE5C7473}" presName="Accent1Text" presStyleLbl="node1" presStyleIdx="1" presStyleCnt="6"/>
      <dgm:spPr/>
    </dgm:pt>
    <dgm:pt modelId="{8883F5F3-2E5F-456E-AD41-23E5D95612F3}" type="pres">
      <dgm:prSet presAssocID="{C44533DD-2110-4C05-9D72-6B40EE5C7473}" presName="spaceBetweenRectangles" presStyleCnt="0"/>
      <dgm:spPr/>
    </dgm:pt>
    <dgm:pt modelId="{5FD718E2-BA17-49D7-8C4D-B85691A9ACB6}" type="pres">
      <dgm:prSet presAssocID="{206E145D-BD9E-4EC4-B1F5-6284FB8F7D03}" presName="composite" presStyleCnt="0"/>
      <dgm:spPr/>
    </dgm:pt>
    <dgm:pt modelId="{EEC99B0D-3D4F-43D6-8129-F547BAECF4B3}" type="pres">
      <dgm:prSet presAssocID="{206E145D-BD9E-4EC4-B1F5-6284FB8F7D03}" presName="Parent1" presStyleLbl="node1" presStyleIdx="2" presStyleCnt="6">
        <dgm:presLayoutVars>
          <dgm:chMax val="1"/>
          <dgm:chPref val="1"/>
          <dgm:bulletEnabled val="1"/>
        </dgm:presLayoutVars>
      </dgm:prSet>
      <dgm:spPr/>
    </dgm:pt>
    <dgm:pt modelId="{938F7F43-A3A1-4701-937D-93D0BCED6D6E}" type="pres">
      <dgm:prSet presAssocID="{206E145D-BD9E-4EC4-B1F5-6284FB8F7D03}" presName="Childtext1" presStyleLbl="revTx" presStyleIdx="1" presStyleCnt="3">
        <dgm:presLayoutVars>
          <dgm:chMax val="0"/>
          <dgm:chPref val="0"/>
          <dgm:bulletEnabled val="1"/>
        </dgm:presLayoutVars>
      </dgm:prSet>
      <dgm:spPr/>
    </dgm:pt>
    <dgm:pt modelId="{1E9D5E88-60CA-4DC7-86C4-16A1D729FB67}" type="pres">
      <dgm:prSet presAssocID="{206E145D-BD9E-4EC4-B1F5-6284FB8F7D03}" presName="BalanceSpacing" presStyleCnt="0"/>
      <dgm:spPr/>
    </dgm:pt>
    <dgm:pt modelId="{B504974E-426D-4F54-B1FE-9641582A3A33}" type="pres">
      <dgm:prSet presAssocID="{206E145D-BD9E-4EC4-B1F5-6284FB8F7D03}" presName="BalanceSpacing1" presStyleCnt="0"/>
      <dgm:spPr/>
    </dgm:pt>
    <dgm:pt modelId="{AD83D9FC-1CDF-47A0-9A1E-22DA874F4FFF}" type="pres">
      <dgm:prSet presAssocID="{F63B97D8-DC92-4904-B919-EE6E47146BA1}" presName="Accent1Text" presStyleLbl="node1" presStyleIdx="3" presStyleCnt="6"/>
      <dgm:spPr/>
    </dgm:pt>
    <dgm:pt modelId="{12ED55CC-4ECE-4B20-9063-E88D12E67E5F}" type="pres">
      <dgm:prSet presAssocID="{F63B97D8-DC92-4904-B919-EE6E47146BA1}" presName="spaceBetweenRectangles" presStyleCnt="0"/>
      <dgm:spPr/>
    </dgm:pt>
    <dgm:pt modelId="{C6F59704-A6AB-4055-90B0-5A92D8E1D94E}" type="pres">
      <dgm:prSet presAssocID="{CC7A0928-6808-4055-9391-74D01108B0DC}" presName="composite" presStyleCnt="0"/>
      <dgm:spPr/>
    </dgm:pt>
    <dgm:pt modelId="{BF51638C-A5E8-4E12-8B2C-754DA6D38122}" type="pres">
      <dgm:prSet presAssocID="{CC7A0928-6808-4055-9391-74D01108B0DC}" presName="Parent1" presStyleLbl="node1" presStyleIdx="4" presStyleCnt="6">
        <dgm:presLayoutVars>
          <dgm:chMax val="1"/>
          <dgm:chPref val="1"/>
          <dgm:bulletEnabled val="1"/>
        </dgm:presLayoutVars>
      </dgm:prSet>
      <dgm:spPr/>
    </dgm:pt>
    <dgm:pt modelId="{2F407E32-C9C5-4E6B-A3E5-D485814AE11E}" type="pres">
      <dgm:prSet presAssocID="{CC7A0928-6808-4055-9391-74D01108B0DC}" presName="Childtext1" presStyleLbl="revTx" presStyleIdx="2" presStyleCnt="3">
        <dgm:presLayoutVars>
          <dgm:chMax val="0"/>
          <dgm:chPref val="0"/>
          <dgm:bulletEnabled val="1"/>
        </dgm:presLayoutVars>
      </dgm:prSet>
      <dgm:spPr/>
    </dgm:pt>
    <dgm:pt modelId="{7182806C-C513-4D85-B7FD-80149ECA3BBB}" type="pres">
      <dgm:prSet presAssocID="{CC7A0928-6808-4055-9391-74D01108B0DC}" presName="BalanceSpacing" presStyleCnt="0"/>
      <dgm:spPr/>
    </dgm:pt>
    <dgm:pt modelId="{E37ED5C0-3D2B-4F87-BB88-82FAA693E9D4}" type="pres">
      <dgm:prSet presAssocID="{CC7A0928-6808-4055-9391-74D01108B0DC}" presName="BalanceSpacing1" presStyleCnt="0"/>
      <dgm:spPr/>
    </dgm:pt>
    <dgm:pt modelId="{1D3349E0-CAD3-46F9-AC9A-2ED85A9C3C4E}" type="pres">
      <dgm:prSet presAssocID="{104E54DF-220B-415E-91CE-9DE5B69162FB}" presName="Accent1Text" presStyleLbl="node1" presStyleIdx="5" presStyleCnt="6"/>
      <dgm:spPr/>
    </dgm:pt>
  </dgm:ptLst>
  <dgm:cxnLst>
    <dgm:cxn modelId="{C8C81B0E-2798-4574-8D43-7AA6BC18C717}" srcId="{88788303-7FC4-40AA-B10A-1A4CD025AF04}" destId="{206E145D-BD9E-4EC4-B1F5-6284FB8F7D03}" srcOrd="1" destOrd="0" parTransId="{D1F308D7-17D2-47ED-A4D8-4184D27FCEEE}" sibTransId="{F63B97D8-DC92-4904-B919-EE6E47146BA1}"/>
    <dgm:cxn modelId="{A3CE4D16-6D6B-4DE5-A0C4-63275C93DF9A}" type="presOf" srcId="{88788303-7FC4-40AA-B10A-1A4CD025AF04}" destId="{9023ABCF-399F-4778-8DD7-8FAA7F4CC0F4}" srcOrd="0" destOrd="0" presId="urn:microsoft.com/office/officeart/2008/layout/AlternatingHexagons"/>
    <dgm:cxn modelId="{C0EE652B-BE89-42B4-94F2-0AB3EC43C629}" type="presOf" srcId="{CC7A0928-6808-4055-9391-74D01108B0DC}" destId="{BF51638C-A5E8-4E12-8B2C-754DA6D38122}" srcOrd="0" destOrd="0" presId="urn:microsoft.com/office/officeart/2008/layout/AlternatingHexagons"/>
    <dgm:cxn modelId="{EF80FA4E-F571-422F-85AA-02B7BC48C039}" type="presOf" srcId="{F63B97D8-DC92-4904-B919-EE6E47146BA1}" destId="{AD83D9FC-1CDF-47A0-9A1E-22DA874F4FFF}" srcOrd="0" destOrd="0" presId="urn:microsoft.com/office/officeart/2008/layout/AlternatingHexagons"/>
    <dgm:cxn modelId="{42610E7B-6AE5-4D15-A7D7-C8BCB9C6CC80}" type="presOf" srcId="{C44533DD-2110-4C05-9D72-6B40EE5C7473}" destId="{EC31DAC9-D0B3-481F-BDAF-83C5AAD43C69}" srcOrd="0" destOrd="0" presId="urn:microsoft.com/office/officeart/2008/layout/AlternatingHexagons"/>
    <dgm:cxn modelId="{9ED250AC-8F48-4C8C-860B-D8BBA0E232FD}" type="presOf" srcId="{104E54DF-220B-415E-91CE-9DE5B69162FB}" destId="{1D3349E0-CAD3-46F9-AC9A-2ED85A9C3C4E}" srcOrd="0" destOrd="0" presId="urn:microsoft.com/office/officeart/2008/layout/AlternatingHexagons"/>
    <dgm:cxn modelId="{2E5A68B3-CF04-4FC5-BC76-CC3EB7EA7087}" srcId="{88788303-7FC4-40AA-B10A-1A4CD025AF04}" destId="{1569332B-56F0-4D55-AD3E-72AAC3C4DA28}" srcOrd="0" destOrd="0" parTransId="{59FBCED6-640E-4AAB-A5B8-0E8FFA991C4B}" sibTransId="{C44533DD-2110-4C05-9D72-6B40EE5C7473}"/>
    <dgm:cxn modelId="{7F36C9B7-E458-4DB8-B58F-81149B92BACC}" type="presOf" srcId="{206E145D-BD9E-4EC4-B1F5-6284FB8F7D03}" destId="{EEC99B0D-3D4F-43D6-8129-F547BAECF4B3}" srcOrd="0" destOrd="0" presId="urn:microsoft.com/office/officeart/2008/layout/AlternatingHexagons"/>
    <dgm:cxn modelId="{7AC7A2CD-2E72-4145-9FE2-1B17BA43F9F3}" srcId="{88788303-7FC4-40AA-B10A-1A4CD025AF04}" destId="{CC7A0928-6808-4055-9391-74D01108B0DC}" srcOrd="2" destOrd="0" parTransId="{A1698420-06D1-458B-9F9E-F4D20DB3A4AD}" sibTransId="{104E54DF-220B-415E-91CE-9DE5B69162FB}"/>
    <dgm:cxn modelId="{C18B59D4-530F-434B-846A-8703A72F402A}" type="presOf" srcId="{1569332B-56F0-4D55-AD3E-72AAC3C4DA28}" destId="{434A21AA-047E-4665-8600-1CD601B60F9A}" srcOrd="0" destOrd="0" presId="urn:microsoft.com/office/officeart/2008/layout/AlternatingHexagons"/>
    <dgm:cxn modelId="{F3F31B7C-21AB-4D94-BAFF-B3772E8E693A}" type="presParOf" srcId="{9023ABCF-399F-4778-8DD7-8FAA7F4CC0F4}" destId="{F0EFF5FE-6251-48CD-A999-8B056A143C73}" srcOrd="0" destOrd="0" presId="urn:microsoft.com/office/officeart/2008/layout/AlternatingHexagons"/>
    <dgm:cxn modelId="{15CB3640-BC4F-40AB-8891-338D817F74BE}" type="presParOf" srcId="{F0EFF5FE-6251-48CD-A999-8B056A143C73}" destId="{434A21AA-047E-4665-8600-1CD601B60F9A}" srcOrd="0" destOrd="0" presId="urn:microsoft.com/office/officeart/2008/layout/AlternatingHexagons"/>
    <dgm:cxn modelId="{D40A34A2-7B32-4B98-A289-E4D74328C644}" type="presParOf" srcId="{F0EFF5FE-6251-48CD-A999-8B056A143C73}" destId="{21F042D2-0512-4E9F-9231-A9DD370453BE}" srcOrd="1" destOrd="0" presId="urn:microsoft.com/office/officeart/2008/layout/AlternatingHexagons"/>
    <dgm:cxn modelId="{FAF01FD1-4A5C-40F4-B045-D1086EBC4928}" type="presParOf" srcId="{F0EFF5FE-6251-48CD-A999-8B056A143C73}" destId="{D151A162-601B-4B75-A0DE-778FFC9765BD}" srcOrd="2" destOrd="0" presId="urn:microsoft.com/office/officeart/2008/layout/AlternatingHexagons"/>
    <dgm:cxn modelId="{5FB9308E-EEDD-4D56-908F-E280B99668B4}" type="presParOf" srcId="{F0EFF5FE-6251-48CD-A999-8B056A143C73}" destId="{E8299784-E870-4A89-8A61-3ABD0EB9BED4}" srcOrd="3" destOrd="0" presId="urn:microsoft.com/office/officeart/2008/layout/AlternatingHexagons"/>
    <dgm:cxn modelId="{316AC261-6B83-4D3F-A020-626904273458}" type="presParOf" srcId="{F0EFF5FE-6251-48CD-A999-8B056A143C73}" destId="{EC31DAC9-D0B3-481F-BDAF-83C5AAD43C69}" srcOrd="4" destOrd="0" presId="urn:microsoft.com/office/officeart/2008/layout/AlternatingHexagons"/>
    <dgm:cxn modelId="{40F00CB5-8E7C-4E28-B5DA-FFCE174E305E}" type="presParOf" srcId="{9023ABCF-399F-4778-8DD7-8FAA7F4CC0F4}" destId="{8883F5F3-2E5F-456E-AD41-23E5D95612F3}" srcOrd="1" destOrd="0" presId="urn:microsoft.com/office/officeart/2008/layout/AlternatingHexagons"/>
    <dgm:cxn modelId="{E7D538DA-5BE4-4C8A-AD94-50ADA2E0B4D0}" type="presParOf" srcId="{9023ABCF-399F-4778-8DD7-8FAA7F4CC0F4}" destId="{5FD718E2-BA17-49D7-8C4D-B85691A9ACB6}" srcOrd="2" destOrd="0" presId="urn:microsoft.com/office/officeart/2008/layout/AlternatingHexagons"/>
    <dgm:cxn modelId="{663C598B-29E7-4518-A16B-4F95E8860867}" type="presParOf" srcId="{5FD718E2-BA17-49D7-8C4D-B85691A9ACB6}" destId="{EEC99B0D-3D4F-43D6-8129-F547BAECF4B3}" srcOrd="0" destOrd="0" presId="urn:microsoft.com/office/officeart/2008/layout/AlternatingHexagons"/>
    <dgm:cxn modelId="{0C3B9DC6-08C8-4302-8B28-2B0A26ED30C9}" type="presParOf" srcId="{5FD718E2-BA17-49D7-8C4D-B85691A9ACB6}" destId="{938F7F43-A3A1-4701-937D-93D0BCED6D6E}" srcOrd="1" destOrd="0" presId="urn:microsoft.com/office/officeart/2008/layout/AlternatingHexagons"/>
    <dgm:cxn modelId="{F5E7B431-EC04-493F-A265-3EF3041116CD}" type="presParOf" srcId="{5FD718E2-BA17-49D7-8C4D-B85691A9ACB6}" destId="{1E9D5E88-60CA-4DC7-86C4-16A1D729FB67}" srcOrd="2" destOrd="0" presId="urn:microsoft.com/office/officeart/2008/layout/AlternatingHexagons"/>
    <dgm:cxn modelId="{EA503BB7-C81C-4395-893C-50083287A6D0}" type="presParOf" srcId="{5FD718E2-BA17-49D7-8C4D-B85691A9ACB6}" destId="{B504974E-426D-4F54-B1FE-9641582A3A33}" srcOrd="3" destOrd="0" presId="urn:microsoft.com/office/officeart/2008/layout/AlternatingHexagons"/>
    <dgm:cxn modelId="{EACCE02B-2152-49ED-AD16-3B7342EF6A8F}" type="presParOf" srcId="{5FD718E2-BA17-49D7-8C4D-B85691A9ACB6}" destId="{AD83D9FC-1CDF-47A0-9A1E-22DA874F4FFF}" srcOrd="4" destOrd="0" presId="urn:microsoft.com/office/officeart/2008/layout/AlternatingHexagons"/>
    <dgm:cxn modelId="{A4935683-3C19-4AF6-8BFA-DB5FF0F19DB9}" type="presParOf" srcId="{9023ABCF-399F-4778-8DD7-8FAA7F4CC0F4}" destId="{12ED55CC-4ECE-4B20-9063-E88D12E67E5F}" srcOrd="3" destOrd="0" presId="urn:microsoft.com/office/officeart/2008/layout/AlternatingHexagons"/>
    <dgm:cxn modelId="{6FFD3337-AE01-4CED-8865-B297BB63C95A}" type="presParOf" srcId="{9023ABCF-399F-4778-8DD7-8FAA7F4CC0F4}" destId="{C6F59704-A6AB-4055-90B0-5A92D8E1D94E}" srcOrd="4" destOrd="0" presId="urn:microsoft.com/office/officeart/2008/layout/AlternatingHexagons"/>
    <dgm:cxn modelId="{CC2DD8C9-1852-4025-821C-9EEF9D8BA34B}" type="presParOf" srcId="{C6F59704-A6AB-4055-90B0-5A92D8E1D94E}" destId="{BF51638C-A5E8-4E12-8B2C-754DA6D38122}" srcOrd="0" destOrd="0" presId="urn:microsoft.com/office/officeart/2008/layout/AlternatingHexagons"/>
    <dgm:cxn modelId="{DA7E535E-B977-4137-8211-E3541DF670F4}" type="presParOf" srcId="{C6F59704-A6AB-4055-90B0-5A92D8E1D94E}" destId="{2F407E32-C9C5-4E6B-A3E5-D485814AE11E}" srcOrd="1" destOrd="0" presId="urn:microsoft.com/office/officeart/2008/layout/AlternatingHexagons"/>
    <dgm:cxn modelId="{D6ED27C1-187C-4284-9D16-372AACC6E3D8}" type="presParOf" srcId="{C6F59704-A6AB-4055-90B0-5A92D8E1D94E}" destId="{7182806C-C513-4D85-B7FD-80149ECA3BBB}" srcOrd="2" destOrd="0" presId="urn:microsoft.com/office/officeart/2008/layout/AlternatingHexagons"/>
    <dgm:cxn modelId="{12BD8102-18DC-4EC1-86FA-673F1DAFD300}" type="presParOf" srcId="{C6F59704-A6AB-4055-90B0-5A92D8E1D94E}" destId="{E37ED5C0-3D2B-4F87-BB88-82FAA693E9D4}" srcOrd="3" destOrd="0" presId="urn:microsoft.com/office/officeart/2008/layout/AlternatingHexagons"/>
    <dgm:cxn modelId="{5DBF009A-C70F-48EB-B757-79FB352556C6}" type="presParOf" srcId="{C6F59704-A6AB-4055-90B0-5A92D8E1D94E}" destId="{1D3349E0-CAD3-46F9-AC9A-2ED85A9C3C4E}" srcOrd="4" destOrd="0" presId="urn:microsoft.com/office/officeart/2008/layout/AlternatingHexagon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70F47BA-9724-46AE-B7E2-000EE8FE5FBA}" type="doc">
      <dgm:prSet loTypeId="urn:microsoft.com/office/officeart/2005/8/layout/process5" loCatId="process" qsTypeId="urn:microsoft.com/office/officeart/2005/8/quickstyle/simple1" qsCatId="simple" csTypeId="urn:microsoft.com/office/officeart/2005/8/colors/accent1_2" csCatId="accent1" phldr="1"/>
      <dgm:spPr/>
      <dgm:t>
        <a:bodyPr/>
        <a:lstStyle/>
        <a:p>
          <a:endParaRPr lang="en-US"/>
        </a:p>
      </dgm:t>
    </dgm:pt>
    <dgm:pt modelId="{C8E8B6F8-472F-407A-BA80-4C6D4BC49D87}">
      <dgm:prSet phldrT="[Text]"/>
      <dgm:spPr/>
      <dgm:t>
        <a:bodyPr/>
        <a:lstStyle/>
        <a:p>
          <a:r>
            <a:rPr lang="en-US" b="1"/>
            <a:t>Personnel de terrain</a:t>
          </a:r>
        </a:p>
        <a:p>
          <a:r>
            <a:rPr lang="en-US"/>
            <a:t>Collecte de données, documentation des activités</a:t>
          </a:r>
          <a:r>
            <a:rPr lang="en-US" b="1"/>
            <a:t> </a:t>
          </a:r>
          <a:endParaRPr lang="en-US"/>
        </a:p>
      </dgm:t>
    </dgm:pt>
    <dgm:pt modelId="{31701DCB-E91E-47CF-885C-39CAA5772FD8}" type="parTrans" cxnId="{190156E1-8112-4260-A9C4-97916BC77379}">
      <dgm:prSet/>
      <dgm:spPr/>
      <dgm:t>
        <a:bodyPr/>
        <a:lstStyle/>
        <a:p>
          <a:endParaRPr lang="en-US"/>
        </a:p>
      </dgm:t>
    </dgm:pt>
    <dgm:pt modelId="{DA8561B5-4180-4332-8896-B24579D5274E}" type="sibTrans" cxnId="{190156E1-8112-4260-A9C4-97916BC77379}">
      <dgm:prSet/>
      <dgm:spPr/>
      <dgm:t>
        <a:bodyPr/>
        <a:lstStyle/>
        <a:p>
          <a:endParaRPr lang="en-US"/>
        </a:p>
      </dgm:t>
    </dgm:pt>
    <dgm:pt modelId="{B1DBB758-1583-4D32-9942-7EDA0EC53CC1}">
      <dgm:prSet phldrT="[Text]"/>
      <dgm:spPr/>
      <dgm:t>
        <a:bodyPr/>
        <a:lstStyle/>
        <a:p>
          <a:r>
            <a:rPr lang="en-US" b="1"/>
            <a:t>Coordonnateurs de projet</a:t>
          </a:r>
        </a:p>
        <a:p>
          <a:r>
            <a:rPr lang="en-US"/>
            <a:t>Vérifier, analyser et consolider les données</a:t>
          </a:r>
          <a:r>
            <a:rPr lang="en-US" b="1"/>
            <a:t> </a:t>
          </a:r>
          <a:endParaRPr lang="en-US"/>
        </a:p>
      </dgm:t>
    </dgm:pt>
    <dgm:pt modelId="{8D57CCDC-037A-41CF-9E04-A49D142C7B4D}" type="parTrans" cxnId="{C19E2B27-D96F-4CC5-8AC6-C8287DCDA1F8}">
      <dgm:prSet/>
      <dgm:spPr/>
      <dgm:t>
        <a:bodyPr/>
        <a:lstStyle/>
        <a:p>
          <a:endParaRPr lang="en-US"/>
        </a:p>
      </dgm:t>
    </dgm:pt>
    <dgm:pt modelId="{61E2EB06-427E-4F2B-99A9-0954CA18CB58}" type="sibTrans" cxnId="{C19E2B27-D96F-4CC5-8AC6-C8287DCDA1F8}">
      <dgm:prSet/>
      <dgm:spPr/>
      <dgm:t>
        <a:bodyPr/>
        <a:lstStyle/>
        <a:p>
          <a:endParaRPr lang="en-US"/>
        </a:p>
      </dgm:t>
    </dgm:pt>
    <dgm:pt modelId="{7B9C288E-ED04-4E8C-84B2-9D1567AB8165}">
      <dgm:prSet phldrT="[Text]"/>
      <dgm:spPr/>
      <dgm:t>
        <a:bodyPr/>
        <a:lstStyle/>
        <a:p>
          <a:r>
            <a:rPr lang="en-US" b="1"/>
            <a:t>Responsable MEAL/programme </a:t>
          </a:r>
        </a:p>
        <a:p>
          <a:endParaRPr lang="en-US"/>
        </a:p>
        <a:p>
          <a:r>
            <a:rPr lang="en-US"/>
            <a:t>Examiner et soumettre les rapports</a:t>
          </a:r>
        </a:p>
      </dgm:t>
    </dgm:pt>
    <dgm:pt modelId="{FA1BB248-7564-4922-9E86-B4C2535642E0}" type="parTrans" cxnId="{1A73F679-A28A-415D-95D7-A09E5E778091}">
      <dgm:prSet/>
      <dgm:spPr/>
      <dgm:t>
        <a:bodyPr/>
        <a:lstStyle/>
        <a:p>
          <a:endParaRPr lang="en-US"/>
        </a:p>
      </dgm:t>
    </dgm:pt>
    <dgm:pt modelId="{EB91976A-36C4-4A28-8E94-ADA2F4B8128D}" type="sibTrans" cxnId="{1A73F679-A28A-415D-95D7-A09E5E778091}">
      <dgm:prSet/>
      <dgm:spPr/>
      <dgm:t>
        <a:bodyPr/>
        <a:lstStyle/>
        <a:p>
          <a:endParaRPr lang="en-US"/>
        </a:p>
      </dgm:t>
    </dgm:pt>
    <dgm:pt modelId="{E589FD5A-D8CE-478A-AC36-94E4B4B919E7}">
      <dgm:prSet phldrT="[Text]"/>
      <dgm:spPr/>
      <dgm:t>
        <a:bodyPr/>
        <a:lstStyle/>
        <a:p>
          <a:r>
            <a:rPr lang="en-US" b="1"/>
            <a:t>Direction/Conseil d'administration</a:t>
          </a:r>
        </a:p>
        <a:p>
          <a:endParaRPr lang="en-US"/>
        </a:p>
        <a:p>
          <a:r>
            <a:rPr lang="en-US"/>
            <a:t>Supervision et décisions stratégiques</a:t>
          </a:r>
          <a:r>
            <a:rPr lang="en-US" b="1"/>
            <a:t> </a:t>
          </a:r>
          <a:endParaRPr lang="en-US"/>
        </a:p>
      </dgm:t>
    </dgm:pt>
    <dgm:pt modelId="{E1847D8B-92EC-4AB0-8B80-4092A174FD0E}" type="parTrans" cxnId="{926BAFBB-6B7F-469B-8ADE-3AF16D11DC48}">
      <dgm:prSet/>
      <dgm:spPr/>
      <dgm:t>
        <a:bodyPr/>
        <a:lstStyle/>
        <a:p>
          <a:endParaRPr lang="en-US"/>
        </a:p>
      </dgm:t>
    </dgm:pt>
    <dgm:pt modelId="{112C5DF8-CB93-44B3-B3BD-DC36D069A060}" type="sibTrans" cxnId="{926BAFBB-6B7F-469B-8ADE-3AF16D11DC48}">
      <dgm:prSet/>
      <dgm:spPr/>
      <dgm:t>
        <a:bodyPr/>
        <a:lstStyle/>
        <a:p>
          <a:endParaRPr lang="en-US"/>
        </a:p>
      </dgm:t>
    </dgm:pt>
    <dgm:pt modelId="{B5AABC02-E87A-4F48-A204-BBCEB533FDB4}">
      <dgm:prSet phldrT="[Text]"/>
      <dgm:spPr/>
      <dgm:t>
        <a:bodyPr/>
        <a:lstStyle/>
        <a:p>
          <a:r>
            <a:rPr lang="en-US"/>
            <a:t>Donateurs</a:t>
          </a:r>
        </a:p>
      </dgm:t>
    </dgm:pt>
    <dgm:pt modelId="{7B54C425-CE84-4902-A60E-4303A3C30477}" type="parTrans" cxnId="{043786B4-ACBF-49C3-B725-B6ACFA4C221D}">
      <dgm:prSet/>
      <dgm:spPr/>
      <dgm:t>
        <a:bodyPr/>
        <a:lstStyle/>
        <a:p>
          <a:endParaRPr lang="en-US"/>
        </a:p>
      </dgm:t>
    </dgm:pt>
    <dgm:pt modelId="{8A0B128E-6D4E-4E2F-8E57-B72D74999962}" type="sibTrans" cxnId="{043786B4-ACBF-49C3-B725-B6ACFA4C221D}">
      <dgm:prSet/>
      <dgm:spPr/>
      <dgm:t>
        <a:bodyPr/>
        <a:lstStyle/>
        <a:p>
          <a:endParaRPr lang="en-US"/>
        </a:p>
      </dgm:t>
    </dgm:pt>
    <dgm:pt modelId="{CB8935EF-E6DF-4327-84FE-5FCD2D2C7105}" type="pres">
      <dgm:prSet presAssocID="{270F47BA-9724-46AE-B7E2-000EE8FE5FBA}" presName="diagram" presStyleCnt="0">
        <dgm:presLayoutVars>
          <dgm:dir/>
          <dgm:resizeHandles val="exact"/>
        </dgm:presLayoutVars>
      </dgm:prSet>
      <dgm:spPr/>
    </dgm:pt>
    <dgm:pt modelId="{AE66A78E-D230-4811-85AE-FBD8126EEE03}" type="pres">
      <dgm:prSet presAssocID="{C8E8B6F8-472F-407A-BA80-4C6D4BC49D87}" presName="node" presStyleLbl="node1" presStyleIdx="0" presStyleCnt="5">
        <dgm:presLayoutVars>
          <dgm:bulletEnabled val="1"/>
        </dgm:presLayoutVars>
      </dgm:prSet>
      <dgm:spPr/>
    </dgm:pt>
    <dgm:pt modelId="{93DA40D3-BB8B-4E42-86A4-CFA04E2552EF}" type="pres">
      <dgm:prSet presAssocID="{DA8561B5-4180-4332-8896-B24579D5274E}" presName="sibTrans" presStyleLbl="sibTrans2D1" presStyleIdx="0" presStyleCnt="4"/>
      <dgm:spPr/>
    </dgm:pt>
    <dgm:pt modelId="{16042F9B-6068-49D2-9CE1-41F034969C84}" type="pres">
      <dgm:prSet presAssocID="{DA8561B5-4180-4332-8896-B24579D5274E}" presName="connectorText" presStyleLbl="sibTrans2D1" presStyleIdx="0" presStyleCnt="4"/>
      <dgm:spPr/>
    </dgm:pt>
    <dgm:pt modelId="{3BF46BCC-4361-45D4-B9A3-91C997CD03B2}" type="pres">
      <dgm:prSet presAssocID="{B1DBB758-1583-4D32-9942-7EDA0EC53CC1}" presName="node" presStyleLbl="node1" presStyleIdx="1" presStyleCnt="5">
        <dgm:presLayoutVars>
          <dgm:bulletEnabled val="1"/>
        </dgm:presLayoutVars>
      </dgm:prSet>
      <dgm:spPr/>
    </dgm:pt>
    <dgm:pt modelId="{5E3C24E5-8CB3-497E-A6A6-B661FB716DC0}" type="pres">
      <dgm:prSet presAssocID="{61E2EB06-427E-4F2B-99A9-0954CA18CB58}" presName="sibTrans" presStyleLbl="sibTrans2D1" presStyleIdx="1" presStyleCnt="4"/>
      <dgm:spPr/>
    </dgm:pt>
    <dgm:pt modelId="{7AB37FFA-D05D-46A2-A342-74F40EBC4C86}" type="pres">
      <dgm:prSet presAssocID="{61E2EB06-427E-4F2B-99A9-0954CA18CB58}" presName="connectorText" presStyleLbl="sibTrans2D1" presStyleIdx="1" presStyleCnt="4"/>
      <dgm:spPr/>
    </dgm:pt>
    <dgm:pt modelId="{7F6CF9B3-6AD4-42ED-B0FD-C545BEB9FBE9}" type="pres">
      <dgm:prSet presAssocID="{7B9C288E-ED04-4E8C-84B2-9D1567AB8165}" presName="node" presStyleLbl="node1" presStyleIdx="2" presStyleCnt="5">
        <dgm:presLayoutVars>
          <dgm:bulletEnabled val="1"/>
        </dgm:presLayoutVars>
      </dgm:prSet>
      <dgm:spPr/>
    </dgm:pt>
    <dgm:pt modelId="{F778DDA3-20ED-4A37-9D29-7A8CB31DD14E}" type="pres">
      <dgm:prSet presAssocID="{EB91976A-36C4-4A28-8E94-ADA2F4B8128D}" presName="sibTrans" presStyleLbl="sibTrans2D1" presStyleIdx="2" presStyleCnt="4"/>
      <dgm:spPr/>
    </dgm:pt>
    <dgm:pt modelId="{604523CD-A939-4F81-A9E5-19BA12E95386}" type="pres">
      <dgm:prSet presAssocID="{EB91976A-36C4-4A28-8E94-ADA2F4B8128D}" presName="connectorText" presStyleLbl="sibTrans2D1" presStyleIdx="2" presStyleCnt="4"/>
      <dgm:spPr/>
    </dgm:pt>
    <dgm:pt modelId="{DAC7A01E-ED23-4FFE-9D5E-3FAE5FC89E7B}" type="pres">
      <dgm:prSet presAssocID="{E589FD5A-D8CE-478A-AC36-94E4B4B919E7}" presName="node" presStyleLbl="node1" presStyleIdx="3" presStyleCnt="5">
        <dgm:presLayoutVars>
          <dgm:bulletEnabled val="1"/>
        </dgm:presLayoutVars>
      </dgm:prSet>
      <dgm:spPr/>
    </dgm:pt>
    <dgm:pt modelId="{E4F8668B-44F8-465E-8F9D-E310A749D005}" type="pres">
      <dgm:prSet presAssocID="{112C5DF8-CB93-44B3-B3BD-DC36D069A060}" presName="sibTrans" presStyleLbl="sibTrans2D1" presStyleIdx="3" presStyleCnt="4"/>
      <dgm:spPr/>
    </dgm:pt>
    <dgm:pt modelId="{2C609B70-40E2-466F-A205-777157FFB331}" type="pres">
      <dgm:prSet presAssocID="{112C5DF8-CB93-44B3-B3BD-DC36D069A060}" presName="connectorText" presStyleLbl="sibTrans2D1" presStyleIdx="3" presStyleCnt="4"/>
      <dgm:spPr/>
    </dgm:pt>
    <dgm:pt modelId="{4568B433-B30D-45C5-9858-0C166243AA77}" type="pres">
      <dgm:prSet presAssocID="{B5AABC02-E87A-4F48-A204-BBCEB533FDB4}" presName="node" presStyleLbl="node1" presStyleIdx="4" presStyleCnt="5">
        <dgm:presLayoutVars>
          <dgm:bulletEnabled val="1"/>
        </dgm:presLayoutVars>
      </dgm:prSet>
      <dgm:spPr/>
    </dgm:pt>
  </dgm:ptLst>
  <dgm:cxnLst>
    <dgm:cxn modelId="{37C74D1A-29D2-41C1-B98D-A563BB70B869}" type="presOf" srcId="{112C5DF8-CB93-44B3-B3BD-DC36D069A060}" destId="{E4F8668B-44F8-465E-8F9D-E310A749D005}" srcOrd="0" destOrd="0" presId="urn:microsoft.com/office/officeart/2005/8/layout/process5"/>
    <dgm:cxn modelId="{0FB4C61C-5CAA-444A-916E-2B2242A2796C}" type="presOf" srcId="{C8E8B6F8-472F-407A-BA80-4C6D4BC49D87}" destId="{AE66A78E-D230-4811-85AE-FBD8126EEE03}" srcOrd="0" destOrd="0" presId="urn:microsoft.com/office/officeart/2005/8/layout/process5"/>
    <dgm:cxn modelId="{01783021-FC0E-4F91-AF68-F90C079660C8}" type="presOf" srcId="{61E2EB06-427E-4F2B-99A9-0954CA18CB58}" destId="{7AB37FFA-D05D-46A2-A342-74F40EBC4C86}" srcOrd="1" destOrd="0" presId="urn:microsoft.com/office/officeart/2005/8/layout/process5"/>
    <dgm:cxn modelId="{C19E2B27-D96F-4CC5-8AC6-C8287DCDA1F8}" srcId="{270F47BA-9724-46AE-B7E2-000EE8FE5FBA}" destId="{B1DBB758-1583-4D32-9942-7EDA0EC53CC1}" srcOrd="1" destOrd="0" parTransId="{8D57CCDC-037A-41CF-9E04-A49D142C7B4D}" sibTransId="{61E2EB06-427E-4F2B-99A9-0954CA18CB58}"/>
    <dgm:cxn modelId="{5D02305C-FF4B-4697-BA20-E75DD9EA157E}" type="presOf" srcId="{DA8561B5-4180-4332-8896-B24579D5274E}" destId="{93DA40D3-BB8B-4E42-86A4-CFA04E2552EF}" srcOrd="0" destOrd="0" presId="urn:microsoft.com/office/officeart/2005/8/layout/process5"/>
    <dgm:cxn modelId="{B977495E-B1DF-4E14-B55D-751151B1BCE0}" type="presOf" srcId="{270F47BA-9724-46AE-B7E2-000EE8FE5FBA}" destId="{CB8935EF-E6DF-4327-84FE-5FCD2D2C7105}" srcOrd="0" destOrd="0" presId="urn:microsoft.com/office/officeart/2005/8/layout/process5"/>
    <dgm:cxn modelId="{0CAB6C5F-FB1F-49DC-B16B-29A44B610932}" type="presOf" srcId="{61E2EB06-427E-4F2B-99A9-0954CA18CB58}" destId="{5E3C24E5-8CB3-497E-A6A6-B661FB716DC0}" srcOrd="0" destOrd="0" presId="urn:microsoft.com/office/officeart/2005/8/layout/process5"/>
    <dgm:cxn modelId="{044F5369-5B94-4835-9324-9DC30CCCDC35}" type="presOf" srcId="{112C5DF8-CB93-44B3-B3BD-DC36D069A060}" destId="{2C609B70-40E2-466F-A205-777157FFB331}" srcOrd="1" destOrd="0" presId="urn:microsoft.com/office/officeart/2005/8/layout/process5"/>
    <dgm:cxn modelId="{1A73F679-A28A-415D-95D7-A09E5E778091}" srcId="{270F47BA-9724-46AE-B7E2-000EE8FE5FBA}" destId="{7B9C288E-ED04-4E8C-84B2-9D1567AB8165}" srcOrd="2" destOrd="0" parTransId="{FA1BB248-7564-4922-9E86-B4C2535642E0}" sibTransId="{EB91976A-36C4-4A28-8E94-ADA2F4B8128D}"/>
    <dgm:cxn modelId="{D1F97182-A294-46C1-9629-8E4BDC28D836}" type="presOf" srcId="{7B9C288E-ED04-4E8C-84B2-9D1567AB8165}" destId="{7F6CF9B3-6AD4-42ED-B0FD-C545BEB9FBE9}" srcOrd="0" destOrd="0" presId="urn:microsoft.com/office/officeart/2005/8/layout/process5"/>
    <dgm:cxn modelId="{BBF35787-A1F2-4E75-998A-B8EAF7AE260D}" type="presOf" srcId="{DA8561B5-4180-4332-8896-B24579D5274E}" destId="{16042F9B-6068-49D2-9CE1-41F034969C84}" srcOrd="1" destOrd="0" presId="urn:microsoft.com/office/officeart/2005/8/layout/process5"/>
    <dgm:cxn modelId="{C52D0E9C-B64C-4390-8672-54E98A0FAA5E}" type="presOf" srcId="{EB91976A-36C4-4A28-8E94-ADA2F4B8128D}" destId="{604523CD-A939-4F81-A9E5-19BA12E95386}" srcOrd="1" destOrd="0" presId="urn:microsoft.com/office/officeart/2005/8/layout/process5"/>
    <dgm:cxn modelId="{043786B4-ACBF-49C3-B725-B6ACFA4C221D}" srcId="{270F47BA-9724-46AE-B7E2-000EE8FE5FBA}" destId="{B5AABC02-E87A-4F48-A204-BBCEB533FDB4}" srcOrd="4" destOrd="0" parTransId="{7B54C425-CE84-4902-A60E-4303A3C30477}" sibTransId="{8A0B128E-6D4E-4E2F-8E57-B72D74999962}"/>
    <dgm:cxn modelId="{926BAFBB-6B7F-469B-8ADE-3AF16D11DC48}" srcId="{270F47BA-9724-46AE-B7E2-000EE8FE5FBA}" destId="{E589FD5A-D8CE-478A-AC36-94E4B4B919E7}" srcOrd="3" destOrd="0" parTransId="{E1847D8B-92EC-4AB0-8B80-4092A174FD0E}" sibTransId="{112C5DF8-CB93-44B3-B3BD-DC36D069A060}"/>
    <dgm:cxn modelId="{9B762AC8-15B0-4B97-BED7-61363190062A}" type="presOf" srcId="{E589FD5A-D8CE-478A-AC36-94E4B4B919E7}" destId="{DAC7A01E-ED23-4FFE-9D5E-3FAE5FC89E7B}" srcOrd="0" destOrd="0" presId="urn:microsoft.com/office/officeart/2005/8/layout/process5"/>
    <dgm:cxn modelId="{190156E1-8112-4260-A9C4-97916BC77379}" srcId="{270F47BA-9724-46AE-B7E2-000EE8FE5FBA}" destId="{C8E8B6F8-472F-407A-BA80-4C6D4BC49D87}" srcOrd="0" destOrd="0" parTransId="{31701DCB-E91E-47CF-885C-39CAA5772FD8}" sibTransId="{DA8561B5-4180-4332-8896-B24579D5274E}"/>
    <dgm:cxn modelId="{9B67FCE9-1A85-46A6-8985-7A973595DD4E}" type="presOf" srcId="{EB91976A-36C4-4A28-8E94-ADA2F4B8128D}" destId="{F778DDA3-20ED-4A37-9D29-7A8CB31DD14E}" srcOrd="0" destOrd="0" presId="urn:microsoft.com/office/officeart/2005/8/layout/process5"/>
    <dgm:cxn modelId="{88C247EA-6497-4841-852E-0D9FC3F87F84}" type="presOf" srcId="{B5AABC02-E87A-4F48-A204-BBCEB533FDB4}" destId="{4568B433-B30D-45C5-9858-0C166243AA77}" srcOrd="0" destOrd="0" presId="urn:microsoft.com/office/officeart/2005/8/layout/process5"/>
    <dgm:cxn modelId="{A700D0F9-F782-4A3B-B2D9-FA03B8CE4F68}" type="presOf" srcId="{B1DBB758-1583-4D32-9942-7EDA0EC53CC1}" destId="{3BF46BCC-4361-45D4-B9A3-91C997CD03B2}" srcOrd="0" destOrd="0" presId="urn:microsoft.com/office/officeart/2005/8/layout/process5"/>
    <dgm:cxn modelId="{5A78C1C9-01DE-4B24-9168-3DA40713944C}" type="presParOf" srcId="{CB8935EF-E6DF-4327-84FE-5FCD2D2C7105}" destId="{AE66A78E-D230-4811-85AE-FBD8126EEE03}" srcOrd="0" destOrd="0" presId="urn:microsoft.com/office/officeart/2005/8/layout/process5"/>
    <dgm:cxn modelId="{4F9FB3DF-1D82-404C-A1C7-BED062DC83BF}" type="presParOf" srcId="{CB8935EF-E6DF-4327-84FE-5FCD2D2C7105}" destId="{93DA40D3-BB8B-4E42-86A4-CFA04E2552EF}" srcOrd="1" destOrd="0" presId="urn:microsoft.com/office/officeart/2005/8/layout/process5"/>
    <dgm:cxn modelId="{485940A4-2B6E-40AC-A8F0-375635BA6AE5}" type="presParOf" srcId="{93DA40D3-BB8B-4E42-86A4-CFA04E2552EF}" destId="{16042F9B-6068-49D2-9CE1-41F034969C84}" srcOrd="0" destOrd="0" presId="urn:microsoft.com/office/officeart/2005/8/layout/process5"/>
    <dgm:cxn modelId="{A9D8D84A-D022-4B6E-BB0C-5CF240041F1B}" type="presParOf" srcId="{CB8935EF-E6DF-4327-84FE-5FCD2D2C7105}" destId="{3BF46BCC-4361-45D4-B9A3-91C997CD03B2}" srcOrd="2" destOrd="0" presId="urn:microsoft.com/office/officeart/2005/8/layout/process5"/>
    <dgm:cxn modelId="{1E061090-F7C0-42DD-94C6-E1832D0C7ACB}" type="presParOf" srcId="{CB8935EF-E6DF-4327-84FE-5FCD2D2C7105}" destId="{5E3C24E5-8CB3-497E-A6A6-B661FB716DC0}" srcOrd="3" destOrd="0" presId="urn:microsoft.com/office/officeart/2005/8/layout/process5"/>
    <dgm:cxn modelId="{0E4AB338-48F2-47B9-AAC5-CF034FE0B652}" type="presParOf" srcId="{5E3C24E5-8CB3-497E-A6A6-B661FB716DC0}" destId="{7AB37FFA-D05D-46A2-A342-74F40EBC4C86}" srcOrd="0" destOrd="0" presId="urn:microsoft.com/office/officeart/2005/8/layout/process5"/>
    <dgm:cxn modelId="{193FC2CB-D45D-437A-BE84-67545F387412}" type="presParOf" srcId="{CB8935EF-E6DF-4327-84FE-5FCD2D2C7105}" destId="{7F6CF9B3-6AD4-42ED-B0FD-C545BEB9FBE9}" srcOrd="4" destOrd="0" presId="urn:microsoft.com/office/officeart/2005/8/layout/process5"/>
    <dgm:cxn modelId="{50964DDC-14C2-42FF-81DE-DD2040CF3716}" type="presParOf" srcId="{CB8935EF-E6DF-4327-84FE-5FCD2D2C7105}" destId="{F778DDA3-20ED-4A37-9D29-7A8CB31DD14E}" srcOrd="5" destOrd="0" presId="urn:microsoft.com/office/officeart/2005/8/layout/process5"/>
    <dgm:cxn modelId="{FA153323-D706-4161-BF46-0D064B265620}" type="presParOf" srcId="{F778DDA3-20ED-4A37-9D29-7A8CB31DD14E}" destId="{604523CD-A939-4F81-A9E5-19BA12E95386}" srcOrd="0" destOrd="0" presId="urn:microsoft.com/office/officeart/2005/8/layout/process5"/>
    <dgm:cxn modelId="{E7E729B1-898E-4B42-86B8-DB77303960AD}" type="presParOf" srcId="{CB8935EF-E6DF-4327-84FE-5FCD2D2C7105}" destId="{DAC7A01E-ED23-4FFE-9D5E-3FAE5FC89E7B}" srcOrd="6" destOrd="0" presId="urn:microsoft.com/office/officeart/2005/8/layout/process5"/>
    <dgm:cxn modelId="{EF3181B1-DF62-4815-9AD6-F57652FAB28A}" type="presParOf" srcId="{CB8935EF-E6DF-4327-84FE-5FCD2D2C7105}" destId="{E4F8668B-44F8-465E-8F9D-E310A749D005}" srcOrd="7" destOrd="0" presId="urn:microsoft.com/office/officeart/2005/8/layout/process5"/>
    <dgm:cxn modelId="{6322367F-41BE-4C2C-AF8D-4FFEF18A47C6}" type="presParOf" srcId="{E4F8668B-44F8-465E-8F9D-E310A749D005}" destId="{2C609B70-40E2-466F-A205-777157FFB331}" srcOrd="0" destOrd="0" presId="urn:microsoft.com/office/officeart/2005/8/layout/process5"/>
    <dgm:cxn modelId="{1F05E5BC-6A8B-44C4-8037-FD8A43E0C65B}" type="presParOf" srcId="{CB8935EF-E6DF-4327-84FE-5FCD2D2C7105}" destId="{4568B433-B30D-45C5-9858-0C166243AA77}" srcOrd="8"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2DF3D4F-86AE-4AB3-9CEE-0E9651B0BC67}" type="doc">
      <dgm:prSet loTypeId="urn:microsoft.com/office/officeart/2005/8/layout/gear1" loCatId="cycle" qsTypeId="urn:microsoft.com/office/officeart/2005/8/quickstyle/simple1" qsCatId="simple" csTypeId="urn:microsoft.com/office/officeart/2005/8/colors/colorful1" csCatId="colorful" phldr="1"/>
      <dgm:spPr/>
    </dgm:pt>
    <dgm:pt modelId="{51E67657-32C9-4E0A-AA12-E74408CC217E}">
      <dgm:prSet phldrT="[Text]"/>
      <dgm:spPr/>
      <dgm:t>
        <a:bodyPr/>
        <a:lstStyle/>
        <a:p>
          <a:r>
            <a:rPr lang="en-US" b="1" dirty="0"/>
            <a:t>Intégration des données : </a:t>
          </a:r>
          <a:r>
            <a:rPr lang="en-US" dirty="0"/>
            <a:t>synthèse des résultats issus du suivi quantitatif, des évaluations formelles et des commentaires qualitatifs des parties prenantes </a:t>
          </a:r>
        </a:p>
        <a:p>
          <a:r>
            <a:rPr lang="en-US" b="1" dirty="0"/>
            <a:t>Gestion des connaissances : </a:t>
          </a:r>
          <a:r>
            <a:rPr lang="en-US" dirty="0"/>
            <a:t>documentation des réussites et des échecs afin de constituer une « banque de connaissances communautaire » qui informe les générations futures et évite la répétition des erreurs.</a:t>
          </a:r>
        </a:p>
      </dgm:t>
    </dgm:pt>
    <dgm:pt modelId="{D421F3AD-478A-4062-A677-8BA50922815E}" type="parTrans" cxnId="{3A4F2CDB-8668-45DB-80D7-6186169993B4}">
      <dgm:prSet/>
      <dgm:spPr/>
      <dgm:t>
        <a:bodyPr/>
        <a:lstStyle/>
        <a:p>
          <a:endParaRPr lang="en-US"/>
        </a:p>
      </dgm:t>
    </dgm:pt>
    <dgm:pt modelId="{43F1612B-F694-4CC9-BCD0-C711D9D5B659}" type="sibTrans" cxnId="{3A4F2CDB-8668-45DB-80D7-6186169993B4}">
      <dgm:prSet/>
      <dgm:spPr/>
      <dgm:t>
        <a:bodyPr/>
        <a:lstStyle/>
        <a:p>
          <a:endParaRPr lang="en-US"/>
        </a:p>
      </dgm:t>
    </dgm:pt>
    <dgm:pt modelId="{CCDBCF5E-86E7-4012-BC03-AEF92607FAF9}">
      <dgm:prSet phldrT="[Text]"/>
      <dgm:spPr/>
      <dgm:t>
        <a:bodyPr/>
        <a:lstStyle/>
        <a:p>
          <a:r>
            <a:rPr lang="en-US" b="1"/>
            <a:t>Ajustements agiles : </a:t>
          </a:r>
          <a:r>
            <a:rPr lang="en-US"/>
            <a:t>modification proactive des stratégies, de la conception des activités ou de l'allocation des ressources en réponse aux données en temps réel</a:t>
          </a:r>
        </a:p>
      </dgm:t>
    </dgm:pt>
    <dgm:pt modelId="{A07EB85D-726C-4168-9314-95AAD561AB35}" type="parTrans" cxnId="{58155D95-D3B8-41E4-AA10-9915A9D10556}">
      <dgm:prSet/>
      <dgm:spPr/>
      <dgm:t>
        <a:bodyPr/>
        <a:lstStyle/>
        <a:p>
          <a:endParaRPr lang="en-US"/>
        </a:p>
      </dgm:t>
    </dgm:pt>
    <dgm:pt modelId="{423F0E4F-65A2-4CCC-A051-3D422807E69E}" type="sibTrans" cxnId="{58155D95-D3B8-41E4-AA10-9915A9D10556}">
      <dgm:prSet/>
      <dgm:spPr/>
      <dgm:t>
        <a:bodyPr/>
        <a:lstStyle/>
        <a:p>
          <a:endParaRPr lang="en-US"/>
        </a:p>
      </dgm:t>
    </dgm:pt>
    <dgm:pt modelId="{1AA161A8-3B8D-4031-A78B-B9DD2075DBBC}">
      <dgm:prSet phldrT="[Text]"/>
      <dgm:spPr/>
      <dgm:t>
        <a:bodyPr/>
        <a:lstStyle/>
        <a:p>
          <a:r>
            <a:rPr lang="en-US"/>
            <a:t>Atténuation des risques : identification précoce des nouveaux défis et adaptation pour protéger l'intégrité culturelle et la stabilité fiduciaire du projet</a:t>
          </a:r>
        </a:p>
      </dgm:t>
    </dgm:pt>
    <dgm:pt modelId="{1AA2F97B-7C1C-45C9-8FA9-0F9B08FE59A7}" type="parTrans" cxnId="{33118F27-FB83-44C8-BD1D-4DA77826BA84}">
      <dgm:prSet/>
      <dgm:spPr/>
      <dgm:t>
        <a:bodyPr/>
        <a:lstStyle/>
        <a:p>
          <a:endParaRPr lang="en-US"/>
        </a:p>
      </dgm:t>
    </dgm:pt>
    <dgm:pt modelId="{893ECA20-15A8-4428-9C12-A92BCF37CE79}" type="sibTrans" cxnId="{33118F27-FB83-44C8-BD1D-4DA77826BA84}">
      <dgm:prSet/>
      <dgm:spPr/>
      <dgm:t>
        <a:bodyPr/>
        <a:lstStyle/>
        <a:p>
          <a:endParaRPr lang="en-US"/>
        </a:p>
      </dgm:t>
    </dgm:pt>
    <dgm:pt modelId="{C579F0B4-05F7-41DD-AD36-36D548FAE7B4}" type="pres">
      <dgm:prSet presAssocID="{B2DF3D4F-86AE-4AB3-9CEE-0E9651B0BC67}" presName="composite" presStyleCnt="0">
        <dgm:presLayoutVars>
          <dgm:chMax val="3"/>
          <dgm:animLvl val="lvl"/>
          <dgm:resizeHandles val="exact"/>
        </dgm:presLayoutVars>
      </dgm:prSet>
      <dgm:spPr/>
    </dgm:pt>
    <dgm:pt modelId="{EA7E54EE-F65A-4233-9E94-37C63AD94363}" type="pres">
      <dgm:prSet presAssocID="{51E67657-32C9-4E0A-AA12-E74408CC217E}" presName="gear1" presStyleLbl="node1" presStyleIdx="0" presStyleCnt="3">
        <dgm:presLayoutVars>
          <dgm:chMax val="1"/>
          <dgm:bulletEnabled val="1"/>
        </dgm:presLayoutVars>
      </dgm:prSet>
      <dgm:spPr/>
    </dgm:pt>
    <dgm:pt modelId="{10F18A57-D830-4BE9-A10B-981CF4B13794}" type="pres">
      <dgm:prSet presAssocID="{51E67657-32C9-4E0A-AA12-E74408CC217E}" presName="gear1srcNode" presStyleLbl="node1" presStyleIdx="0" presStyleCnt="3"/>
      <dgm:spPr/>
    </dgm:pt>
    <dgm:pt modelId="{84127CFC-7214-4202-B8A0-F266CFAE0934}" type="pres">
      <dgm:prSet presAssocID="{51E67657-32C9-4E0A-AA12-E74408CC217E}" presName="gear1dstNode" presStyleLbl="node1" presStyleIdx="0" presStyleCnt="3"/>
      <dgm:spPr/>
    </dgm:pt>
    <dgm:pt modelId="{2CE4D24B-8B39-4A83-B874-866E1764F588}" type="pres">
      <dgm:prSet presAssocID="{CCDBCF5E-86E7-4012-BC03-AEF92607FAF9}" presName="gear2" presStyleLbl="node1" presStyleIdx="1" presStyleCnt="3">
        <dgm:presLayoutVars>
          <dgm:chMax val="1"/>
          <dgm:bulletEnabled val="1"/>
        </dgm:presLayoutVars>
      </dgm:prSet>
      <dgm:spPr/>
    </dgm:pt>
    <dgm:pt modelId="{18D5A7CB-BD80-41AA-9367-F6F67F8F7200}" type="pres">
      <dgm:prSet presAssocID="{CCDBCF5E-86E7-4012-BC03-AEF92607FAF9}" presName="gear2srcNode" presStyleLbl="node1" presStyleIdx="1" presStyleCnt="3"/>
      <dgm:spPr/>
    </dgm:pt>
    <dgm:pt modelId="{260B1851-DCF9-460F-8127-3245B32A9605}" type="pres">
      <dgm:prSet presAssocID="{CCDBCF5E-86E7-4012-BC03-AEF92607FAF9}" presName="gear2dstNode" presStyleLbl="node1" presStyleIdx="1" presStyleCnt="3"/>
      <dgm:spPr/>
    </dgm:pt>
    <dgm:pt modelId="{92FB41A4-4FD6-41A2-87CF-627995764AAE}" type="pres">
      <dgm:prSet presAssocID="{1AA161A8-3B8D-4031-A78B-B9DD2075DBBC}" presName="gear3" presStyleLbl="node1" presStyleIdx="2" presStyleCnt="3"/>
      <dgm:spPr/>
    </dgm:pt>
    <dgm:pt modelId="{9E7A3792-B874-44D0-9613-B60E775AB7C2}" type="pres">
      <dgm:prSet presAssocID="{1AA161A8-3B8D-4031-A78B-B9DD2075DBBC}" presName="gear3tx" presStyleLbl="node1" presStyleIdx="2" presStyleCnt="3">
        <dgm:presLayoutVars>
          <dgm:chMax val="1"/>
          <dgm:bulletEnabled val="1"/>
        </dgm:presLayoutVars>
      </dgm:prSet>
      <dgm:spPr/>
    </dgm:pt>
    <dgm:pt modelId="{978AACC1-8F7A-4B1C-A357-E4EA0CDB5BB5}" type="pres">
      <dgm:prSet presAssocID="{1AA161A8-3B8D-4031-A78B-B9DD2075DBBC}" presName="gear3srcNode" presStyleLbl="node1" presStyleIdx="2" presStyleCnt="3"/>
      <dgm:spPr/>
    </dgm:pt>
    <dgm:pt modelId="{8102F6B9-1ACD-4492-AA3C-9C0F8D56DE3E}" type="pres">
      <dgm:prSet presAssocID="{1AA161A8-3B8D-4031-A78B-B9DD2075DBBC}" presName="gear3dstNode" presStyleLbl="node1" presStyleIdx="2" presStyleCnt="3"/>
      <dgm:spPr/>
    </dgm:pt>
    <dgm:pt modelId="{A76E5E39-1E52-438C-874C-76D09170B3F5}" type="pres">
      <dgm:prSet presAssocID="{43F1612B-F694-4CC9-BCD0-C711D9D5B659}" presName="connector1" presStyleLbl="sibTrans2D1" presStyleIdx="0" presStyleCnt="3"/>
      <dgm:spPr/>
    </dgm:pt>
    <dgm:pt modelId="{F70DFEA3-1A0A-4B10-AADA-728D0439457C}" type="pres">
      <dgm:prSet presAssocID="{423F0E4F-65A2-4CCC-A051-3D422807E69E}" presName="connector2" presStyleLbl="sibTrans2D1" presStyleIdx="1" presStyleCnt="3"/>
      <dgm:spPr/>
    </dgm:pt>
    <dgm:pt modelId="{54F9AF2F-7257-4649-B4FB-EEB6EDB74703}" type="pres">
      <dgm:prSet presAssocID="{893ECA20-15A8-4428-9C12-A92BCF37CE79}" presName="connector3" presStyleLbl="sibTrans2D1" presStyleIdx="2" presStyleCnt="3"/>
      <dgm:spPr/>
    </dgm:pt>
  </dgm:ptLst>
  <dgm:cxnLst>
    <dgm:cxn modelId="{76649203-3D08-4F2A-91E7-F981D84A6EAC}" type="presOf" srcId="{B2DF3D4F-86AE-4AB3-9CEE-0E9651B0BC67}" destId="{C579F0B4-05F7-41DD-AD36-36D548FAE7B4}" srcOrd="0" destOrd="0" presId="urn:microsoft.com/office/officeart/2005/8/layout/gear1"/>
    <dgm:cxn modelId="{40DBF312-EF41-4342-A21C-66650FE8F162}" type="presOf" srcId="{1AA161A8-3B8D-4031-A78B-B9DD2075DBBC}" destId="{92FB41A4-4FD6-41A2-87CF-627995764AAE}" srcOrd="0" destOrd="0" presId="urn:microsoft.com/office/officeart/2005/8/layout/gear1"/>
    <dgm:cxn modelId="{737B2323-02CC-4737-ACDA-64F8155B68D6}" type="presOf" srcId="{1AA161A8-3B8D-4031-A78B-B9DD2075DBBC}" destId="{8102F6B9-1ACD-4492-AA3C-9C0F8D56DE3E}" srcOrd="3" destOrd="0" presId="urn:microsoft.com/office/officeart/2005/8/layout/gear1"/>
    <dgm:cxn modelId="{33118F27-FB83-44C8-BD1D-4DA77826BA84}" srcId="{B2DF3D4F-86AE-4AB3-9CEE-0E9651B0BC67}" destId="{1AA161A8-3B8D-4031-A78B-B9DD2075DBBC}" srcOrd="2" destOrd="0" parTransId="{1AA2F97B-7C1C-45C9-8FA9-0F9B08FE59A7}" sibTransId="{893ECA20-15A8-4428-9C12-A92BCF37CE79}"/>
    <dgm:cxn modelId="{3F6D906B-8E15-4752-832F-DF91BDBA0B29}" type="presOf" srcId="{43F1612B-F694-4CC9-BCD0-C711D9D5B659}" destId="{A76E5E39-1E52-438C-874C-76D09170B3F5}" srcOrd="0" destOrd="0" presId="urn:microsoft.com/office/officeart/2005/8/layout/gear1"/>
    <dgm:cxn modelId="{C066224F-6FB4-41FB-98C1-90139AB6A111}" type="presOf" srcId="{423F0E4F-65A2-4CCC-A051-3D422807E69E}" destId="{F70DFEA3-1A0A-4B10-AADA-728D0439457C}" srcOrd="0" destOrd="0" presId="urn:microsoft.com/office/officeart/2005/8/layout/gear1"/>
    <dgm:cxn modelId="{E2B56A77-D1CD-4457-82D0-FAD62352EC6E}" type="presOf" srcId="{51E67657-32C9-4E0A-AA12-E74408CC217E}" destId="{84127CFC-7214-4202-B8A0-F266CFAE0934}" srcOrd="2" destOrd="0" presId="urn:microsoft.com/office/officeart/2005/8/layout/gear1"/>
    <dgm:cxn modelId="{0AF4DF8F-C078-46FA-AE47-24ADC94830C7}" type="presOf" srcId="{51E67657-32C9-4E0A-AA12-E74408CC217E}" destId="{10F18A57-D830-4BE9-A10B-981CF4B13794}" srcOrd="1" destOrd="0" presId="urn:microsoft.com/office/officeart/2005/8/layout/gear1"/>
    <dgm:cxn modelId="{58155D95-D3B8-41E4-AA10-9915A9D10556}" srcId="{B2DF3D4F-86AE-4AB3-9CEE-0E9651B0BC67}" destId="{CCDBCF5E-86E7-4012-BC03-AEF92607FAF9}" srcOrd="1" destOrd="0" parTransId="{A07EB85D-726C-4168-9314-95AAD561AB35}" sibTransId="{423F0E4F-65A2-4CCC-A051-3D422807E69E}"/>
    <dgm:cxn modelId="{BDB34795-C92E-47F2-ADFC-3DB4792D184D}" type="presOf" srcId="{51E67657-32C9-4E0A-AA12-E74408CC217E}" destId="{EA7E54EE-F65A-4233-9E94-37C63AD94363}" srcOrd="0" destOrd="0" presId="urn:microsoft.com/office/officeart/2005/8/layout/gear1"/>
    <dgm:cxn modelId="{D343D69A-F1D0-4ADB-B894-1B18B0A4FA4E}" type="presOf" srcId="{CCDBCF5E-86E7-4012-BC03-AEF92607FAF9}" destId="{18D5A7CB-BD80-41AA-9367-F6F67F8F7200}" srcOrd="1" destOrd="0" presId="urn:microsoft.com/office/officeart/2005/8/layout/gear1"/>
    <dgm:cxn modelId="{A3AF73A9-ADDD-4F64-8B64-2124E28318C0}" type="presOf" srcId="{893ECA20-15A8-4428-9C12-A92BCF37CE79}" destId="{54F9AF2F-7257-4649-B4FB-EEB6EDB74703}" srcOrd="0" destOrd="0" presId="urn:microsoft.com/office/officeart/2005/8/layout/gear1"/>
    <dgm:cxn modelId="{FF382AC9-D421-4F61-857A-BC2656A88674}" type="presOf" srcId="{1AA161A8-3B8D-4031-A78B-B9DD2075DBBC}" destId="{978AACC1-8F7A-4B1C-A357-E4EA0CDB5BB5}" srcOrd="2" destOrd="0" presId="urn:microsoft.com/office/officeart/2005/8/layout/gear1"/>
    <dgm:cxn modelId="{3A4F2CDB-8668-45DB-80D7-6186169993B4}" srcId="{B2DF3D4F-86AE-4AB3-9CEE-0E9651B0BC67}" destId="{51E67657-32C9-4E0A-AA12-E74408CC217E}" srcOrd="0" destOrd="0" parTransId="{D421F3AD-478A-4062-A677-8BA50922815E}" sibTransId="{43F1612B-F694-4CC9-BCD0-C711D9D5B659}"/>
    <dgm:cxn modelId="{09DED9F1-567C-4EDA-8F3C-D82D22485561}" type="presOf" srcId="{CCDBCF5E-86E7-4012-BC03-AEF92607FAF9}" destId="{2CE4D24B-8B39-4A83-B874-866E1764F588}" srcOrd="0" destOrd="0" presId="urn:microsoft.com/office/officeart/2005/8/layout/gear1"/>
    <dgm:cxn modelId="{EA7758F8-BC80-447F-817C-E90663CA1928}" type="presOf" srcId="{1AA161A8-3B8D-4031-A78B-B9DD2075DBBC}" destId="{9E7A3792-B874-44D0-9613-B60E775AB7C2}" srcOrd="1" destOrd="0" presId="urn:microsoft.com/office/officeart/2005/8/layout/gear1"/>
    <dgm:cxn modelId="{ACBDBAFF-0FF9-493D-8DC2-31880DCAB5C7}" type="presOf" srcId="{CCDBCF5E-86E7-4012-BC03-AEF92607FAF9}" destId="{260B1851-DCF9-460F-8127-3245B32A9605}" srcOrd="2" destOrd="0" presId="urn:microsoft.com/office/officeart/2005/8/layout/gear1"/>
    <dgm:cxn modelId="{ADA10353-0FE9-4095-8014-F4E6AB359379}" type="presParOf" srcId="{C579F0B4-05F7-41DD-AD36-36D548FAE7B4}" destId="{EA7E54EE-F65A-4233-9E94-37C63AD94363}" srcOrd="0" destOrd="0" presId="urn:microsoft.com/office/officeart/2005/8/layout/gear1"/>
    <dgm:cxn modelId="{21C394CC-21AF-4F7E-8744-41624E116452}" type="presParOf" srcId="{C579F0B4-05F7-41DD-AD36-36D548FAE7B4}" destId="{10F18A57-D830-4BE9-A10B-981CF4B13794}" srcOrd="1" destOrd="0" presId="urn:microsoft.com/office/officeart/2005/8/layout/gear1"/>
    <dgm:cxn modelId="{F1081A41-3565-493A-A2E4-4A4672EDEF5E}" type="presParOf" srcId="{C579F0B4-05F7-41DD-AD36-36D548FAE7B4}" destId="{84127CFC-7214-4202-B8A0-F266CFAE0934}" srcOrd="2" destOrd="0" presId="urn:microsoft.com/office/officeart/2005/8/layout/gear1"/>
    <dgm:cxn modelId="{9121DFCA-B451-4395-950C-16B98FF6A942}" type="presParOf" srcId="{C579F0B4-05F7-41DD-AD36-36D548FAE7B4}" destId="{2CE4D24B-8B39-4A83-B874-866E1764F588}" srcOrd="3" destOrd="0" presId="urn:microsoft.com/office/officeart/2005/8/layout/gear1"/>
    <dgm:cxn modelId="{104D2030-C8FF-4725-9CDE-E8F9EB7404A1}" type="presParOf" srcId="{C579F0B4-05F7-41DD-AD36-36D548FAE7B4}" destId="{18D5A7CB-BD80-41AA-9367-F6F67F8F7200}" srcOrd="4" destOrd="0" presId="urn:microsoft.com/office/officeart/2005/8/layout/gear1"/>
    <dgm:cxn modelId="{FC5C6487-2570-440F-A8CB-A5CFB6E1989A}" type="presParOf" srcId="{C579F0B4-05F7-41DD-AD36-36D548FAE7B4}" destId="{260B1851-DCF9-460F-8127-3245B32A9605}" srcOrd="5" destOrd="0" presId="urn:microsoft.com/office/officeart/2005/8/layout/gear1"/>
    <dgm:cxn modelId="{FBF0FF10-84A0-4774-9947-FA9894A4011D}" type="presParOf" srcId="{C579F0B4-05F7-41DD-AD36-36D548FAE7B4}" destId="{92FB41A4-4FD6-41A2-87CF-627995764AAE}" srcOrd="6" destOrd="0" presId="urn:microsoft.com/office/officeart/2005/8/layout/gear1"/>
    <dgm:cxn modelId="{9C167288-6390-4A3C-93D4-517E00D4B76F}" type="presParOf" srcId="{C579F0B4-05F7-41DD-AD36-36D548FAE7B4}" destId="{9E7A3792-B874-44D0-9613-B60E775AB7C2}" srcOrd="7" destOrd="0" presId="urn:microsoft.com/office/officeart/2005/8/layout/gear1"/>
    <dgm:cxn modelId="{636DDA23-FECE-4FD8-B267-B5C5A912CB04}" type="presParOf" srcId="{C579F0B4-05F7-41DD-AD36-36D548FAE7B4}" destId="{978AACC1-8F7A-4B1C-A357-E4EA0CDB5BB5}" srcOrd="8" destOrd="0" presId="urn:microsoft.com/office/officeart/2005/8/layout/gear1"/>
    <dgm:cxn modelId="{F6108D87-E1C7-4982-B515-5095F96FE28B}" type="presParOf" srcId="{C579F0B4-05F7-41DD-AD36-36D548FAE7B4}" destId="{8102F6B9-1ACD-4492-AA3C-9C0F8D56DE3E}" srcOrd="9" destOrd="0" presId="urn:microsoft.com/office/officeart/2005/8/layout/gear1"/>
    <dgm:cxn modelId="{DA1984EF-7664-4BA0-89E2-23370E011E67}" type="presParOf" srcId="{C579F0B4-05F7-41DD-AD36-36D548FAE7B4}" destId="{A76E5E39-1E52-438C-874C-76D09170B3F5}" srcOrd="10" destOrd="0" presId="urn:microsoft.com/office/officeart/2005/8/layout/gear1"/>
    <dgm:cxn modelId="{9DE4B7D0-8333-47E9-872C-C7769678AC25}" type="presParOf" srcId="{C579F0B4-05F7-41DD-AD36-36D548FAE7B4}" destId="{F70DFEA3-1A0A-4B10-AADA-728D0439457C}" srcOrd="11" destOrd="0" presId="urn:microsoft.com/office/officeart/2005/8/layout/gear1"/>
    <dgm:cxn modelId="{D7C12100-A8CA-4F0D-98B8-77D0927E777B}" type="presParOf" srcId="{C579F0B4-05F7-41DD-AD36-36D548FAE7B4}" destId="{54F9AF2F-7257-4649-B4FB-EEB6EDB74703}" srcOrd="12"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1C2B76B-7733-4287-B9A1-67860BC86232}"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US"/>
        </a:p>
      </dgm:t>
    </dgm:pt>
    <dgm:pt modelId="{DA0561E7-C001-4C31-A192-3505D8E33DDE}">
      <dgm:prSet phldrT="[Text]"/>
      <dgm:spPr/>
      <dgm:t>
        <a:bodyPr/>
        <a:lstStyle/>
        <a:p>
          <a:r>
            <a:rPr lang="en-US"/>
            <a:t>Méthodes de communication efficaces</a:t>
          </a:r>
        </a:p>
      </dgm:t>
    </dgm:pt>
    <dgm:pt modelId="{9EA449C0-1D0C-4B7E-B63E-3F44D8DE2648}" type="parTrans" cxnId="{964BFDD4-3B59-4576-8C07-9271CECF3A47}">
      <dgm:prSet/>
      <dgm:spPr/>
      <dgm:t>
        <a:bodyPr/>
        <a:lstStyle/>
        <a:p>
          <a:endParaRPr lang="en-US"/>
        </a:p>
      </dgm:t>
    </dgm:pt>
    <dgm:pt modelId="{14E0F822-2898-4DDB-9351-EE06995BA716}" type="sibTrans" cxnId="{964BFDD4-3B59-4576-8C07-9271CECF3A47}">
      <dgm:prSet/>
      <dgm:spPr/>
      <dgm:t>
        <a:bodyPr/>
        <a:lstStyle/>
        <a:p>
          <a:endParaRPr lang="en-US"/>
        </a:p>
      </dgm:t>
    </dgm:pt>
    <dgm:pt modelId="{8E49EA22-A056-4FCF-AB7D-70684BE9304E}">
      <dgm:prSet phldrT="[Text]"/>
      <dgm:spPr/>
      <dgm:t>
        <a:bodyPr/>
        <a:lstStyle/>
        <a:p>
          <a:r>
            <a:rPr lang="en-US" b="1"/>
            <a:t>Communication écrite : </a:t>
          </a:r>
          <a:r>
            <a:rPr lang="en-US"/>
            <a:t>rapports, bulletins d'information, notes d'orientation, études de cas</a:t>
          </a:r>
        </a:p>
      </dgm:t>
    </dgm:pt>
    <dgm:pt modelId="{EEB1B50B-AB77-44E0-BAD1-AEE760E8483A}" type="parTrans" cxnId="{29DF343E-4119-4FAC-BC77-E838E1029357}">
      <dgm:prSet/>
      <dgm:spPr/>
      <dgm:t>
        <a:bodyPr/>
        <a:lstStyle/>
        <a:p>
          <a:endParaRPr lang="en-US"/>
        </a:p>
      </dgm:t>
    </dgm:pt>
    <dgm:pt modelId="{DC07A6B3-94E8-4E54-8944-A6336044FF7E}" type="sibTrans" cxnId="{29DF343E-4119-4FAC-BC77-E838E1029357}">
      <dgm:prSet/>
      <dgm:spPr/>
      <dgm:t>
        <a:bodyPr/>
        <a:lstStyle/>
        <a:p>
          <a:endParaRPr lang="en-US"/>
        </a:p>
      </dgm:t>
    </dgm:pt>
    <dgm:pt modelId="{5443B28E-D48A-4829-B0D4-44D973586401}">
      <dgm:prSet phldrT="[Text]"/>
      <dgm:spPr/>
      <dgm:t>
        <a:bodyPr/>
        <a:lstStyle/>
        <a:p>
          <a:r>
            <a:rPr lang="en-US" b="1"/>
            <a:t>Communication verbale : </a:t>
          </a:r>
          <a:r>
            <a:rPr lang="en-US"/>
            <a:t>réunions, présentations, dialogues communautaires, briefings du personnel</a:t>
          </a:r>
        </a:p>
      </dgm:t>
    </dgm:pt>
    <dgm:pt modelId="{6F6C9323-927D-47DC-A23F-EBB64DD8BAC4}" type="parTrans" cxnId="{BB7878AE-5BAA-4306-A760-9852137EA80A}">
      <dgm:prSet/>
      <dgm:spPr/>
      <dgm:t>
        <a:bodyPr/>
        <a:lstStyle/>
        <a:p>
          <a:endParaRPr lang="en-US"/>
        </a:p>
      </dgm:t>
    </dgm:pt>
    <dgm:pt modelId="{5C806065-41A2-4DF7-875D-B44DD79BFAB1}" type="sibTrans" cxnId="{BB7878AE-5BAA-4306-A760-9852137EA80A}">
      <dgm:prSet/>
      <dgm:spPr/>
      <dgm:t>
        <a:bodyPr/>
        <a:lstStyle/>
        <a:p>
          <a:endParaRPr lang="en-US"/>
        </a:p>
      </dgm:t>
    </dgm:pt>
    <dgm:pt modelId="{156B304F-234C-4BDD-A6C0-39F4D8D2C2FF}">
      <dgm:prSet phldrT="[Text]"/>
      <dgm:spPr/>
      <dgm:t>
        <a:bodyPr/>
        <a:lstStyle/>
        <a:p>
          <a:r>
            <a:rPr lang="en-US" b="1"/>
            <a:t>Communication numérique : </a:t>
          </a:r>
          <a:r>
            <a:rPr lang="en-US"/>
            <a:t>courriels, tableaux de bord de projet, médias sociaux, groupe WhatsApp</a:t>
          </a:r>
        </a:p>
      </dgm:t>
    </dgm:pt>
    <dgm:pt modelId="{373902FB-CC09-497C-AB58-E31FD8521DFA}" type="parTrans" cxnId="{946FB038-6438-46D6-AF05-3F6BC7AA5E22}">
      <dgm:prSet/>
      <dgm:spPr/>
      <dgm:t>
        <a:bodyPr/>
        <a:lstStyle/>
        <a:p>
          <a:endParaRPr lang="en-US"/>
        </a:p>
      </dgm:t>
    </dgm:pt>
    <dgm:pt modelId="{30B54004-45CE-4BC1-ABB6-A960CA027B5E}" type="sibTrans" cxnId="{946FB038-6438-46D6-AF05-3F6BC7AA5E22}">
      <dgm:prSet/>
      <dgm:spPr/>
      <dgm:t>
        <a:bodyPr/>
        <a:lstStyle/>
        <a:p>
          <a:endParaRPr lang="en-US"/>
        </a:p>
      </dgm:t>
    </dgm:pt>
    <dgm:pt modelId="{9837E7BE-21A6-40B8-B203-110BA6D1DC09}">
      <dgm:prSet phldrT="[Text]"/>
      <dgm:spPr/>
      <dgm:t>
        <a:bodyPr/>
        <a:lstStyle/>
        <a:p>
          <a:r>
            <a:rPr lang="en-US" b="1"/>
            <a:t>Communication participative : </a:t>
          </a:r>
          <a:r>
            <a:rPr lang="en-US"/>
            <a:t>forums communautaires, groupes de discussion, séances de narration</a:t>
          </a:r>
        </a:p>
      </dgm:t>
    </dgm:pt>
    <dgm:pt modelId="{2FCA777F-93AE-4818-AA42-07085BDD4697}" type="parTrans" cxnId="{9669B771-2B21-466E-9E48-E5BB4CD84DF9}">
      <dgm:prSet/>
      <dgm:spPr/>
      <dgm:t>
        <a:bodyPr/>
        <a:lstStyle/>
        <a:p>
          <a:endParaRPr lang="en-US"/>
        </a:p>
      </dgm:t>
    </dgm:pt>
    <dgm:pt modelId="{0A703A61-B5EF-4430-9BD4-489BF39EF201}" type="sibTrans" cxnId="{9669B771-2B21-466E-9E48-E5BB4CD84DF9}">
      <dgm:prSet/>
      <dgm:spPr/>
      <dgm:t>
        <a:bodyPr/>
        <a:lstStyle/>
        <a:p>
          <a:endParaRPr lang="en-US"/>
        </a:p>
      </dgm:t>
    </dgm:pt>
    <dgm:pt modelId="{7E634C0D-BC41-4F2C-A51D-9AA495DD6A9D}">
      <dgm:prSet/>
      <dgm:spPr/>
      <dgm:t>
        <a:bodyPr/>
        <a:lstStyle/>
        <a:p>
          <a:r>
            <a:rPr lang="en-US" b="1"/>
            <a:t>Communication visuelle : </a:t>
          </a:r>
          <a:r>
            <a:rPr lang="en-US"/>
            <a:t>infographies, graphiques, tableaux de bord, vidéos, photos</a:t>
          </a:r>
        </a:p>
      </dgm:t>
    </dgm:pt>
    <dgm:pt modelId="{A7E6B043-EA7E-45A4-B761-D5C89AF59236}" type="parTrans" cxnId="{EC3D7BE1-6E28-418F-AEDF-2CFF8CCED0E1}">
      <dgm:prSet/>
      <dgm:spPr/>
      <dgm:t>
        <a:bodyPr/>
        <a:lstStyle/>
        <a:p>
          <a:endParaRPr lang="en-US"/>
        </a:p>
      </dgm:t>
    </dgm:pt>
    <dgm:pt modelId="{13E0577F-5CEE-4248-A976-93E4C1098FD4}" type="sibTrans" cxnId="{EC3D7BE1-6E28-418F-AEDF-2CFF8CCED0E1}">
      <dgm:prSet/>
      <dgm:spPr/>
      <dgm:t>
        <a:bodyPr/>
        <a:lstStyle/>
        <a:p>
          <a:endParaRPr lang="en-US"/>
        </a:p>
      </dgm:t>
    </dgm:pt>
    <dgm:pt modelId="{F772308D-6FA4-4707-9D98-7AD65D3F632D}" type="pres">
      <dgm:prSet presAssocID="{41C2B76B-7733-4287-B9A1-67860BC86232}" presName="Name0" presStyleCnt="0">
        <dgm:presLayoutVars>
          <dgm:chMax val="1"/>
          <dgm:dir/>
          <dgm:animLvl val="ctr"/>
          <dgm:resizeHandles val="exact"/>
        </dgm:presLayoutVars>
      </dgm:prSet>
      <dgm:spPr/>
    </dgm:pt>
    <dgm:pt modelId="{C0C8FFCF-5CD1-4AAC-AB5F-5AFB2DC8DF40}" type="pres">
      <dgm:prSet presAssocID="{DA0561E7-C001-4C31-A192-3505D8E33DDE}" presName="centerShape" presStyleLbl="node0" presStyleIdx="0" presStyleCnt="1"/>
      <dgm:spPr/>
    </dgm:pt>
    <dgm:pt modelId="{B2C2288D-39F0-4797-943E-2B5F1C4F6802}" type="pres">
      <dgm:prSet presAssocID="{8E49EA22-A056-4FCF-AB7D-70684BE9304E}" presName="node" presStyleLbl="node1" presStyleIdx="0" presStyleCnt="5">
        <dgm:presLayoutVars>
          <dgm:bulletEnabled val="1"/>
        </dgm:presLayoutVars>
      </dgm:prSet>
      <dgm:spPr/>
    </dgm:pt>
    <dgm:pt modelId="{F1A3EBA3-16A3-4D25-B175-12D037BE5B30}" type="pres">
      <dgm:prSet presAssocID="{8E49EA22-A056-4FCF-AB7D-70684BE9304E}" presName="dummy" presStyleCnt="0"/>
      <dgm:spPr/>
    </dgm:pt>
    <dgm:pt modelId="{19B1BA85-781F-4700-B405-743936D30FC7}" type="pres">
      <dgm:prSet presAssocID="{DC07A6B3-94E8-4E54-8944-A6336044FF7E}" presName="sibTrans" presStyleLbl="sibTrans2D1" presStyleIdx="0" presStyleCnt="5"/>
      <dgm:spPr/>
    </dgm:pt>
    <dgm:pt modelId="{E4879BBC-B188-4FCE-8523-386362530E01}" type="pres">
      <dgm:prSet presAssocID="{5443B28E-D48A-4829-B0D4-44D973586401}" presName="node" presStyleLbl="node1" presStyleIdx="1" presStyleCnt="5">
        <dgm:presLayoutVars>
          <dgm:bulletEnabled val="1"/>
        </dgm:presLayoutVars>
      </dgm:prSet>
      <dgm:spPr/>
    </dgm:pt>
    <dgm:pt modelId="{EC419B2B-1DF0-42CF-B28B-FCB8F5B554BF}" type="pres">
      <dgm:prSet presAssocID="{5443B28E-D48A-4829-B0D4-44D973586401}" presName="dummy" presStyleCnt="0"/>
      <dgm:spPr/>
    </dgm:pt>
    <dgm:pt modelId="{A6012BE4-009C-47D2-9465-22394519E9D5}" type="pres">
      <dgm:prSet presAssocID="{5C806065-41A2-4DF7-875D-B44DD79BFAB1}" presName="sibTrans" presStyleLbl="sibTrans2D1" presStyleIdx="1" presStyleCnt="5"/>
      <dgm:spPr/>
    </dgm:pt>
    <dgm:pt modelId="{CCC76419-72E4-4485-825D-F5969514E1F0}" type="pres">
      <dgm:prSet presAssocID="{156B304F-234C-4BDD-A6C0-39F4D8D2C2FF}" presName="node" presStyleLbl="node1" presStyleIdx="2" presStyleCnt="5">
        <dgm:presLayoutVars>
          <dgm:bulletEnabled val="1"/>
        </dgm:presLayoutVars>
      </dgm:prSet>
      <dgm:spPr/>
    </dgm:pt>
    <dgm:pt modelId="{CB6EFC93-0CB6-4B18-B2E0-736C60C8BD89}" type="pres">
      <dgm:prSet presAssocID="{156B304F-234C-4BDD-A6C0-39F4D8D2C2FF}" presName="dummy" presStyleCnt="0"/>
      <dgm:spPr/>
    </dgm:pt>
    <dgm:pt modelId="{531A806C-21CE-442C-AD1F-CC430EBBD612}" type="pres">
      <dgm:prSet presAssocID="{30B54004-45CE-4BC1-ABB6-A960CA027B5E}" presName="sibTrans" presStyleLbl="sibTrans2D1" presStyleIdx="2" presStyleCnt="5"/>
      <dgm:spPr/>
    </dgm:pt>
    <dgm:pt modelId="{AA2DAC6E-A6FA-4726-A78E-0F33A2C120A3}" type="pres">
      <dgm:prSet presAssocID="{9837E7BE-21A6-40B8-B203-110BA6D1DC09}" presName="node" presStyleLbl="node1" presStyleIdx="3" presStyleCnt="5">
        <dgm:presLayoutVars>
          <dgm:bulletEnabled val="1"/>
        </dgm:presLayoutVars>
      </dgm:prSet>
      <dgm:spPr/>
    </dgm:pt>
    <dgm:pt modelId="{E8C8C635-6CFD-487B-9331-42BCA02C342A}" type="pres">
      <dgm:prSet presAssocID="{9837E7BE-21A6-40B8-B203-110BA6D1DC09}" presName="dummy" presStyleCnt="0"/>
      <dgm:spPr/>
    </dgm:pt>
    <dgm:pt modelId="{7F371362-B94D-477B-9297-6B0DBFE11227}" type="pres">
      <dgm:prSet presAssocID="{0A703A61-B5EF-4430-9BD4-489BF39EF201}" presName="sibTrans" presStyleLbl="sibTrans2D1" presStyleIdx="3" presStyleCnt="5"/>
      <dgm:spPr/>
    </dgm:pt>
    <dgm:pt modelId="{C10BDA61-CD51-4563-B734-1B4A2F560C06}" type="pres">
      <dgm:prSet presAssocID="{7E634C0D-BC41-4F2C-A51D-9AA495DD6A9D}" presName="node" presStyleLbl="node1" presStyleIdx="4" presStyleCnt="5">
        <dgm:presLayoutVars>
          <dgm:bulletEnabled val="1"/>
        </dgm:presLayoutVars>
      </dgm:prSet>
      <dgm:spPr/>
    </dgm:pt>
    <dgm:pt modelId="{92B7CAF2-3C4C-4188-90F0-1B53EC8772CA}" type="pres">
      <dgm:prSet presAssocID="{7E634C0D-BC41-4F2C-A51D-9AA495DD6A9D}" presName="dummy" presStyleCnt="0"/>
      <dgm:spPr/>
    </dgm:pt>
    <dgm:pt modelId="{CD18932F-7369-422B-A053-E1BCEFAD003C}" type="pres">
      <dgm:prSet presAssocID="{13E0577F-5CEE-4248-A976-93E4C1098FD4}" presName="sibTrans" presStyleLbl="sibTrans2D1" presStyleIdx="4" presStyleCnt="5"/>
      <dgm:spPr/>
    </dgm:pt>
  </dgm:ptLst>
  <dgm:cxnLst>
    <dgm:cxn modelId="{0912B52A-E2E2-416D-AC15-CD58759DE5B2}" type="presOf" srcId="{13E0577F-5CEE-4248-A976-93E4C1098FD4}" destId="{CD18932F-7369-422B-A053-E1BCEFAD003C}" srcOrd="0" destOrd="0" presId="urn:microsoft.com/office/officeart/2005/8/layout/radial6"/>
    <dgm:cxn modelId="{64B54F2B-E062-4C6B-9B16-DF754D40AD79}" type="presOf" srcId="{30B54004-45CE-4BC1-ABB6-A960CA027B5E}" destId="{531A806C-21CE-442C-AD1F-CC430EBBD612}" srcOrd="0" destOrd="0" presId="urn:microsoft.com/office/officeart/2005/8/layout/radial6"/>
    <dgm:cxn modelId="{946FB038-6438-46D6-AF05-3F6BC7AA5E22}" srcId="{DA0561E7-C001-4C31-A192-3505D8E33DDE}" destId="{156B304F-234C-4BDD-A6C0-39F4D8D2C2FF}" srcOrd="2" destOrd="0" parTransId="{373902FB-CC09-497C-AB58-E31FD8521DFA}" sibTransId="{30B54004-45CE-4BC1-ABB6-A960CA027B5E}"/>
    <dgm:cxn modelId="{7F63693D-DA07-4C49-A52D-778B098AFA01}" type="presOf" srcId="{9837E7BE-21A6-40B8-B203-110BA6D1DC09}" destId="{AA2DAC6E-A6FA-4726-A78E-0F33A2C120A3}" srcOrd="0" destOrd="0" presId="urn:microsoft.com/office/officeart/2005/8/layout/radial6"/>
    <dgm:cxn modelId="{29DF343E-4119-4FAC-BC77-E838E1029357}" srcId="{DA0561E7-C001-4C31-A192-3505D8E33DDE}" destId="{8E49EA22-A056-4FCF-AB7D-70684BE9304E}" srcOrd="0" destOrd="0" parTransId="{EEB1B50B-AB77-44E0-BAD1-AEE760E8483A}" sibTransId="{DC07A6B3-94E8-4E54-8944-A6336044FF7E}"/>
    <dgm:cxn modelId="{86DFB36E-3F41-4B68-A15D-DF4B1C3E0F16}" type="presOf" srcId="{DC07A6B3-94E8-4E54-8944-A6336044FF7E}" destId="{19B1BA85-781F-4700-B405-743936D30FC7}" srcOrd="0" destOrd="0" presId="urn:microsoft.com/office/officeart/2005/8/layout/radial6"/>
    <dgm:cxn modelId="{9669B771-2B21-466E-9E48-E5BB4CD84DF9}" srcId="{DA0561E7-C001-4C31-A192-3505D8E33DDE}" destId="{9837E7BE-21A6-40B8-B203-110BA6D1DC09}" srcOrd="3" destOrd="0" parTransId="{2FCA777F-93AE-4818-AA42-07085BDD4697}" sibTransId="{0A703A61-B5EF-4430-9BD4-489BF39EF201}"/>
    <dgm:cxn modelId="{C5E02273-C8AB-45ED-A68E-01923C602CC8}" type="presOf" srcId="{5443B28E-D48A-4829-B0D4-44D973586401}" destId="{E4879BBC-B188-4FCE-8523-386362530E01}" srcOrd="0" destOrd="0" presId="urn:microsoft.com/office/officeart/2005/8/layout/radial6"/>
    <dgm:cxn modelId="{1E729B8E-9AC7-47FB-BEE5-BAC525EA5AA1}" type="presOf" srcId="{7E634C0D-BC41-4F2C-A51D-9AA495DD6A9D}" destId="{C10BDA61-CD51-4563-B734-1B4A2F560C06}" srcOrd="0" destOrd="0" presId="urn:microsoft.com/office/officeart/2005/8/layout/radial6"/>
    <dgm:cxn modelId="{BB7878AE-5BAA-4306-A760-9852137EA80A}" srcId="{DA0561E7-C001-4C31-A192-3505D8E33DDE}" destId="{5443B28E-D48A-4829-B0D4-44D973586401}" srcOrd="1" destOrd="0" parTransId="{6F6C9323-927D-47DC-A23F-EBB64DD8BAC4}" sibTransId="{5C806065-41A2-4DF7-875D-B44DD79BFAB1}"/>
    <dgm:cxn modelId="{D45D45B5-219D-4082-B165-A80F93203284}" type="presOf" srcId="{8E49EA22-A056-4FCF-AB7D-70684BE9304E}" destId="{B2C2288D-39F0-4797-943E-2B5F1C4F6802}" srcOrd="0" destOrd="0" presId="urn:microsoft.com/office/officeart/2005/8/layout/radial6"/>
    <dgm:cxn modelId="{4C0A50C0-F3C9-424E-ACB0-647605BF7D18}" type="presOf" srcId="{DA0561E7-C001-4C31-A192-3505D8E33DDE}" destId="{C0C8FFCF-5CD1-4AAC-AB5F-5AFB2DC8DF40}" srcOrd="0" destOrd="0" presId="urn:microsoft.com/office/officeart/2005/8/layout/radial6"/>
    <dgm:cxn modelId="{59FBF2D4-AC79-4262-B994-BB55FF495E15}" type="presOf" srcId="{41C2B76B-7733-4287-B9A1-67860BC86232}" destId="{F772308D-6FA4-4707-9D98-7AD65D3F632D}" srcOrd="0" destOrd="0" presId="urn:microsoft.com/office/officeart/2005/8/layout/radial6"/>
    <dgm:cxn modelId="{964BFDD4-3B59-4576-8C07-9271CECF3A47}" srcId="{41C2B76B-7733-4287-B9A1-67860BC86232}" destId="{DA0561E7-C001-4C31-A192-3505D8E33DDE}" srcOrd="0" destOrd="0" parTransId="{9EA449C0-1D0C-4B7E-B63E-3F44D8DE2648}" sibTransId="{14E0F822-2898-4DDB-9351-EE06995BA716}"/>
    <dgm:cxn modelId="{1CB1B5DC-AF17-4104-8168-51CA455022A4}" type="presOf" srcId="{0A703A61-B5EF-4430-9BD4-489BF39EF201}" destId="{7F371362-B94D-477B-9297-6B0DBFE11227}" srcOrd="0" destOrd="0" presId="urn:microsoft.com/office/officeart/2005/8/layout/radial6"/>
    <dgm:cxn modelId="{EC3D7BE1-6E28-418F-AEDF-2CFF8CCED0E1}" srcId="{DA0561E7-C001-4C31-A192-3505D8E33DDE}" destId="{7E634C0D-BC41-4F2C-A51D-9AA495DD6A9D}" srcOrd="4" destOrd="0" parTransId="{A7E6B043-EA7E-45A4-B761-D5C89AF59236}" sibTransId="{13E0577F-5CEE-4248-A976-93E4C1098FD4}"/>
    <dgm:cxn modelId="{A20D1FF3-666F-473C-82D0-BA15B17A3086}" type="presOf" srcId="{156B304F-234C-4BDD-A6C0-39F4D8D2C2FF}" destId="{CCC76419-72E4-4485-825D-F5969514E1F0}" srcOrd="0" destOrd="0" presId="urn:microsoft.com/office/officeart/2005/8/layout/radial6"/>
    <dgm:cxn modelId="{402B01F5-290F-472E-998B-6CEB339ACC4E}" type="presOf" srcId="{5C806065-41A2-4DF7-875D-B44DD79BFAB1}" destId="{A6012BE4-009C-47D2-9465-22394519E9D5}" srcOrd="0" destOrd="0" presId="urn:microsoft.com/office/officeart/2005/8/layout/radial6"/>
    <dgm:cxn modelId="{F0D5D3E3-9EA0-4EDB-BE05-DC5B91EA657F}" type="presParOf" srcId="{F772308D-6FA4-4707-9D98-7AD65D3F632D}" destId="{C0C8FFCF-5CD1-4AAC-AB5F-5AFB2DC8DF40}" srcOrd="0" destOrd="0" presId="urn:microsoft.com/office/officeart/2005/8/layout/radial6"/>
    <dgm:cxn modelId="{C9195E72-DF76-4046-846F-2A9A61D2B6C3}" type="presParOf" srcId="{F772308D-6FA4-4707-9D98-7AD65D3F632D}" destId="{B2C2288D-39F0-4797-943E-2B5F1C4F6802}" srcOrd="1" destOrd="0" presId="urn:microsoft.com/office/officeart/2005/8/layout/radial6"/>
    <dgm:cxn modelId="{808F9E17-9336-43B7-9BB7-926A51C38BDE}" type="presParOf" srcId="{F772308D-6FA4-4707-9D98-7AD65D3F632D}" destId="{F1A3EBA3-16A3-4D25-B175-12D037BE5B30}" srcOrd="2" destOrd="0" presId="urn:microsoft.com/office/officeart/2005/8/layout/radial6"/>
    <dgm:cxn modelId="{E41F93B7-9B2D-49CA-8EB1-8E4C9CA8C42E}" type="presParOf" srcId="{F772308D-6FA4-4707-9D98-7AD65D3F632D}" destId="{19B1BA85-781F-4700-B405-743936D30FC7}" srcOrd="3" destOrd="0" presId="urn:microsoft.com/office/officeart/2005/8/layout/radial6"/>
    <dgm:cxn modelId="{387DF2B4-453C-446E-B2B0-7966D1091BAC}" type="presParOf" srcId="{F772308D-6FA4-4707-9D98-7AD65D3F632D}" destId="{E4879BBC-B188-4FCE-8523-386362530E01}" srcOrd="4" destOrd="0" presId="urn:microsoft.com/office/officeart/2005/8/layout/radial6"/>
    <dgm:cxn modelId="{A72D58DD-0C23-4827-BB0B-33A717390ECF}" type="presParOf" srcId="{F772308D-6FA4-4707-9D98-7AD65D3F632D}" destId="{EC419B2B-1DF0-42CF-B28B-FCB8F5B554BF}" srcOrd="5" destOrd="0" presId="urn:microsoft.com/office/officeart/2005/8/layout/radial6"/>
    <dgm:cxn modelId="{2ED1F191-E4F2-45EC-8E55-5DCB7B52899A}" type="presParOf" srcId="{F772308D-6FA4-4707-9D98-7AD65D3F632D}" destId="{A6012BE4-009C-47D2-9465-22394519E9D5}" srcOrd="6" destOrd="0" presId="urn:microsoft.com/office/officeart/2005/8/layout/radial6"/>
    <dgm:cxn modelId="{3216C622-D4AA-48B1-B3C0-2B61EBC994EB}" type="presParOf" srcId="{F772308D-6FA4-4707-9D98-7AD65D3F632D}" destId="{CCC76419-72E4-4485-825D-F5969514E1F0}" srcOrd="7" destOrd="0" presId="urn:microsoft.com/office/officeart/2005/8/layout/radial6"/>
    <dgm:cxn modelId="{62F090E4-070B-4E45-A054-AC7BFE803988}" type="presParOf" srcId="{F772308D-6FA4-4707-9D98-7AD65D3F632D}" destId="{CB6EFC93-0CB6-4B18-B2E0-736C60C8BD89}" srcOrd="8" destOrd="0" presId="urn:microsoft.com/office/officeart/2005/8/layout/radial6"/>
    <dgm:cxn modelId="{FC31DBED-66B3-4EA0-AE30-1BCE5B923ED9}" type="presParOf" srcId="{F772308D-6FA4-4707-9D98-7AD65D3F632D}" destId="{531A806C-21CE-442C-AD1F-CC430EBBD612}" srcOrd="9" destOrd="0" presId="urn:microsoft.com/office/officeart/2005/8/layout/radial6"/>
    <dgm:cxn modelId="{AEC4B114-43F7-4368-BDD9-0C014F1BB134}" type="presParOf" srcId="{F772308D-6FA4-4707-9D98-7AD65D3F632D}" destId="{AA2DAC6E-A6FA-4726-A78E-0F33A2C120A3}" srcOrd="10" destOrd="0" presId="urn:microsoft.com/office/officeart/2005/8/layout/radial6"/>
    <dgm:cxn modelId="{FCB2FEDC-0959-483D-9D16-BD76356AFC59}" type="presParOf" srcId="{F772308D-6FA4-4707-9D98-7AD65D3F632D}" destId="{E8C8C635-6CFD-487B-9331-42BCA02C342A}" srcOrd="11" destOrd="0" presId="urn:microsoft.com/office/officeart/2005/8/layout/radial6"/>
    <dgm:cxn modelId="{57442D49-6902-4B9D-8B63-25CB7868CDD3}" type="presParOf" srcId="{F772308D-6FA4-4707-9D98-7AD65D3F632D}" destId="{7F371362-B94D-477B-9297-6B0DBFE11227}" srcOrd="12" destOrd="0" presId="urn:microsoft.com/office/officeart/2005/8/layout/radial6"/>
    <dgm:cxn modelId="{06636AC2-EBAB-416D-BE6D-8AB405C29B43}" type="presParOf" srcId="{F772308D-6FA4-4707-9D98-7AD65D3F632D}" destId="{C10BDA61-CD51-4563-B734-1B4A2F560C06}" srcOrd="13" destOrd="0" presId="urn:microsoft.com/office/officeart/2005/8/layout/radial6"/>
    <dgm:cxn modelId="{4CC081E7-FB1A-4A9A-BABB-4577503453E7}" type="presParOf" srcId="{F772308D-6FA4-4707-9D98-7AD65D3F632D}" destId="{92B7CAF2-3C4C-4188-90F0-1B53EC8772CA}" srcOrd="14" destOrd="0" presId="urn:microsoft.com/office/officeart/2005/8/layout/radial6"/>
    <dgm:cxn modelId="{E76B3A17-BE5F-4081-9F82-03B989FECB4C}" type="presParOf" srcId="{F772308D-6FA4-4707-9D98-7AD65D3F632D}" destId="{CD18932F-7369-422B-A053-E1BCEFAD003C}" srcOrd="15"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4A21AA-047E-4665-8600-1CD601B60F9A}">
      <dsp:nvSpPr>
        <dsp:cNvPr id="0" name=""/>
        <dsp:cNvSpPr/>
      </dsp:nvSpPr>
      <dsp:spPr>
        <a:xfrm rot="5400000">
          <a:off x="2433674" y="645958"/>
          <a:ext cx="1596522" cy="1388974"/>
        </a:xfrm>
        <a:prstGeom prst="hexagon">
          <a:avLst>
            <a:gd name="adj" fmla="val 25000"/>
            <a:gd name="vf" fmla="val 11547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b="1" kern="1200"/>
            <a:t>Responsabilité : </a:t>
          </a:r>
          <a:r>
            <a:rPr lang="en-US" sz="800" kern="1200"/>
            <a:t>tient les parties prenantes (donateurs, communautés, direction) informées et garantit la transparence</a:t>
          </a:r>
        </a:p>
      </dsp:txBody>
      <dsp:txXfrm rot="-5400000">
        <a:off x="2753896" y="790975"/>
        <a:ext cx="956078" cy="1098940"/>
      </dsp:txXfrm>
    </dsp:sp>
    <dsp:sp modelId="{21F042D2-0512-4E9F-9231-A9DD370453BE}">
      <dsp:nvSpPr>
        <dsp:cNvPr id="0" name=""/>
        <dsp:cNvSpPr/>
      </dsp:nvSpPr>
      <dsp:spPr>
        <a:xfrm>
          <a:off x="3968571" y="861489"/>
          <a:ext cx="1781719" cy="957913"/>
        </a:xfrm>
        <a:prstGeom prst="rect">
          <a:avLst/>
        </a:prstGeom>
        <a:noFill/>
        <a:ln>
          <a:noFill/>
        </a:ln>
        <a:effectLst/>
      </dsp:spPr>
      <dsp:style>
        <a:lnRef idx="0">
          <a:scrgbClr r="0" g="0" b="0"/>
        </a:lnRef>
        <a:fillRef idx="0">
          <a:scrgbClr r="0" g="0" b="0"/>
        </a:fillRef>
        <a:effectRef idx="0">
          <a:scrgbClr r="0" g="0" b="0"/>
        </a:effectRef>
        <a:fontRef idx="minor"/>
      </dsp:style>
    </dsp:sp>
    <dsp:sp modelId="{EC31DAC9-D0B3-481F-BDAF-83C5AAD43C69}">
      <dsp:nvSpPr>
        <dsp:cNvPr id="0" name=""/>
        <dsp:cNvSpPr/>
      </dsp:nvSpPr>
      <dsp:spPr>
        <a:xfrm rot="5400000">
          <a:off x="933581" y="645958"/>
          <a:ext cx="1596522" cy="1388974"/>
        </a:xfrm>
        <a:prstGeom prst="hexagon">
          <a:avLst>
            <a:gd name="adj" fmla="val 25000"/>
            <a:gd name="vf" fmla="val 115470"/>
          </a:avLst>
        </a:prstGeom>
        <a:gradFill rotWithShape="0">
          <a:gsLst>
            <a:gs pos="0">
              <a:schemeClr val="accent5">
                <a:hueOff val="-1470669"/>
                <a:satOff val="-2046"/>
                <a:lumOff val="-784"/>
                <a:alphaOff val="0"/>
                <a:satMod val="103000"/>
                <a:lumMod val="102000"/>
                <a:tint val="94000"/>
              </a:schemeClr>
            </a:gs>
            <a:gs pos="50000">
              <a:schemeClr val="accent5">
                <a:hueOff val="-1470669"/>
                <a:satOff val="-2046"/>
                <a:lumOff val="-784"/>
                <a:alphaOff val="0"/>
                <a:satMod val="110000"/>
                <a:lumMod val="100000"/>
                <a:shade val="100000"/>
              </a:schemeClr>
            </a:gs>
            <a:gs pos="100000">
              <a:schemeClr val="accent5">
                <a:hueOff val="-1470669"/>
                <a:satOff val="-2046"/>
                <a:lumOff val="-784"/>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r>
            <a:rPr lang="en-US" sz="900" b="1" kern="1200"/>
            <a:t>Communication : </a:t>
          </a:r>
          <a:r>
            <a:rPr lang="en-US" sz="900" kern="1200"/>
            <a:t>renforce les relations avec les bénéficiaires, les partenaires et les bailleurs de fonds en partageant les résultats.</a:t>
          </a:r>
        </a:p>
      </dsp:txBody>
      <dsp:txXfrm rot="-5400000">
        <a:off x="1253803" y="790975"/>
        <a:ext cx="956078" cy="1098940"/>
      </dsp:txXfrm>
    </dsp:sp>
    <dsp:sp modelId="{EEC99B0D-3D4F-43D6-8129-F547BAECF4B3}">
      <dsp:nvSpPr>
        <dsp:cNvPr id="0" name=""/>
        <dsp:cNvSpPr/>
      </dsp:nvSpPr>
      <dsp:spPr>
        <a:xfrm rot="5400000">
          <a:off x="1680754" y="2001087"/>
          <a:ext cx="1596522" cy="1388974"/>
        </a:xfrm>
        <a:prstGeom prst="hexagon">
          <a:avLst>
            <a:gd name="adj" fmla="val 25000"/>
            <a:gd name="vf" fmla="val 115470"/>
          </a:avLst>
        </a:prstGeom>
        <a:gradFill rotWithShape="0">
          <a:gsLst>
            <a:gs pos="0">
              <a:schemeClr val="accent5">
                <a:hueOff val="-2941338"/>
                <a:satOff val="-4091"/>
                <a:lumOff val="-1569"/>
                <a:alphaOff val="0"/>
                <a:satMod val="103000"/>
                <a:lumMod val="102000"/>
                <a:tint val="94000"/>
              </a:schemeClr>
            </a:gs>
            <a:gs pos="50000">
              <a:schemeClr val="accent5">
                <a:hueOff val="-2941338"/>
                <a:satOff val="-4091"/>
                <a:lumOff val="-1569"/>
                <a:alphaOff val="0"/>
                <a:satMod val="110000"/>
                <a:lumMod val="100000"/>
                <a:shade val="100000"/>
              </a:schemeClr>
            </a:gs>
            <a:gs pos="100000">
              <a:schemeClr val="accent5">
                <a:hueOff val="-2941338"/>
                <a:satOff val="-4091"/>
                <a:lumOff val="-1569"/>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a:t>Prise de décision : </a:t>
          </a:r>
          <a:r>
            <a:rPr lang="en-US" sz="900" kern="1200"/>
            <a:t>fournit des données probantes pour orienter les ajustements du projet et les décisions stratégiques</a:t>
          </a:r>
          <a:r>
            <a:rPr lang="en-US" sz="800" kern="1200"/>
            <a:t>.</a:t>
          </a:r>
        </a:p>
      </dsp:txBody>
      <dsp:txXfrm rot="-5400000">
        <a:off x="2000976" y="2146104"/>
        <a:ext cx="956078" cy="1098940"/>
      </dsp:txXfrm>
    </dsp:sp>
    <dsp:sp modelId="{938F7F43-A3A1-4701-937D-93D0BCED6D6E}">
      <dsp:nvSpPr>
        <dsp:cNvPr id="0" name=""/>
        <dsp:cNvSpPr/>
      </dsp:nvSpPr>
      <dsp:spPr>
        <a:xfrm>
          <a:off x="2809" y="2216617"/>
          <a:ext cx="1724244" cy="957913"/>
        </a:xfrm>
        <a:prstGeom prst="rect">
          <a:avLst/>
        </a:prstGeom>
        <a:noFill/>
        <a:ln>
          <a:noFill/>
        </a:ln>
        <a:effectLst/>
      </dsp:spPr>
      <dsp:style>
        <a:lnRef idx="0">
          <a:scrgbClr r="0" g="0" b="0"/>
        </a:lnRef>
        <a:fillRef idx="0">
          <a:scrgbClr r="0" g="0" b="0"/>
        </a:fillRef>
        <a:effectRef idx="0">
          <a:scrgbClr r="0" g="0" b="0"/>
        </a:effectRef>
        <a:fontRef idx="minor"/>
      </dsp:style>
    </dsp:sp>
    <dsp:sp modelId="{AD83D9FC-1CDF-47A0-9A1E-22DA874F4FFF}">
      <dsp:nvSpPr>
        <dsp:cNvPr id="0" name=""/>
        <dsp:cNvSpPr/>
      </dsp:nvSpPr>
      <dsp:spPr>
        <a:xfrm rot="5400000">
          <a:off x="3180847" y="2001087"/>
          <a:ext cx="1596522" cy="1388974"/>
        </a:xfrm>
        <a:prstGeom prst="hexagon">
          <a:avLst>
            <a:gd name="adj" fmla="val 25000"/>
            <a:gd name="vf" fmla="val 115470"/>
          </a:avLst>
        </a:prstGeom>
        <a:gradFill rotWithShape="0">
          <a:gsLst>
            <a:gs pos="0">
              <a:schemeClr val="accent5">
                <a:hueOff val="-4412007"/>
                <a:satOff val="-6137"/>
                <a:lumOff val="-2353"/>
                <a:alphaOff val="0"/>
                <a:satMod val="103000"/>
                <a:lumMod val="102000"/>
                <a:tint val="94000"/>
              </a:schemeClr>
            </a:gs>
            <a:gs pos="50000">
              <a:schemeClr val="accent5">
                <a:hueOff val="-4412007"/>
                <a:satOff val="-6137"/>
                <a:lumOff val="-2353"/>
                <a:alphaOff val="0"/>
                <a:satMod val="110000"/>
                <a:lumMod val="100000"/>
                <a:shade val="100000"/>
              </a:schemeClr>
            </a:gs>
            <a:gs pos="100000">
              <a:schemeClr val="accent5">
                <a:hueOff val="-4412007"/>
                <a:satOff val="-6137"/>
                <a:lumOff val="-2353"/>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r>
            <a:rPr lang="en-US" sz="900" b="1" kern="1200"/>
            <a:t>Apprentissage : </a:t>
          </a:r>
          <a:r>
            <a:rPr lang="en-US" sz="900" kern="1200"/>
            <a:t>aide à identifier les réussites, les échecs et les domaines à améliorer</a:t>
          </a:r>
          <a:r>
            <a:rPr lang="en-US" sz="1100" kern="1200"/>
            <a:t>.</a:t>
          </a:r>
        </a:p>
      </dsp:txBody>
      <dsp:txXfrm rot="-5400000">
        <a:off x="3501069" y="2146104"/>
        <a:ext cx="956078" cy="1098940"/>
      </dsp:txXfrm>
    </dsp:sp>
    <dsp:sp modelId="{BF51638C-A5E8-4E12-8B2C-754DA6D38122}">
      <dsp:nvSpPr>
        <dsp:cNvPr id="0" name=""/>
        <dsp:cNvSpPr/>
      </dsp:nvSpPr>
      <dsp:spPr>
        <a:xfrm rot="5400000">
          <a:off x="2433674" y="3356215"/>
          <a:ext cx="1596522" cy="1388974"/>
        </a:xfrm>
        <a:prstGeom prst="hexagon">
          <a:avLst>
            <a:gd name="adj" fmla="val 25000"/>
            <a:gd name="vf" fmla="val 115470"/>
          </a:avLst>
        </a:prstGeom>
        <a:gradFill rotWithShape="0">
          <a:gsLst>
            <a:gs pos="0">
              <a:schemeClr val="accent5">
                <a:hueOff val="-5882676"/>
                <a:satOff val="-8182"/>
                <a:lumOff val="-3138"/>
                <a:alphaOff val="0"/>
                <a:satMod val="103000"/>
                <a:lumMod val="102000"/>
                <a:tint val="94000"/>
              </a:schemeClr>
            </a:gs>
            <a:gs pos="50000">
              <a:schemeClr val="accent5">
                <a:hueOff val="-5882676"/>
                <a:satOff val="-8182"/>
                <a:lumOff val="-3138"/>
                <a:alphaOff val="0"/>
                <a:satMod val="110000"/>
                <a:lumMod val="100000"/>
                <a:shade val="100000"/>
              </a:schemeClr>
            </a:gs>
            <a:gs pos="100000">
              <a:schemeClr val="accent5">
                <a:hueOff val="-5882676"/>
                <a:satOff val="-8182"/>
                <a:lumOff val="-3138"/>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a:t>Suivi des progrès : </a:t>
          </a:r>
          <a:r>
            <a:rPr lang="en-US" sz="900" kern="1200"/>
            <a:t>surveille la réalisation des objectifs, des étapes clés et des indicateurs</a:t>
          </a:r>
          <a:r>
            <a:rPr lang="en-US" sz="800" kern="1200"/>
            <a:t>.</a:t>
          </a:r>
        </a:p>
      </dsp:txBody>
      <dsp:txXfrm rot="-5400000">
        <a:off x="2753896" y="3501232"/>
        <a:ext cx="956078" cy="1098940"/>
      </dsp:txXfrm>
    </dsp:sp>
    <dsp:sp modelId="{2F407E32-C9C5-4E6B-A3E5-D485814AE11E}">
      <dsp:nvSpPr>
        <dsp:cNvPr id="0" name=""/>
        <dsp:cNvSpPr/>
      </dsp:nvSpPr>
      <dsp:spPr>
        <a:xfrm>
          <a:off x="3968571" y="3571746"/>
          <a:ext cx="1781719" cy="957913"/>
        </a:xfrm>
        <a:prstGeom prst="rect">
          <a:avLst/>
        </a:prstGeom>
        <a:noFill/>
        <a:ln>
          <a:noFill/>
        </a:ln>
        <a:effectLst/>
      </dsp:spPr>
      <dsp:style>
        <a:lnRef idx="0">
          <a:scrgbClr r="0" g="0" b="0"/>
        </a:lnRef>
        <a:fillRef idx="0">
          <a:scrgbClr r="0" g="0" b="0"/>
        </a:fillRef>
        <a:effectRef idx="0">
          <a:scrgbClr r="0" g="0" b="0"/>
        </a:effectRef>
        <a:fontRef idx="minor"/>
      </dsp:style>
    </dsp:sp>
    <dsp:sp modelId="{1D3349E0-CAD3-46F9-AC9A-2ED85A9C3C4E}">
      <dsp:nvSpPr>
        <dsp:cNvPr id="0" name=""/>
        <dsp:cNvSpPr/>
      </dsp:nvSpPr>
      <dsp:spPr>
        <a:xfrm rot="5400000">
          <a:off x="933581" y="3356215"/>
          <a:ext cx="1596522" cy="1388974"/>
        </a:xfrm>
        <a:prstGeom prst="hexagon">
          <a:avLst>
            <a:gd name="adj" fmla="val 25000"/>
            <a:gd name="vf" fmla="val 115470"/>
          </a:avLst>
        </a:prstGeom>
        <a:gradFill rotWithShape="0">
          <a:gsLst>
            <a:gs pos="0">
              <a:schemeClr val="accent5">
                <a:hueOff val="-7353344"/>
                <a:satOff val="-10228"/>
                <a:lumOff val="-3922"/>
                <a:alphaOff val="0"/>
                <a:satMod val="103000"/>
                <a:lumMod val="102000"/>
                <a:tint val="94000"/>
              </a:schemeClr>
            </a:gs>
            <a:gs pos="50000">
              <a:schemeClr val="accent5">
                <a:hueOff val="-7353344"/>
                <a:satOff val="-10228"/>
                <a:lumOff val="-3922"/>
                <a:alphaOff val="0"/>
                <a:satMod val="110000"/>
                <a:lumMod val="100000"/>
                <a:shade val="100000"/>
              </a:schemeClr>
            </a:gs>
            <a:gs pos="100000">
              <a:schemeClr val="accent5">
                <a:hueOff val="-7353344"/>
                <a:satOff val="-10228"/>
                <a:lumOff val="-3922"/>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r>
            <a:rPr lang="en-US" sz="900" b="1" kern="1200"/>
            <a:t>Conformité : </a:t>
          </a:r>
          <a:r>
            <a:rPr lang="en-US" sz="900" kern="1200"/>
            <a:t>respecte les exigences légales, celles des donateurs et celles de l'organisation.</a:t>
          </a:r>
        </a:p>
      </dsp:txBody>
      <dsp:txXfrm rot="-5400000">
        <a:off x="1253803" y="3501232"/>
        <a:ext cx="956078" cy="10989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66A78E-D230-4811-85AE-FBD8126EEE03}">
      <dsp:nvSpPr>
        <dsp:cNvPr id="0" name=""/>
        <dsp:cNvSpPr/>
      </dsp:nvSpPr>
      <dsp:spPr>
        <a:xfrm>
          <a:off x="99377" y="662"/>
          <a:ext cx="3098233" cy="18589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b="1" kern="1200"/>
            <a:t>Personnel de terrain</a:t>
          </a:r>
        </a:p>
        <a:p>
          <a:pPr marL="0" lvl="0" indent="0" algn="ctr" defTabSz="844550">
            <a:lnSpc>
              <a:spcPct val="90000"/>
            </a:lnSpc>
            <a:spcBef>
              <a:spcPct val="0"/>
            </a:spcBef>
            <a:spcAft>
              <a:spcPct val="35000"/>
            </a:spcAft>
            <a:buNone/>
          </a:pPr>
          <a:r>
            <a:rPr lang="en-US" sz="1900" kern="1200"/>
            <a:t>Collecte de données, documentation des activités</a:t>
          </a:r>
          <a:r>
            <a:rPr lang="en-US" sz="1900" b="1" kern="1200"/>
            <a:t> </a:t>
          </a:r>
          <a:endParaRPr lang="en-US" sz="1900" kern="1200"/>
        </a:p>
      </dsp:txBody>
      <dsp:txXfrm>
        <a:off x="153823" y="55108"/>
        <a:ext cx="2989341" cy="1750048"/>
      </dsp:txXfrm>
    </dsp:sp>
    <dsp:sp modelId="{93DA40D3-BB8B-4E42-86A4-CFA04E2552EF}">
      <dsp:nvSpPr>
        <dsp:cNvPr id="0" name=""/>
        <dsp:cNvSpPr/>
      </dsp:nvSpPr>
      <dsp:spPr>
        <a:xfrm>
          <a:off x="3470255" y="545951"/>
          <a:ext cx="656825" cy="76836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3470255" y="699623"/>
        <a:ext cx="459778" cy="461017"/>
      </dsp:txXfrm>
    </dsp:sp>
    <dsp:sp modelId="{3BF46BCC-4361-45D4-B9A3-91C997CD03B2}">
      <dsp:nvSpPr>
        <dsp:cNvPr id="0" name=""/>
        <dsp:cNvSpPr/>
      </dsp:nvSpPr>
      <dsp:spPr>
        <a:xfrm>
          <a:off x="4436904" y="662"/>
          <a:ext cx="3098233" cy="18589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b="1" kern="1200"/>
            <a:t>Coordonnateurs de projet</a:t>
          </a:r>
        </a:p>
        <a:p>
          <a:pPr marL="0" lvl="0" indent="0" algn="ctr" defTabSz="844550">
            <a:lnSpc>
              <a:spcPct val="90000"/>
            </a:lnSpc>
            <a:spcBef>
              <a:spcPct val="0"/>
            </a:spcBef>
            <a:spcAft>
              <a:spcPct val="35000"/>
            </a:spcAft>
            <a:buNone/>
          </a:pPr>
          <a:r>
            <a:rPr lang="en-US" sz="1900" kern="1200"/>
            <a:t>Vérifier, analyser et consolider les données</a:t>
          </a:r>
          <a:r>
            <a:rPr lang="en-US" sz="1900" b="1" kern="1200"/>
            <a:t> </a:t>
          </a:r>
          <a:endParaRPr lang="en-US" sz="1900" kern="1200"/>
        </a:p>
      </dsp:txBody>
      <dsp:txXfrm>
        <a:off x="4491350" y="55108"/>
        <a:ext cx="2989341" cy="1750048"/>
      </dsp:txXfrm>
    </dsp:sp>
    <dsp:sp modelId="{5E3C24E5-8CB3-497E-A6A6-B661FB716DC0}">
      <dsp:nvSpPr>
        <dsp:cNvPr id="0" name=""/>
        <dsp:cNvSpPr/>
      </dsp:nvSpPr>
      <dsp:spPr>
        <a:xfrm>
          <a:off x="7807782" y="545951"/>
          <a:ext cx="656825" cy="76836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7807782" y="699623"/>
        <a:ext cx="459778" cy="461017"/>
      </dsp:txXfrm>
    </dsp:sp>
    <dsp:sp modelId="{7F6CF9B3-6AD4-42ED-B0FD-C545BEB9FBE9}">
      <dsp:nvSpPr>
        <dsp:cNvPr id="0" name=""/>
        <dsp:cNvSpPr/>
      </dsp:nvSpPr>
      <dsp:spPr>
        <a:xfrm>
          <a:off x="8774431" y="662"/>
          <a:ext cx="3098233" cy="18589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b="1" kern="1200"/>
            <a:t>Responsable MEAL/programme </a:t>
          </a:r>
        </a:p>
        <a:p>
          <a:pPr marL="0" lvl="0" indent="0" algn="ctr" defTabSz="844550">
            <a:lnSpc>
              <a:spcPct val="90000"/>
            </a:lnSpc>
            <a:spcBef>
              <a:spcPct val="0"/>
            </a:spcBef>
            <a:spcAft>
              <a:spcPct val="35000"/>
            </a:spcAft>
            <a:buNone/>
          </a:pPr>
          <a:endParaRPr lang="en-US" sz="1900" kern="1200"/>
        </a:p>
        <a:p>
          <a:pPr marL="0" lvl="0" indent="0" algn="ctr" defTabSz="844550">
            <a:lnSpc>
              <a:spcPct val="90000"/>
            </a:lnSpc>
            <a:spcBef>
              <a:spcPct val="0"/>
            </a:spcBef>
            <a:spcAft>
              <a:spcPct val="35000"/>
            </a:spcAft>
            <a:buNone/>
          </a:pPr>
          <a:r>
            <a:rPr lang="en-US" sz="1900" kern="1200"/>
            <a:t>Examiner et soumettre les rapports</a:t>
          </a:r>
        </a:p>
      </dsp:txBody>
      <dsp:txXfrm>
        <a:off x="8828877" y="55108"/>
        <a:ext cx="2989341" cy="1750048"/>
      </dsp:txXfrm>
    </dsp:sp>
    <dsp:sp modelId="{F778DDA3-20ED-4A37-9D29-7A8CB31DD14E}">
      <dsp:nvSpPr>
        <dsp:cNvPr id="0" name=""/>
        <dsp:cNvSpPr/>
      </dsp:nvSpPr>
      <dsp:spPr>
        <a:xfrm rot="5400000">
          <a:off x="9995135" y="2076479"/>
          <a:ext cx="656825" cy="76836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rot="-5400000">
        <a:off x="10093040" y="2132247"/>
        <a:ext cx="461017" cy="459778"/>
      </dsp:txXfrm>
    </dsp:sp>
    <dsp:sp modelId="{DAC7A01E-ED23-4FFE-9D5E-3FAE5FC89E7B}">
      <dsp:nvSpPr>
        <dsp:cNvPr id="0" name=""/>
        <dsp:cNvSpPr/>
      </dsp:nvSpPr>
      <dsp:spPr>
        <a:xfrm>
          <a:off x="8774431" y="3098896"/>
          <a:ext cx="3098233" cy="18589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b="1" kern="1200"/>
            <a:t>Direction/Conseil d'administration</a:t>
          </a:r>
        </a:p>
        <a:p>
          <a:pPr marL="0" lvl="0" indent="0" algn="ctr" defTabSz="844550">
            <a:lnSpc>
              <a:spcPct val="90000"/>
            </a:lnSpc>
            <a:spcBef>
              <a:spcPct val="0"/>
            </a:spcBef>
            <a:spcAft>
              <a:spcPct val="35000"/>
            </a:spcAft>
            <a:buNone/>
          </a:pPr>
          <a:endParaRPr lang="en-US" sz="1900" kern="1200"/>
        </a:p>
        <a:p>
          <a:pPr marL="0" lvl="0" indent="0" algn="ctr" defTabSz="844550">
            <a:lnSpc>
              <a:spcPct val="90000"/>
            </a:lnSpc>
            <a:spcBef>
              <a:spcPct val="0"/>
            </a:spcBef>
            <a:spcAft>
              <a:spcPct val="35000"/>
            </a:spcAft>
            <a:buNone/>
          </a:pPr>
          <a:r>
            <a:rPr lang="en-US" sz="1900" kern="1200"/>
            <a:t>Supervision et décisions stratégiques</a:t>
          </a:r>
          <a:r>
            <a:rPr lang="en-US" sz="1900" b="1" kern="1200"/>
            <a:t> </a:t>
          </a:r>
          <a:endParaRPr lang="en-US" sz="1900" kern="1200"/>
        </a:p>
      </dsp:txBody>
      <dsp:txXfrm>
        <a:off x="8828877" y="3153342"/>
        <a:ext cx="2989341" cy="1750048"/>
      </dsp:txXfrm>
    </dsp:sp>
    <dsp:sp modelId="{E4F8668B-44F8-465E-8F9D-E310A749D005}">
      <dsp:nvSpPr>
        <dsp:cNvPr id="0" name=""/>
        <dsp:cNvSpPr/>
      </dsp:nvSpPr>
      <dsp:spPr>
        <a:xfrm rot="10800000">
          <a:off x="7844961" y="3644185"/>
          <a:ext cx="656825" cy="76836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rot="10800000">
        <a:off x="8042008" y="3797857"/>
        <a:ext cx="459778" cy="461017"/>
      </dsp:txXfrm>
    </dsp:sp>
    <dsp:sp modelId="{4568B433-B30D-45C5-9858-0C166243AA77}">
      <dsp:nvSpPr>
        <dsp:cNvPr id="0" name=""/>
        <dsp:cNvSpPr/>
      </dsp:nvSpPr>
      <dsp:spPr>
        <a:xfrm>
          <a:off x="4436904" y="3098896"/>
          <a:ext cx="3098233" cy="18589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Donateurs</a:t>
          </a:r>
        </a:p>
      </dsp:txBody>
      <dsp:txXfrm>
        <a:off x="4491350" y="3153342"/>
        <a:ext cx="2989341" cy="175004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7E54EE-F65A-4233-9E94-37C63AD94363}">
      <dsp:nvSpPr>
        <dsp:cNvPr id="0" name=""/>
        <dsp:cNvSpPr/>
      </dsp:nvSpPr>
      <dsp:spPr>
        <a:xfrm>
          <a:off x="5766215" y="2105506"/>
          <a:ext cx="2573396" cy="2573396"/>
        </a:xfrm>
        <a:prstGeom prst="gear9">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311150">
            <a:lnSpc>
              <a:spcPct val="90000"/>
            </a:lnSpc>
            <a:spcBef>
              <a:spcPct val="0"/>
            </a:spcBef>
            <a:spcAft>
              <a:spcPct val="35000"/>
            </a:spcAft>
            <a:buNone/>
          </a:pPr>
          <a:r>
            <a:rPr lang="en-US" sz="700" b="1" kern="1200" dirty="0"/>
            <a:t>Intégration des données : </a:t>
          </a:r>
          <a:r>
            <a:rPr lang="en-US" sz="700" kern="1200" dirty="0"/>
            <a:t>synthèse des résultats issus du suivi quantitatif, des évaluations formelles et des commentaires qualitatifs des parties prenantes </a:t>
          </a:r>
        </a:p>
        <a:p>
          <a:pPr marL="0" lvl="0" indent="0" algn="ctr" defTabSz="311150">
            <a:lnSpc>
              <a:spcPct val="90000"/>
            </a:lnSpc>
            <a:spcBef>
              <a:spcPct val="0"/>
            </a:spcBef>
            <a:spcAft>
              <a:spcPct val="35000"/>
            </a:spcAft>
            <a:buNone/>
          </a:pPr>
          <a:r>
            <a:rPr lang="en-US" sz="700" b="1" kern="1200" dirty="0"/>
            <a:t>Gestion des connaissances : </a:t>
          </a:r>
          <a:r>
            <a:rPr lang="en-US" sz="700" kern="1200" dirty="0"/>
            <a:t>documentation des réussites et des échecs afin de constituer une « banque de connaissances communautaire » qui informe les générations futures et évite la répétition des erreurs.</a:t>
          </a:r>
        </a:p>
      </dsp:txBody>
      <dsp:txXfrm>
        <a:off x="6283582" y="2708312"/>
        <a:ext cx="1538662" cy="1322778"/>
      </dsp:txXfrm>
    </dsp:sp>
    <dsp:sp modelId="{2CE4D24B-8B39-4A83-B874-866E1764F588}">
      <dsp:nvSpPr>
        <dsp:cNvPr id="0" name=""/>
        <dsp:cNvSpPr/>
      </dsp:nvSpPr>
      <dsp:spPr>
        <a:xfrm>
          <a:off x="4268966" y="1497248"/>
          <a:ext cx="1871561" cy="1871561"/>
        </a:xfrm>
        <a:prstGeom prst="gear6">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311150">
            <a:lnSpc>
              <a:spcPct val="90000"/>
            </a:lnSpc>
            <a:spcBef>
              <a:spcPct val="0"/>
            </a:spcBef>
            <a:spcAft>
              <a:spcPct val="35000"/>
            </a:spcAft>
            <a:buNone/>
          </a:pPr>
          <a:r>
            <a:rPr lang="en-US" sz="700" b="1" kern="1200"/>
            <a:t>Ajustements agiles : </a:t>
          </a:r>
          <a:r>
            <a:rPr lang="en-US" sz="700" kern="1200"/>
            <a:t>modification proactive des stratégies, de la conception des activités ou de l'allocation des ressources en réponse aux données en temps réel</a:t>
          </a:r>
        </a:p>
      </dsp:txBody>
      <dsp:txXfrm>
        <a:off x="4740137" y="1971267"/>
        <a:ext cx="929219" cy="923523"/>
      </dsp:txXfrm>
    </dsp:sp>
    <dsp:sp modelId="{92FB41A4-4FD6-41A2-87CF-627995764AAE}">
      <dsp:nvSpPr>
        <dsp:cNvPr id="0" name=""/>
        <dsp:cNvSpPr/>
      </dsp:nvSpPr>
      <dsp:spPr>
        <a:xfrm rot="20700000">
          <a:off x="5317231" y="206062"/>
          <a:ext cx="1833747" cy="1833747"/>
        </a:xfrm>
        <a:prstGeom prst="gear6">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311150">
            <a:lnSpc>
              <a:spcPct val="90000"/>
            </a:lnSpc>
            <a:spcBef>
              <a:spcPct val="0"/>
            </a:spcBef>
            <a:spcAft>
              <a:spcPct val="35000"/>
            </a:spcAft>
            <a:buNone/>
          </a:pPr>
          <a:r>
            <a:rPr lang="en-US" sz="700" kern="1200"/>
            <a:t>Atténuation des risques : identification précoce des nouveaux défis et adaptation pour protéger l'intégrité culturelle et la stabilité fiduciaire du projet</a:t>
          </a:r>
        </a:p>
      </dsp:txBody>
      <dsp:txXfrm rot="-20700000">
        <a:off x="5719426" y="608257"/>
        <a:ext cx="1029358" cy="1029358"/>
      </dsp:txXfrm>
    </dsp:sp>
    <dsp:sp modelId="{A76E5E39-1E52-438C-874C-76D09170B3F5}">
      <dsp:nvSpPr>
        <dsp:cNvPr id="0" name=""/>
        <dsp:cNvSpPr/>
      </dsp:nvSpPr>
      <dsp:spPr>
        <a:xfrm>
          <a:off x="5573691" y="1714134"/>
          <a:ext cx="3293947" cy="3293947"/>
        </a:xfrm>
        <a:prstGeom prst="circularArrow">
          <a:avLst>
            <a:gd name="adj1" fmla="val 4688"/>
            <a:gd name="adj2" fmla="val 299029"/>
            <a:gd name="adj3" fmla="val 2526642"/>
            <a:gd name="adj4" fmla="val 15838890"/>
            <a:gd name="adj5" fmla="val 5469"/>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70DFEA3-1A0A-4B10-AADA-728D0439457C}">
      <dsp:nvSpPr>
        <dsp:cNvPr id="0" name=""/>
        <dsp:cNvSpPr/>
      </dsp:nvSpPr>
      <dsp:spPr>
        <a:xfrm>
          <a:off x="3937516" y="1081063"/>
          <a:ext cx="2393258" cy="2393258"/>
        </a:xfrm>
        <a:prstGeom prst="leftCircularArrow">
          <a:avLst>
            <a:gd name="adj1" fmla="val 6452"/>
            <a:gd name="adj2" fmla="val 429999"/>
            <a:gd name="adj3" fmla="val 10489124"/>
            <a:gd name="adj4" fmla="val 14837806"/>
            <a:gd name="adj5" fmla="val 7527"/>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4F9AF2F-7257-4649-B4FB-EEB6EDB74703}">
      <dsp:nvSpPr>
        <dsp:cNvPr id="0" name=""/>
        <dsp:cNvSpPr/>
      </dsp:nvSpPr>
      <dsp:spPr>
        <a:xfrm>
          <a:off x="4893066" y="-197676"/>
          <a:ext cx="2580415" cy="2580415"/>
        </a:xfrm>
        <a:prstGeom prst="circularArrow">
          <a:avLst>
            <a:gd name="adj1" fmla="val 5984"/>
            <a:gd name="adj2" fmla="val 394124"/>
            <a:gd name="adj3" fmla="val 13313824"/>
            <a:gd name="adj4" fmla="val 10508221"/>
            <a:gd name="adj5" fmla="val 6981"/>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18932F-7369-422B-A053-E1BCEFAD003C}">
      <dsp:nvSpPr>
        <dsp:cNvPr id="0" name=""/>
        <dsp:cNvSpPr/>
      </dsp:nvSpPr>
      <dsp:spPr>
        <a:xfrm>
          <a:off x="3275541" y="776247"/>
          <a:ext cx="5157007" cy="5157007"/>
        </a:xfrm>
        <a:prstGeom prst="blockArc">
          <a:avLst>
            <a:gd name="adj1" fmla="val 11880000"/>
            <a:gd name="adj2" fmla="val 16200000"/>
            <a:gd name="adj3" fmla="val 464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F371362-B94D-477B-9297-6B0DBFE11227}">
      <dsp:nvSpPr>
        <dsp:cNvPr id="0" name=""/>
        <dsp:cNvSpPr/>
      </dsp:nvSpPr>
      <dsp:spPr>
        <a:xfrm>
          <a:off x="3275541" y="776247"/>
          <a:ext cx="5157007" cy="5157007"/>
        </a:xfrm>
        <a:prstGeom prst="blockArc">
          <a:avLst>
            <a:gd name="adj1" fmla="val 7560000"/>
            <a:gd name="adj2" fmla="val 11880000"/>
            <a:gd name="adj3" fmla="val 464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31A806C-21CE-442C-AD1F-CC430EBBD612}">
      <dsp:nvSpPr>
        <dsp:cNvPr id="0" name=""/>
        <dsp:cNvSpPr/>
      </dsp:nvSpPr>
      <dsp:spPr>
        <a:xfrm>
          <a:off x="3275541" y="776247"/>
          <a:ext cx="5157007" cy="5157007"/>
        </a:xfrm>
        <a:prstGeom prst="blockArc">
          <a:avLst>
            <a:gd name="adj1" fmla="val 3240000"/>
            <a:gd name="adj2" fmla="val 7560000"/>
            <a:gd name="adj3" fmla="val 464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6012BE4-009C-47D2-9465-22394519E9D5}">
      <dsp:nvSpPr>
        <dsp:cNvPr id="0" name=""/>
        <dsp:cNvSpPr/>
      </dsp:nvSpPr>
      <dsp:spPr>
        <a:xfrm>
          <a:off x="3275541" y="776247"/>
          <a:ext cx="5157007" cy="5157007"/>
        </a:xfrm>
        <a:prstGeom prst="blockArc">
          <a:avLst>
            <a:gd name="adj1" fmla="val 20520000"/>
            <a:gd name="adj2" fmla="val 3240000"/>
            <a:gd name="adj3" fmla="val 464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9B1BA85-781F-4700-B405-743936D30FC7}">
      <dsp:nvSpPr>
        <dsp:cNvPr id="0" name=""/>
        <dsp:cNvSpPr/>
      </dsp:nvSpPr>
      <dsp:spPr>
        <a:xfrm>
          <a:off x="3275541" y="776247"/>
          <a:ext cx="5157007" cy="5157007"/>
        </a:xfrm>
        <a:prstGeom prst="blockArc">
          <a:avLst>
            <a:gd name="adj1" fmla="val 16200000"/>
            <a:gd name="adj2" fmla="val 20520000"/>
            <a:gd name="adj3" fmla="val 464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0C8FFCF-5CD1-4AAC-AB5F-5AFB2DC8DF40}">
      <dsp:nvSpPr>
        <dsp:cNvPr id="0" name=""/>
        <dsp:cNvSpPr/>
      </dsp:nvSpPr>
      <dsp:spPr>
        <a:xfrm>
          <a:off x="4666371" y="2167077"/>
          <a:ext cx="2375347" cy="237534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a:t>Méthodes de communication efficaces</a:t>
          </a:r>
        </a:p>
      </dsp:txBody>
      <dsp:txXfrm>
        <a:off x="5014233" y="2514939"/>
        <a:ext cx="1679623" cy="1679623"/>
      </dsp:txXfrm>
    </dsp:sp>
    <dsp:sp modelId="{B2C2288D-39F0-4797-943E-2B5F1C4F6802}">
      <dsp:nvSpPr>
        <dsp:cNvPr id="0" name=""/>
        <dsp:cNvSpPr/>
      </dsp:nvSpPr>
      <dsp:spPr>
        <a:xfrm>
          <a:off x="5022673" y="4734"/>
          <a:ext cx="1662743" cy="166274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a:t>Communication écrite : </a:t>
          </a:r>
          <a:r>
            <a:rPr lang="en-US" sz="1100" kern="1200"/>
            <a:t>rapports, bulletins d'information, notes d'orientation, études de cas</a:t>
          </a:r>
        </a:p>
      </dsp:txBody>
      <dsp:txXfrm>
        <a:off x="5266176" y="248237"/>
        <a:ext cx="1175737" cy="1175737"/>
      </dsp:txXfrm>
    </dsp:sp>
    <dsp:sp modelId="{E4879BBC-B188-4FCE-8523-386362530E01}">
      <dsp:nvSpPr>
        <dsp:cNvPr id="0" name=""/>
        <dsp:cNvSpPr/>
      </dsp:nvSpPr>
      <dsp:spPr>
        <a:xfrm>
          <a:off x="7418047" y="1745075"/>
          <a:ext cx="1662743" cy="166274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a:t>Communication verbale : </a:t>
          </a:r>
          <a:r>
            <a:rPr lang="en-US" sz="1100" kern="1200"/>
            <a:t>réunions, présentations, dialogues communautaires, briefings du personnel</a:t>
          </a:r>
        </a:p>
      </dsp:txBody>
      <dsp:txXfrm>
        <a:off x="7661550" y="1988578"/>
        <a:ext cx="1175737" cy="1175737"/>
      </dsp:txXfrm>
    </dsp:sp>
    <dsp:sp modelId="{CCC76419-72E4-4485-825D-F5969514E1F0}">
      <dsp:nvSpPr>
        <dsp:cNvPr id="0" name=""/>
        <dsp:cNvSpPr/>
      </dsp:nvSpPr>
      <dsp:spPr>
        <a:xfrm>
          <a:off x="6503096" y="4561006"/>
          <a:ext cx="1662743" cy="166274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a:t>Communication numérique : </a:t>
          </a:r>
          <a:r>
            <a:rPr lang="en-US" sz="1100" kern="1200"/>
            <a:t>courriels, tableaux de bord de projet, médias sociaux, groupe WhatsApp</a:t>
          </a:r>
        </a:p>
      </dsp:txBody>
      <dsp:txXfrm>
        <a:off x="6746599" y="4804509"/>
        <a:ext cx="1175737" cy="1175737"/>
      </dsp:txXfrm>
    </dsp:sp>
    <dsp:sp modelId="{AA2DAC6E-A6FA-4726-A78E-0F33A2C120A3}">
      <dsp:nvSpPr>
        <dsp:cNvPr id="0" name=""/>
        <dsp:cNvSpPr/>
      </dsp:nvSpPr>
      <dsp:spPr>
        <a:xfrm>
          <a:off x="3542251" y="4561006"/>
          <a:ext cx="1662743" cy="166274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a:t>Communication participative : </a:t>
          </a:r>
          <a:r>
            <a:rPr lang="en-US" sz="1100" kern="1200"/>
            <a:t>forums communautaires, groupes de discussion, séances de narration</a:t>
          </a:r>
        </a:p>
      </dsp:txBody>
      <dsp:txXfrm>
        <a:off x="3785754" y="4804509"/>
        <a:ext cx="1175737" cy="1175737"/>
      </dsp:txXfrm>
    </dsp:sp>
    <dsp:sp modelId="{C10BDA61-CD51-4563-B734-1B4A2F560C06}">
      <dsp:nvSpPr>
        <dsp:cNvPr id="0" name=""/>
        <dsp:cNvSpPr/>
      </dsp:nvSpPr>
      <dsp:spPr>
        <a:xfrm>
          <a:off x="2627299" y="1745075"/>
          <a:ext cx="1662743" cy="166274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a:t>Communication visuelle : </a:t>
          </a:r>
          <a:r>
            <a:rPr lang="en-US" sz="1100" kern="1200"/>
            <a:t>infographies, graphiques, tableaux de bord, vidéos, photos</a:t>
          </a:r>
        </a:p>
      </dsp:txBody>
      <dsp:txXfrm>
        <a:off x="2870802" y="1988578"/>
        <a:ext cx="1175737" cy="1175737"/>
      </dsp:txXfrm>
    </dsp:sp>
  </dsp:spTree>
</dsp:drawing>
</file>

<file path=ppt/diagrams/layout1.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BBDBEBE-3868-4515-B8FA-EDD6E562F9F8}"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41176A-2F8F-4362-BFC7-4BF62E9A0477}" type="slidenum">
              <a:rPr lang="en-US" smtClean="0"/>
              <a:t>‹#›</a:t>
            </a:fld>
            <a:endParaRPr lang="en-US"/>
          </a:p>
        </p:txBody>
      </p:sp>
    </p:spTree>
    <p:extLst>
      <p:ext uri="{BB962C8B-B14F-4D97-AF65-F5344CB8AC3E}">
        <p14:creationId xmlns:p14="http://schemas.microsoft.com/office/powerpoint/2010/main" val="562323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BBDBEBE-3868-4515-B8FA-EDD6E562F9F8}"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41176A-2F8F-4362-BFC7-4BF62E9A0477}" type="slidenum">
              <a:rPr lang="en-US" smtClean="0"/>
              <a:t>‹#›</a:t>
            </a:fld>
            <a:endParaRPr lang="en-US"/>
          </a:p>
        </p:txBody>
      </p:sp>
    </p:spTree>
    <p:extLst>
      <p:ext uri="{BB962C8B-B14F-4D97-AF65-F5344CB8AC3E}">
        <p14:creationId xmlns:p14="http://schemas.microsoft.com/office/powerpoint/2010/main" val="3049515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BBDBEBE-3868-4515-B8FA-EDD6E562F9F8}"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41176A-2F8F-4362-BFC7-4BF62E9A0477}" type="slidenum">
              <a:rPr lang="en-US" smtClean="0"/>
              <a:t>‹#›</a:t>
            </a:fld>
            <a:endParaRPr lang="en-US"/>
          </a:p>
        </p:txBody>
      </p:sp>
    </p:spTree>
    <p:extLst>
      <p:ext uri="{BB962C8B-B14F-4D97-AF65-F5344CB8AC3E}">
        <p14:creationId xmlns:p14="http://schemas.microsoft.com/office/powerpoint/2010/main" val="2296285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BBDBEBE-3868-4515-B8FA-EDD6E562F9F8}"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41176A-2F8F-4362-BFC7-4BF62E9A0477}" type="slidenum">
              <a:rPr lang="en-US" smtClean="0"/>
              <a:t>‹#›</a:t>
            </a:fld>
            <a:endParaRPr lang="en-US"/>
          </a:p>
        </p:txBody>
      </p:sp>
    </p:spTree>
    <p:extLst>
      <p:ext uri="{BB962C8B-B14F-4D97-AF65-F5344CB8AC3E}">
        <p14:creationId xmlns:p14="http://schemas.microsoft.com/office/powerpoint/2010/main" val="1849456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BBDBEBE-3868-4515-B8FA-EDD6E562F9F8}"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41176A-2F8F-4362-BFC7-4BF62E9A0477}" type="slidenum">
              <a:rPr lang="en-US" smtClean="0"/>
              <a:t>‹#›</a:t>
            </a:fld>
            <a:endParaRPr lang="en-US"/>
          </a:p>
        </p:txBody>
      </p:sp>
    </p:spTree>
    <p:extLst>
      <p:ext uri="{BB962C8B-B14F-4D97-AF65-F5344CB8AC3E}">
        <p14:creationId xmlns:p14="http://schemas.microsoft.com/office/powerpoint/2010/main" val="1195288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BBDBEBE-3868-4515-B8FA-EDD6E562F9F8}" type="datetimeFigureOut">
              <a:rPr lang="en-US" smtClean="0"/>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41176A-2F8F-4362-BFC7-4BF62E9A0477}" type="slidenum">
              <a:rPr lang="en-US" smtClean="0"/>
              <a:t>‹#›</a:t>
            </a:fld>
            <a:endParaRPr lang="en-US"/>
          </a:p>
        </p:txBody>
      </p:sp>
    </p:spTree>
    <p:extLst>
      <p:ext uri="{BB962C8B-B14F-4D97-AF65-F5344CB8AC3E}">
        <p14:creationId xmlns:p14="http://schemas.microsoft.com/office/powerpoint/2010/main" val="1079289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BBDBEBE-3868-4515-B8FA-EDD6E562F9F8}" type="datetimeFigureOut">
              <a:rPr lang="en-US" smtClean="0"/>
              <a:t>2/25/2026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41176A-2F8F-4362-BFC7-4BF62E9A0477}" type="slidenum">
              <a:rPr lang="en-US" smtClean="0"/>
              <a:t>‹#›</a:t>
            </a:fld>
            <a:endParaRPr lang="en-US"/>
          </a:p>
        </p:txBody>
      </p:sp>
    </p:spTree>
    <p:extLst>
      <p:ext uri="{BB962C8B-B14F-4D97-AF65-F5344CB8AC3E}">
        <p14:creationId xmlns:p14="http://schemas.microsoft.com/office/powerpoint/2010/main" val="3045327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BBDBEBE-3868-4515-B8FA-EDD6E562F9F8}" type="datetimeFigureOut">
              <a:rPr lang="en-US" smtClean="0"/>
              <a:t>2/25/2026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41176A-2F8F-4362-BFC7-4BF62E9A0477}" type="slidenum">
              <a:rPr lang="en-US" smtClean="0"/>
              <a:t>‹#›</a:t>
            </a:fld>
            <a:endParaRPr lang="en-US"/>
          </a:p>
        </p:txBody>
      </p:sp>
    </p:spTree>
    <p:extLst>
      <p:ext uri="{BB962C8B-B14F-4D97-AF65-F5344CB8AC3E}">
        <p14:creationId xmlns:p14="http://schemas.microsoft.com/office/powerpoint/2010/main" val="1979886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BDBEBE-3868-4515-B8FA-EDD6E562F9F8}" type="datetimeFigureOut">
              <a:rPr lang="en-US" smtClean="0"/>
              <a:t>2/25/2026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41176A-2F8F-4362-BFC7-4BF62E9A0477}" type="slidenum">
              <a:rPr lang="en-US" smtClean="0"/>
              <a:t>‹#›</a:t>
            </a:fld>
            <a:endParaRPr lang="en-US"/>
          </a:p>
        </p:txBody>
      </p:sp>
    </p:spTree>
    <p:extLst>
      <p:ext uri="{BB962C8B-B14F-4D97-AF65-F5344CB8AC3E}">
        <p14:creationId xmlns:p14="http://schemas.microsoft.com/office/powerpoint/2010/main" val="751830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BBDBEBE-3868-4515-B8FA-EDD6E562F9F8}" type="datetimeFigureOut">
              <a:rPr lang="en-US" smtClean="0"/>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41176A-2F8F-4362-BFC7-4BF62E9A0477}" type="slidenum">
              <a:rPr lang="en-US" smtClean="0"/>
              <a:t>‹#›</a:t>
            </a:fld>
            <a:endParaRPr lang="en-US"/>
          </a:p>
        </p:txBody>
      </p:sp>
    </p:spTree>
    <p:extLst>
      <p:ext uri="{BB962C8B-B14F-4D97-AF65-F5344CB8AC3E}">
        <p14:creationId xmlns:p14="http://schemas.microsoft.com/office/powerpoint/2010/main" val="3577450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BBDBEBE-3868-4515-B8FA-EDD6E562F9F8}" type="datetimeFigureOut">
              <a:rPr lang="en-US" smtClean="0"/>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41176A-2F8F-4362-BFC7-4BF62E9A0477}" type="slidenum">
              <a:rPr lang="en-US" smtClean="0"/>
              <a:t>‹#›</a:t>
            </a:fld>
            <a:endParaRPr lang="en-US"/>
          </a:p>
        </p:txBody>
      </p:sp>
    </p:spTree>
    <p:extLst>
      <p:ext uri="{BB962C8B-B14F-4D97-AF65-F5344CB8AC3E}">
        <p14:creationId xmlns:p14="http://schemas.microsoft.com/office/powerpoint/2010/main" val="397369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Cliquez pour modifier le style du titre principal</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Modifier les styles de texte principaux</a:t>
            </a:r>
          </a:p>
          <a:p>
            <a:pPr lvl="1"/>
            <a:r>
              <a:rPr lang="en-US"/>
              <a:t>Deuxième niveau</a:t>
            </a:r>
          </a:p>
          <a:p>
            <a:pPr lvl="2"/>
            <a:r>
              <a:rPr lang="en-US"/>
              <a:t>Troisième niveau</a:t>
            </a:r>
          </a:p>
          <a:p>
            <a:pPr lvl="3"/>
            <a:r>
              <a:rPr lang="en-US"/>
              <a:t>Quatrième niveau</a:t>
            </a:r>
          </a:p>
          <a:p>
            <a:pPr lvl="4"/>
            <a:r>
              <a:rPr lang="en-US"/>
              <a:t>Cinquième niveau</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BDBEBE-3868-4515-B8FA-EDD6E562F9F8}" type="datetimeFigureOut">
              <a:rPr lang="en-US" smtClean="0"/>
              <a:t>2/25/2026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41176A-2F8F-4362-BFC7-4BF62E9A0477}" type="slidenum">
              <a:rPr lang="en-US" smtClean="0"/>
              <a:t>‹#›</a:t>
            </a:fld>
            <a:endParaRPr lang="en-US"/>
          </a:p>
        </p:txBody>
      </p:sp>
    </p:spTree>
    <p:extLst>
      <p:ext uri="{BB962C8B-B14F-4D97-AF65-F5344CB8AC3E}">
        <p14:creationId xmlns:p14="http://schemas.microsoft.com/office/powerpoint/2010/main" val="26066453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1" y="0"/>
            <a:ext cx="12511854" cy="6857999"/>
            <a:chOff x="1" y="0"/>
            <a:chExt cx="12511854" cy="6857999"/>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511854" cy="6857999"/>
            </a:xfrm>
            <a:prstGeom prst="rect">
              <a:avLst/>
            </a:prstGeom>
          </p:spPr>
          <p:style>
            <a:lnRef idx="2">
              <a:schemeClr val="accent6"/>
            </a:lnRef>
            <a:fillRef idx="1">
              <a:schemeClr val="lt1"/>
            </a:fillRef>
            <a:effectRef idx="0">
              <a:schemeClr val="accent6"/>
            </a:effectRef>
            <a:fontRef idx="minor">
              <a:schemeClr val="dk1"/>
            </a:fontRef>
          </p:style>
        </p:pic>
        <p:sp>
          <p:nvSpPr>
            <p:cNvPr id="6" name="Rectangle 5"/>
            <p:cNvSpPr/>
            <p:nvPr/>
          </p:nvSpPr>
          <p:spPr>
            <a:xfrm>
              <a:off x="3487918" y="546755"/>
              <a:ext cx="5458119" cy="337479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sp>
        <p:nvSpPr>
          <p:cNvPr id="8" name="TextBox 7"/>
          <p:cNvSpPr txBox="1"/>
          <p:nvPr/>
        </p:nvSpPr>
        <p:spPr>
          <a:xfrm>
            <a:off x="3591612" y="678730"/>
            <a:ext cx="5335572" cy="2585323"/>
          </a:xfrm>
          <a:prstGeom prst="rect">
            <a:avLst/>
          </a:prstGeom>
          <a:noFill/>
        </p:spPr>
        <p:txBody>
          <a:bodyPr wrap="square" rtlCol="0">
            <a:spAutoFit/>
          </a:bodyPr>
          <a:lstStyle/>
          <a:p>
            <a:r>
              <a:rPr lang="en-US" sz="5400" b="1" dirty="0"/>
              <a:t>MODULE 4 : Communication et rapports</a:t>
            </a:r>
          </a:p>
        </p:txBody>
      </p:sp>
    </p:spTree>
    <p:extLst>
      <p:ext uri="{BB962C8B-B14F-4D97-AF65-F5344CB8AC3E}">
        <p14:creationId xmlns:p14="http://schemas.microsoft.com/office/powerpoint/2010/main" val="7645232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105345" y="2662235"/>
            <a:ext cx="14135652" cy="626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4" name="TextBox 3"/>
          <p:cNvSpPr txBox="1"/>
          <p:nvPr/>
        </p:nvSpPr>
        <p:spPr>
          <a:xfrm>
            <a:off x="301658" y="103695"/>
            <a:ext cx="4647415" cy="738664"/>
          </a:xfrm>
          <a:prstGeom prst="rect">
            <a:avLst/>
          </a:prstGeom>
          <a:noFill/>
        </p:spPr>
        <p:txBody>
          <a:bodyPr wrap="square" rtlCol="0">
            <a:spAutoFit/>
          </a:bodyPr>
          <a:lstStyle/>
          <a:p>
            <a:r>
              <a:rPr lang="en-US" sz="2400" b="1" dirty="0"/>
              <a:t>Importance de la communication </a:t>
            </a:r>
          </a:p>
          <a:p>
            <a:endParaRPr lang="en-US" dirty="0"/>
          </a:p>
        </p:txBody>
      </p:sp>
      <p:sp>
        <p:nvSpPr>
          <p:cNvPr id="10" name="Rectangle 1"/>
          <p:cNvSpPr>
            <a:spLocks noChangeArrowheads="1"/>
          </p:cNvSpPr>
          <p:nvPr/>
        </p:nvSpPr>
        <p:spPr bwMode="auto">
          <a:xfrm>
            <a:off x="-133626" y="2579687"/>
            <a:ext cx="14135652" cy="7036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2" name="TextBox 1"/>
          <p:cNvSpPr txBox="1"/>
          <p:nvPr/>
        </p:nvSpPr>
        <p:spPr>
          <a:xfrm>
            <a:off x="301658" y="924907"/>
            <a:ext cx="8305014" cy="677108"/>
          </a:xfrm>
          <a:prstGeom prst="rect">
            <a:avLst/>
          </a:prstGeom>
          <a:noFill/>
        </p:spPr>
        <p:txBody>
          <a:bodyPr wrap="square" rtlCol="0">
            <a:spAutoFit/>
          </a:bodyPr>
          <a:lstStyle/>
          <a:p>
            <a:r>
              <a:rPr lang="en-US" sz="2000" dirty="0"/>
              <a:t>Une communication efficace permet d'atteindre les objectifs suivants </a:t>
            </a:r>
            <a:r>
              <a:rPr lang="en-US" dirty="0"/>
              <a:t>:</a:t>
            </a:r>
          </a:p>
          <a:p>
            <a:endParaRPr lang="en-US" dirty="0"/>
          </a:p>
        </p:txBody>
      </p:sp>
      <p:pic>
        <p:nvPicPr>
          <p:cNvPr id="7" name="Picture 6" descr="Importance Of Effective Communication: Key Benefits And Impact"/>
          <p:cNvPicPr/>
          <p:nvPr/>
        </p:nvPicPr>
        <p:blipFill rotWithShape="1">
          <a:blip r:embed="rId2">
            <a:extLst>
              <a:ext uri="{28A0092B-C50C-407E-A947-70E740481C1C}">
                <a14:useLocalDpi xmlns:a14="http://schemas.microsoft.com/office/drawing/2010/main" val="0"/>
              </a:ext>
            </a:extLst>
          </a:blip>
          <a:srcRect t="15385" r="106" b="13201"/>
          <a:stretch/>
        </p:blipFill>
        <p:spPr bwMode="auto">
          <a:xfrm>
            <a:off x="216816" y="1602015"/>
            <a:ext cx="11755226" cy="505330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36216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0" y="0"/>
            <a:ext cx="12511854" cy="6857999"/>
            <a:chOff x="1" y="0"/>
            <a:chExt cx="12511854" cy="6857999"/>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511854" cy="6857999"/>
            </a:xfrm>
            <a:prstGeom prst="rect">
              <a:avLst/>
            </a:prstGeom>
          </p:spPr>
          <p:style>
            <a:lnRef idx="2">
              <a:schemeClr val="accent6"/>
            </a:lnRef>
            <a:fillRef idx="1">
              <a:schemeClr val="lt1"/>
            </a:fillRef>
            <a:effectRef idx="0">
              <a:schemeClr val="accent6"/>
            </a:effectRef>
            <a:fontRef idx="minor">
              <a:schemeClr val="dk1"/>
            </a:fontRef>
          </p:style>
        </p:pic>
        <p:sp>
          <p:nvSpPr>
            <p:cNvPr id="6" name="Rectangle 5"/>
            <p:cNvSpPr/>
            <p:nvPr/>
          </p:nvSpPr>
          <p:spPr>
            <a:xfrm>
              <a:off x="3487918" y="546755"/>
              <a:ext cx="5458119" cy="337479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sp>
        <p:nvSpPr>
          <p:cNvPr id="8" name="TextBox 7"/>
          <p:cNvSpPr txBox="1"/>
          <p:nvPr/>
        </p:nvSpPr>
        <p:spPr>
          <a:xfrm>
            <a:off x="3487917" y="1378811"/>
            <a:ext cx="5458119" cy="3477875"/>
          </a:xfrm>
          <a:prstGeom prst="rect">
            <a:avLst/>
          </a:prstGeom>
          <a:solidFill>
            <a:schemeClr val="bg1"/>
          </a:solidFill>
        </p:spPr>
        <p:txBody>
          <a:bodyPr wrap="square" rtlCol="0">
            <a:spAutoFit/>
          </a:bodyPr>
          <a:lstStyle/>
          <a:p>
            <a:pPr algn="just"/>
            <a:r>
              <a:rPr lang="en-US" sz="2000" dirty="0"/>
              <a:t>Les rapports fournissent des informations précises et opportunes qui favorisent la responsabilisation et la prise de décisions éclairées. L'apprentissage et l'adaptation transforment les données en améliorations pratiques qui renforcent l'efficacité des projets.</a:t>
            </a:r>
          </a:p>
          <a:p>
            <a:pPr algn="just"/>
            <a:r>
              <a:rPr lang="en-US" sz="2000" dirty="0"/>
              <a:t>La communication, quant à elle, garantit que les informations et les résultats sont partagés de manière claire et efficace avec les parties prenantes. Ensemble, ces piliers interdépendants d'une gestion de projet efficace renforcent la transparence, améliorent les résultats des programmes et instaurent la confiance avec les communautés, les donateurs et les partenaires.</a:t>
            </a:r>
          </a:p>
        </p:txBody>
      </p:sp>
      <p:sp>
        <p:nvSpPr>
          <p:cNvPr id="2" name="TextBox 1"/>
          <p:cNvSpPr txBox="1"/>
          <p:nvPr/>
        </p:nvSpPr>
        <p:spPr>
          <a:xfrm>
            <a:off x="3940403" y="794036"/>
            <a:ext cx="4892511" cy="584775"/>
          </a:xfrm>
          <a:prstGeom prst="rect">
            <a:avLst/>
          </a:prstGeom>
          <a:noFill/>
        </p:spPr>
        <p:txBody>
          <a:bodyPr wrap="square" rtlCol="0">
            <a:spAutoFit/>
          </a:bodyPr>
          <a:lstStyle/>
          <a:p>
            <a:r>
              <a:rPr lang="en-US" sz="3200" b="1" dirty="0"/>
              <a:t>Conclusion</a:t>
            </a:r>
          </a:p>
        </p:txBody>
      </p:sp>
    </p:spTree>
    <p:extLst>
      <p:ext uri="{BB962C8B-B14F-4D97-AF65-F5344CB8AC3E}">
        <p14:creationId xmlns:p14="http://schemas.microsoft.com/office/powerpoint/2010/main" val="1435915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1" y="0"/>
            <a:ext cx="12511854" cy="6857999"/>
            <a:chOff x="1" y="0"/>
            <a:chExt cx="12511854" cy="6857999"/>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511854" cy="6857999"/>
            </a:xfrm>
            <a:prstGeom prst="rect">
              <a:avLst/>
            </a:prstGeom>
          </p:spPr>
          <p:style>
            <a:lnRef idx="2">
              <a:schemeClr val="accent6"/>
            </a:lnRef>
            <a:fillRef idx="1">
              <a:schemeClr val="lt1"/>
            </a:fillRef>
            <a:effectRef idx="0">
              <a:schemeClr val="accent6"/>
            </a:effectRef>
            <a:fontRef idx="minor">
              <a:schemeClr val="dk1"/>
            </a:fontRef>
          </p:style>
        </p:pic>
        <p:sp>
          <p:nvSpPr>
            <p:cNvPr id="6" name="Rectangle 5"/>
            <p:cNvSpPr/>
            <p:nvPr/>
          </p:nvSpPr>
          <p:spPr>
            <a:xfrm>
              <a:off x="3487918" y="546755"/>
              <a:ext cx="5458119" cy="337479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sp>
        <p:nvSpPr>
          <p:cNvPr id="2" name="TextBox 1"/>
          <p:cNvSpPr txBox="1"/>
          <p:nvPr/>
        </p:nvSpPr>
        <p:spPr>
          <a:xfrm>
            <a:off x="3883843" y="1661302"/>
            <a:ext cx="4892511" cy="1569660"/>
          </a:xfrm>
          <a:prstGeom prst="rect">
            <a:avLst/>
          </a:prstGeom>
          <a:noFill/>
        </p:spPr>
        <p:txBody>
          <a:bodyPr wrap="square" rtlCol="0">
            <a:spAutoFit/>
          </a:bodyPr>
          <a:lstStyle/>
          <a:p>
            <a:r>
              <a:rPr lang="en-US" sz="9600" b="1" dirty="0"/>
              <a:t>FIN</a:t>
            </a:r>
          </a:p>
        </p:txBody>
      </p:sp>
    </p:spTree>
    <p:extLst>
      <p:ext uri="{BB962C8B-B14F-4D97-AF65-F5344CB8AC3E}">
        <p14:creationId xmlns:p14="http://schemas.microsoft.com/office/powerpoint/2010/main" val="3263130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1" y="0"/>
            <a:ext cx="12511854" cy="6857999"/>
            <a:chOff x="1" y="0"/>
            <a:chExt cx="12511854" cy="6857999"/>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511854" cy="6857999"/>
            </a:xfrm>
            <a:prstGeom prst="rect">
              <a:avLst/>
            </a:prstGeom>
          </p:spPr>
          <p:style>
            <a:lnRef idx="2">
              <a:schemeClr val="accent6"/>
            </a:lnRef>
            <a:fillRef idx="1">
              <a:schemeClr val="lt1"/>
            </a:fillRef>
            <a:effectRef idx="0">
              <a:schemeClr val="accent6"/>
            </a:effectRef>
            <a:fontRef idx="minor">
              <a:schemeClr val="dk1"/>
            </a:fontRef>
          </p:style>
        </p:pic>
        <p:sp>
          <p:nvSpPr>
            <p:cNvPr id="6" name="Rectangle 5"/>
            <p:cNvSpPr/>
            <p:nvPr/>
          </p:nvSpPr>
          <p:spPr>
            <a:xfrm>
              <a:off x="3487918" y="546755"/>
              <a:ext cx="5458119" cy="337479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sp>
        <p:nvSpPr>
          <p:cNvPr id="8" name="TextBox 7"/>
          <p:cNvSpPr txBox="1"/>
          <p:nvPr/>
        </p:nvSpPr>
        <p:spPr>
          <a:xfrm>
            <a:off x="3610465" y="2149312"/>
            <a:ext cx="5335572" cy="1631216"/>
          </a:xfrm>
          <a:prstGeom prst="rect">
            <a:avLst/>
          </a:prstGeom>
          <a:noFill/>
        </p:spPr>
        <p:txBody>
          <a:bodyPr wrap="square" rtlCol="0">
            <a:spAutoFit/>
          </a:bodyPr>
          <a:lstStyle/>
          <a:p>
            <a:r>
              <a:rPr lang="en-US" sz="2000" dirty="0"/>
              <a:t>Le reporting consiste à documenter et à partager systématiquement des informations. Il sert généralement à présenter les progrès, les résultats, les défis et les enseignements tirés d'un projet ou d'une organisation.</a:t>
            </a:r>
          </a:p>
        </p:txBody>
      </p:sp>
      <p:sp>
        <p:nvSpPr>
          <p:cNvPr id="2" name="TextBox 1"/>
          <p:cNvSpPr txBox="1"/>
          <p:nvPr/>
        </p:nvSpPr>
        <p:spPr>
          <a:xfrm>
            <a:off x="3940403" y="794036"/>
            <a:ext cx="4892511" cy="1077218"/>
          </a:xfrm>
          <a:prstGeom prst="rect">
            <a:avLst/>
          </a:prstGeom>
          <a:noFill/>
        </p:spPr>
        <p:txBody>
          <a:bodyPr wrap="square" rtlCol="0">
            <a:spAutoFit/>
          </a:bodyPr>
          <a:lstStyle/>
          <a:p>
            <a:r>
              <a:rPr lang="en-US" sz="3200" b="1" dirty="0"/>
              <a:t>Le reporting et son importance</a:t>
            </a:r>
          </a:p>
        </p:txBody>
      </p:sp>
    </p:spTree>
    <p:extLst>
      <p:ext uri="{BB962C8B-B14F-4D97-AF65-F5344CB8AC3E}">
        <p14:creationId xmlns:p14="http://schemas.microsoft.com/office/powerpoint/2010/main" val="576977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1" y="0"/>
            <a:ext cx="12511854" cy="6857999"/>
            <a:chOff x="1" y="0"/>
            <a:chExt cx="12511854" cy="6857999"/>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511854" cy="6857999"/>
            </a:xfrm>
            <a:prstGeom prst="rect">
              <a:avLst/>
            </a:prstGeom>
          </p:spPr>
          <p:style>
            <a:lnRef idx="2">
              <a:schemeClr val="accent6"/>
            </a:lnRef>
            <a:fillRef idx="1">
              <a:schemeClr val="lt1"/>
            </a:fillRef>
            <a:effectRef idx="0">
              <a:schemeClr val="accent6"/>
            </a:effectRef>
            <a:fontRef idx="minor">
              <a:schemeClr val="dk1"/>
            </a:fontRef>
          </p:style>
        </p:pic>
        <p:sp>
          <p:nvSpPr>
            <p:cNvPr id="6" name="Rectangle 5"/>
            <p:cNvSpPr/>
            <p:nvPr/>
          </p:nvSpPr>
          <p:spPr>
            <a:xfrm>
              <a:off x="3487918" y="546755"/>
              <a:ext cx="5458119" cy="337479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sp>
        <p:nvSpPr>
          <p:cNvPr id="8" name="TextBox 7"/>
          <p:cNvSpPr txBox="1"/>
          <p:nvPr/>
        </p:nvSpPr>
        <p:spPr>
          <a:xfrm>
            <a:off x="3591612" y="678730"/>
            <a:ext cx="5335572" cy="461665"/>
          </a:xfrm>
          <a:prstGeom prst="rect">
            <a:avLst/>
          </a:prstGeom>
          <a:noFill/>
        </p:spPr>
        <p:txBody>
          <a:bodyPr wrap="square" rtlCol="0">
            <a:spAutoFit/>
          </a:bodyPr>
          <a:lstStyle/>
          <a:p>
            <a:r>
              <a:rPr lang="en-US" sz="2400" b="1" dirty="0"/>
              <a:t>Pourquoi le reporting est important ;</a:t>
            </a:r>
          </a:p>
        </p:txBody>
      </p:sp>
      <p:sp>
        <p:nvSpPr>
          <p:cNvPr id="2" name="TextBox 1"/>
          <p:cNvSpPr txBox="1"/>
          <p:nvPr/>
        </p:nvSpPr>
        <p:spPr>
          <a:xfrm>
            <a:off x="3487917" y="1348033"/>
            <a:ext cx="5458119" cy="4260915"/>
          </a:xfrm>
          <a:prstGeom prst="rect">
            <a:avLst/>
          </a:prstGeom>
          <a:solidFill>
            <a:schemeClr val="bg1"/>
          </a:solidFill>
        </p:spPr>
        <p:txBody>
          <a:bodyPr wrap="square" rtlCol="0">
            <a:spAutoFit/>
          </a:bodyPr>
          <a:lstStyle/>
          <a:p>
            <a:endParaRPr lang="en-US" dirty="0"/>
          </a:p>
        </p:txBody>
      </p:sp>
      <p:graphicFrame>
        <p:nvGraphicFramePr>
          <p:cNvPr id="9" name="Diagram 8"/>
          <p:cNvGraphicFramePr/>
          <p:nvPr>
            <p:extLst>
              <p:ext uri="{D42A27DB-BD31-4B8C-83A1-F6EECF244321}">
                <p14:modId xmlns:p14="http://schemas.microsoft.com/office/powerpoint/2010/main" val="1004487926"/>
              </p:ext>
            </p:extLst>
          </p:nvPr>
        </p:nvGraphicFramePr>
        <p:xfrm>
          <a:off x="3219450" y="1466849"/>
          <a:ext cx="5753100" cy="53911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4713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94268"/>
            <a:ext cx="11510128" cy="954107"/>
          </a:xfrm>
          <a:prstGeom prst="rect">
            <a:avLst/>
          </a:prstGeom>
          <a:noFill/>
        </p:spPr>
        <p:txBody>
          <a:bodyPr wrap="square" rtlCol="0">
            <a:spAutoFit/>
          </a:bodyPr>
          <a:lstStyle/>
          <a:p>
            <a:r>
              <a:rPr lang="en-US" sz="2000" b="1" dirty="0"/>
              <a:t>Types de rapports</a:t>
            </a:r>
          </a:p>
          <a:p>
            <a:r>
              <a:rPr lang="en-US" dirty="0"/>
              <a:t>Les rapports constituent le principal outil de transparence et de prise de décision. Ils sont classés en fonction de leur objectif, de leur public cible et de leur fréquence de soumission. Les types courants sont les suivants :</a:t>
            </a:r>
          </a:p>
        </p:txBody>
      </p:sp>
      <p:graphicFrame>
        <p:nvGraphicFramePr>
          <p:cNvPr id="2" name="Table 1"/>
          <p:cNvGraphicFramePr>
            <a:graphicFrameLocks noGrp="1"/>
          </p:cNvGraphicFramePr>
          <p:nvPr>
            <p:extLst>
              <p:ext uri="{D42A27DB-BD31-4B8C-83A1-F6EECF244321}">
                <p14:modId xmlns:p14="http://schemas.microsoft.com/office/powerpoint/2010/main" val="2376172361"/>
              </p:ext>
            </p:extLst>
          </p:nvPr>
        </p:nvGraphicFramePr>
        <p:xfrm>
          <a:off x="28281" y="1017596"/>
          <a:ext cx="12192000" cy="5840404"/>
        </p:xfrm>
        <a:graphic>
          <a:graphicData uri="http://schemas.openxmlformats.org/drawingml/2006/table">
            <a:tbl>
              <a:tblPr firstRow="1" firstCol="1" bandRow="1">
                <a:tableStyleId>{93296810-A885-4BE3-A3E7-6D5BEEA58F35}</a:tableStyleId>
              </a:tblPr>
              <a:tblGrid>
                <a:gridCol w="3048000">
                  <a:extLst>
                    <a:ext uri="{9D8B030D-6E8A-4147-A177-3AD203B41FA5}">
                      <a16:colId xmlns:a16="http://schemas.microsoft.com/office/drawing/2014/main" val="3982125102"/>
                    </a:ext>
                  </a:extLst>
                </a:gridCol>
                <a:gridCol w="3048000">
                  <a:extLst>
                    <a:ext uri="{9D8B030D-6E8A-4147-A177-3AD203B41FA5}">
                      <a16:colId xmlns:a16="http://schemas.microsoft.com/office/drawing/2014/main" val="3758726020"/>
                    </a:ext>
                  </a:extLst>
                </a:gridCol>
                <a:gridCol w="3048000">
                  <a:extLst>
                    <a:ext uri="{9D8B030D-6E8A-4147-A177-3AD203B41FA5}">
                      <a16:colId xmlns:a16="http://schemas.microsoft.com/office/drawing/2014/main" val="2962590790"/>
                    </a:ext>
                  </a:extLst>
                </a:gridCol>
                <a:gridCol w="3048000">
                  <a:extLst>
                    <a:ext uri="{9D8B030D-6E8A-4147-A177-3AD203B41FA5}">
                      <a16:colId xmlns:a16="http://schemas.microsoft.com/office/drawing/2014/main" val="3972986350"/>
                    </a:ext>
                  </a:extLst>
                </a:gridCol>
              </a:tblGrid>
              <a:tr h="459988">
                <a:tc>
                  <a:txBody>
                    <a:bodyPr/>
                    <a:lstStyle/>
                    <a:p>
                      <a:pPr marL="0" marR="0" algn="ctr">
                        <a:lnSpc>
                          <a:spcPct val="107000"/>
                        </a:lnSpc>
                        <a:spcBef>
                          <a:spcPts val="0"/>
                        </a:spcBef>
                        <a:spcAft>
                          <a:spcPts val="0"/>
                        </a:spcAft>
                      </a:pPr>
                      <a:r>
                        <a:rPr lang="en-US" sz="1600" dirty="0">
                          <a:effectLst/>
                        </a:rPr>
                        <a:t>Type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a:effectLst/>
                        </a:rPr>
                        <a:t>Objectif</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a:effectLst/>
                        </a:rPr>
                        <a:t>Public</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a:effectLst/>
                        </a:rPr>
                        <a:t>Fréquence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920169471"/>
                  </a:ext>
                </a:extLst>
              </a:tr>
              <a:tr h="896736">
                <a:tc>
                  <a:txBody>
                    <a:bodyPr/>
                    <a:lstStyle/>
                    <a:p>
                      <a:pPr marL="0" marR="0">
                        <a:lnSpc>
                          <a:spcPct val="107000"/>
                        </a:lnSpc>
                        <a:spcBef>
                          <a:spcPts val="0"/>
                        </a:spcBef>
                        <a:spcAft>
                          <a:spcPts val="0"/>
                        </a:spcAft>
                      </a:pPr>
                      <a:r>
                        <a:rPr lang="en-US" sz="1600" dirty="0">
                          <a:effectLst/>
                        </a:rPr>
                        <a:t>Rapport d'avancement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rPr>
                        <a:t>Suivi des activités et des résultats des projets en cours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Donateurs, direction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Mensuel/trimestriel</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4167475049"/>
                  </a:ext>
                </a:extLst>
              </a:tr>
              <a:tr h="896736">
                <a:tc>
                  <a:txBody>
                    <a:bodyPr/>
                    <a:lstStyle/>
                    <a:p>
                      <a:pPr marL="0" marR="0">
                        <a:lnSpc>
                          <a:spcPct val="107000"/>
                        </a:lnSpc>
                        <a:spcBef>
                          <a:spcPts val="0"/>
                        </a:spcBef>
                        <a:spcAft>
                          <a:spcPts val="0"/>
                        </a:spcAft>
                      </a:pPr>
                      <a:r>
                        <a:rPr lang="en-US" sz="1600">
                          <a:effectLst/>
                        </a:rPr>
                        <a:t>Rapport financier</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rPr>
                        <a:t>Détails sur l'utilisation du budget, les dépenses et la conformité financière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Donateurs, équipe financière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Mensuel/trimestriel/annuel</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032491031"/>
                  </a:ext>
                </a:extLst>
              </a:tr>
              <a:tr h="896736">
                <a:tc>
                  <a:txBody>
                    <a:bodyPr/>
                    <a:lstStyle/>
                    <a:p>
                      <a:pPr marL="0" marR="0">
                        <a:lnSpc>
                          <a:spcPct val="107000"/>
                        </a:lnSpc>
                        <a:spcBef>
                          <a:spcPts val="0"/>
                        </a:spcBef>
                        <a:spcAft>
                          <a:spcPts val="0"/>
                        </a:spcAft>
                      </a:pPr>
                      <a:r>
                        <a:rPr lang="en-US" sz="1600">
                          <a:effectLst/>
                        </a:rPr>
                        <a:t>Rapport narratif/récit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rPr>
                        <a:t>Décrit les réalisations, les défis et les enseignements tirés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rPr>
                        <a:t>Parties prenantes, communauté, donateurs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Étapes importantes du projet ou échéance finale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208827244"/>
                  </a:ext>
                </a:extLst>
              </a:tr>
              <a:tr h="896736">
                <a:tc>
                  <a:txBody>
                    <a:bodyPr/>
                    <a:lstStyle/>
                    <a:p>
                      <a:pPr marL="0" marR="0">
                        <a:lnSpc>
                          <a:spcPct val="107000"/>
                        </a:lnSpc>
                        <a:spcBef>
                          <a:spcPts val="0"/>
                        </a:spcBef>
                        <a:spcAft>
                          <a:spcPts val="0"/>
                        </a:spcAft>
                      </a:pPr>
                      <a:r>
                        <a:rPr lang="en-US" sz="1600">
                          <a:effectLst/>
                        </a:rPr>
                        <a:t>Rapport d'évaluation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Évalue l'efficacité, l'impact et la pertinence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rPr>
                        <a:t>Donateurs, direction, décideurs politiques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rPr>
                        <a:t>À mi-parcours ou final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795097050"/>
                  </a:ext>
                </a:extLst>
              </a:tr>
              <a:tr h="896736">
                <a:tc>
                  <a:txBody>
                    <a:bodyPr/>
                    <a:lstStyle/>
                    <a:p>
                      <a:pPr marL="0" marR="0">
                        <a:lnSpc>
                          <a:spcPct val="107000"/>
                        </a:lnSpc>
                        <a:spcBef>
                          <a:spcPts val="0"/>
                        </a:spcBef>
                        <a:spcAft>
                          <a:spcPts val="0"/>
                        </a:spcAft>
                      </a:pPr>
                      <a:r>
                        <a:rPr lang="en-US" sz="1600">
                          <a:effectLst/>
                        </a:rPr>
                        <a:t>Rapport annuel</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Résume les réalisations annuelles, les résultats financiers et les mises à jour stratégiques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Public, donateurs, conseil d'administration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rPr>
                        <a:t>Annuellement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794763013"/>
                  </a:ext>
                </a:extLst>
              </a:tr>
              <a:tr h="896736">
                <a:tc>
                  <a:txBody>
                    <a:bodyPr/>
                    <a:lstStyle/>
                    <a:p>
                      <a:pPr marL="0" marR="0">
                        <a:lnSpc>
                          <a:spcPct val="107000"/>
                        </a:lnSpc>
                        <a:spcBef>
                          <a:spcPts val="0"/>
                        </a:spcBef>
                        <a:spcAft>
                          <a:spcPts val="0"/>
                        </a:spcAft>
                      </a:pPr>
                      <a:r>
                        <a:rPr lang="en-US" sz="1600">
                          <a:effectLst/>
                        </a:rPr>
                        <a:t>Rapport ponctuel</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Événements spécifiques, incidents ou mises à jour urgentes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Direction, partenaires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rPr>
                        <a:t>Au besoin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587295843"/>
                  </a:ext>
                </a:extLst>
              </a:tr>
            </a:tbl>
          </a:graphicData>
        </a:graphic>
      </p:graphicFrame>
      <p:sp>
        <p:nvSpPr>
          <p:cNvPr id="3" name="Rectangle 1"/>
          <p:cNvSpPr>
            <a:spLocks noChangeArrowheads="1"/>
          </p:cNvSpPr>
          <p:nvPr/>
        </p:nvSpPr>
        <p:spPr bwMode="auto">
          <a:xfrm>
            <a:off x="-105345" y="2662235"/>
            <a:ext cx="14135652" cy="626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806506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235671" y="895547"/>
            <a:ext cx="11510128" cy="369332"/>
          </a:xfrm>
          <a:prstGeom prst="rect">
            <a:avLst/>
          </a:prstGeom>
          <a:noFill/>
        </p:spPr>
        <p:txBody>
          <a:bodyPr wrap="square" rtlCol="0">
            <a:spAutoFit/>
          </a:bodyPr>
          <a:lstStyle/>
          <a:p>
            <a:r>
              <a:rPr lang="en-US" dirty="0"/>
              <a:t>Une structure hiérarchique bien définie garantit clarté, efficacité et responsabilité. Les éléments communs comprennent :</a:t>
            </a:r>
          </a:p>
        </p:txBody>
      </p:sp>
      <p:sp>
        <p:nvSpPr>
          <p:cNvPr id="3" name="Rectangle 1"/>
          <p:cNvSpPr>
            <a:spLocks noChangeArrowheads="1"/>
          </p:cNvSpPr>
          <p:nvPr/>
        </p:nvSpPr>
        <p:spPr bwMode="auto">
          <a:xfrm>
            <a:off x="-105345" y="2662235"/>
            <a:ext cx="14135652" cy="626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5" name="Diagram 4"/>
          <p:cNvGraphicFramePr/>
          <p:nvPr>
            <p:extLst>
              <p:ext uri="{D42A27DB-BD31-4B8C-83A1-F6EECF244321}">
                <p14:modId xmlns:p14="http://schemas.microsoft.com/office/powerpoint/2010/main" val="4091236134"/>
              </p:ext>
            </p:extLst>
          </p:nvPr>
        </p:nvGraphicFramePr>
        <p:xfrm>
          <a:off x="122548" y="1828799"/>
          <a:ext cx="11972042" cy="49584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1244338" y="367645"/>
            <a:ext cx="3676454" cy="677108"/>
          </a:xfrm>
          <a:prstGeom prst="rect">
            <a:avLst/>
          </a:prstGeom>
          <a:noFill/>
        </p:spPr>
        <p:txBody>
          <a:bodyPr wrap="square" rtlCol="0">
            <a:spAutoFit/>
          </a:bodyPr>
          <a:lstStyle/>
          <a:p>
            <a:r>
              <a:rPr lang="en-US" sz="2000" b="1" dirty="0"/>
              <a:t>Structures hiérarchiques</a:t>
            </a:r>
          </a:p>
          <a:p>
            <a:endParaRPr lang="en-US" dirty="0"/>
          </a:p>
        </p:txBody>
      </p:sp>
    </p:spTree>
    <p:extLst>
      <p:ext uri="{BB962C8B-B14F-4D97-AF65-F5344CB8AC3E}">
        <p14:creationId xmlns:p14="http://schemas.microsoft.com/office/powerpoint/2010/main" val="23130204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235671" y="895547"/>
            <a:ext cx="11510128" cy="923330"/>
          </a:xfrm>
          <a:prstGeom prst="rect">
            <a:avLst/>
          </a:prstGeom>
          <a:noFill/>
        </p:spPr>
        <p:txBody>
          <a:bodyPr wrap="square" rtlCol="0">
            <a:spAutoFit/>
          </a:bodyPr>
          <a:lstStyle/>
          <a:p>
            <a:r>
              <a:rPr lang="en-US" dirty="0"/>
              <a:t>L'apprentissage et l'adaptation représentent la transition entre la collecte de données et l'action stratégique. Ce processus, souvent appelé « gestion adaptative », garantit que les projets restent résilients, répondent aux besoins de la communauté et s'alignent sur les objectifs à long terme.</a:t>
            </a:r>
          </a:p>
        </p:txBody>
      </p:sp>
      <p:sp>
        <p:nvSpPr>
          <p:cNvPr id="3" name="Rectangle 1"/>
          <p:cNvSpPr>
            <a:spLocks noChangeArrowheads="1"/>
          </p:cNvSpPr>
          <p:nvPr/>
        </p:nvSpPr>
        <p:spPr bwMode="auto">
          <a:xfrm>
            <a:off x="-105345" y="2662235"/>
            <a:ext cx="14135652" cy="626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4" name="TextBox 3"/>
          <p:cNvSpPr txBox="1"/>
          <p:nvPr/>
        </p:nvSpPr>
        <p:spPr>
          <a:xfrm>
            <a:off x="1244338" y="367645"/>
            <a:ext cx="3676454" cy="677108"/>
          </a:xfrm>
          <a:prstGeom prst="rect">
            <a:avLst/>
          </a:prstGeom>
          <a:noFill/>
        </p:spPr>
        <p:txBody>
          <a:bodyPr wrap="square" rtlCol="0">
            <a:spAutoFit/>
          </a:bodyPr>
          <a:lstStyle/>
          <a:p>
            <a:r>
              <a:rPr lang="en-US" sz="2000" b="1" dirty="0"/>
              <a:t>Apprentissage et adaptation</a:t>
            </a:r>
          </a:p>
          <a:p>
            <a:endParaRPr lang="en-US" dirty="0"/>
          </a:p>
        </p:txBody>
      </p:sp>
      <p:grpSp>
        <p:nvGrpSpPr>
          <p:cNvPr id="2" name="Group 1"/>
          <p:cNvGrpSpPr/>
          <p:nvPr/>
        </p:nvGrpSpPr>
        <p:grpSpPr>
          <a:xfrm>
            <a:off x="113122" y="2080115"/>
            <a:ext cx="12000321" cy="4678903"/>
            <a:chOff x="113122" y="2080115"/>
            <a:chExt cx="12000321" cy="4678903"/>
          </a:xfrm>
        </p:grpSpPr>
        <p:graphicFrame>
          <p:nvGraphicFramePr>
            <p:cNvPr id="6" name="Diagram 5"/>
            <p:cNvGraphicFramePr/>
            <p:nvPr>
              <p:extLst>
                <p:ext uri="{D42A27DB-BD31-4B8C-83A1-F6EECF244321}">
                  <p14:modId xmlns:p14="http://schemas.microsoft.com/office/powerpoint/2010/main" val="3940494668"/>
                </p:ext>
              </p:extLst>
            </p:nvPr>
          </p:nvGraphicFramePr>
          <p:xfrm>
            <a:off x="113122" y="2080115"/>
            <a:ext cx="12000321" cy="46789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 Box 7"/>
            <p:cNvSpPr txBox="1"/>
            <p:nvPr/>
          </p:nvSpPr>
          <p:spPr>
            <a:xfrm rot="18362634">
              <a:off x="3482350" y="2603442"/>
              <a:ext cx="1778635" cy="786765"/>
            </a:xfrm>
            <a:prstGeom prst="rect">
              <a:avLst/>
            </a:prstGeom>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800" b="1">
                  <a:effectLst/>
                  <a:latin typeface="Times New Roman" panose="02020603050405020304" pitchFamily="18" charset="0"/>
                  <a:ea typeface="Calibri" panose="020F0502020204030204" pitchFamily="34" charset="0"/>
                  <a:cs typeface="Times New Roman" panose="02020603050405020304" pitchFamily="18" charset="0"/>
                </a:rPr>
                <a:t>ADAPTATION</a:t>
              </a:r>
              <a:endParaRPr lang="en-US" sz="1100">
                <a:effectLst/>
                <a:ea typeface="Calibri" panose="020F0502020204030204" pitchFamily="34" charset="0"/>
                <a:cs typeface="Times New Roman" panose="02020603050405020304" pitchFamily="18" charset="0"/>
              </a:endParaRPr>
            </a:p>
          </p:txBody>
        </p:sp>
        <p:sp>
          <p:nvSpPr>
            <p:cNvPr id="9" name="Text Box 6"/>
            <p:cNvSpPr txBox="1"/>
            <p:nvPr/>
          </p:nvSpPr>
          <p:spPr>
            <a:xfrm rot="5196116">
              <a:off x="8533083" y="4816182"/>
              <a:ext cx="1536065" cy="786765"/>
            </a:xfrm>
            <a:prstGeom prst="rect">
              <a:avLst/>
            </a:prstGeom>
            <a:ln/>
          </p:spPr>
          <p:style>
            <a:lnRef idx="2">
              <a:schemeClr val="accent4"/>
            </a:lnRef>
            <a:fillRef idx="1">
              <a:schemeClr val="lt1"/>
            </a:fillRef>
            <a:effectRef idx="0">
              <a:schemeClr val="accent4"/>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800" b="1">
                  <a:effectLst/>
                  <a:latin typeface="Times New Roman" panose="02020603050405020304" pitchFamily="18" charset="0"/>
                  <a:ea typeface="Calibri" panose="020F0502020204030204" pitchFamily="34" charset="0"/>
                  <a:cs typeface="Times New Roman" panose="02020603050405020304" pitchFamily="18" charset="0"/>
                </a:rPr>
                <a:t>APPRENTISSAGE</a:t>
              </a:r>
              <a:endParaRPr lang="en-US" sz="1100">
                <a:effectLst/>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222293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1" y="0"/>
            <a:ext cx="12511854" cy="6857999"/>
            <a:chOff x="1" y="0"/>
            <a:chExt cx="12511854" cy="6857999"/>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511854" cy="6857999"/>
            </a:xfrm>
            <a:prstGeom prst="rect">
              <a:avLst/>
            </a:prstGeom>
          </p:spPr>
          <p:style>
            <a:lnRef idx="2">
              <a:schemeClr val="accent6"/>
            </a:lnRef>
            <a:fillRef idx="1">
              <a:schemeClr val="lt1"/>
            </a:fillRef>
            <a:effectRef idx="0">
              <a:schemeClr val="accent6"/>
            </a:effectRef>
            <a:fontRef idx="minor">
              <a:schemeClr val="dk1"/>
            </a:fontRef>
          </p:style>
        </p:pic>
        <p:sp>
          <p:nvSpPr>
            <p:cNvPr id="6" name="Rectangle 5"/>
            <p:cNvSpPr/>
            <p:nvPr/>
          </p:nvSpPr>
          <p:spPr>
            <a:xfrm>
              <a:off x="3487918" y="546755"/>
              <a:ext cx="5458119" cy="337479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sp>
        <p:nvSpPr>
          <p:cNvPr id="8" name="TextBox 7"/>
          <p:cNvSpPr txBox="1"/>
          <p:nvPr/>
        </p:nvSpPr>
        <p:spPr>
          <a:xfrm>
            <a:off x="3588142" y="1961210"/>
            <a:ext cx="5335572" cy="1938992"/>
          </a:xfrm>
          <a:prstGeom prst="rect">
            <a:avLst/>
          </a:prstGeom>
          <a:noFill/>
        </p:spPr>
        <p:txBody>
          <a:bodyPr wrap="square" rtlCol="0">
            <a:spAutoFit/>
          </a:bodyPr>
          <a:lstStyle/>
          <a:p>
            <a:r>
              <a:rPr lang="en-US" sz="2000" dirty="0"/>
              <a:t>Une bonne communication en matière de reporting est claire, simple et axée sur le public. Elle utilise des formats organisés, des supports visuels et un langage simple, évite le jargon, garantit l'exactitude grâce à une analyse appropriée et présente les informations de manière à aider les parties prenantes à les comprendre et à agir rapidement.</a:t>
            </a:r>
          </a:p>
        </p:txBody>
      </p:sp>
      <p:sp>
        <p:nvSpPr>
          <p:cNvPr id="2" name="TextBox 1"/>
          <p:cNvSpPr txBox="1"/>
          <p:nvPr/>
        </p:nvSpPr>
        <p:spPr>
          <a:xfrm>
            <a:off x="3940403" y="794036"/>
            <a:ext cx="4892511" cy="1077218"/>
          </a:xfrm>
          <a:prstGeom prst="rect">
            <a:avLst/>
          </a:prstGeom>
          <a:noFill/>
        </p:spPr>
        <p:txBody>
          <a:bodyPr wrap="square" rtlCol="0">
            <a:spAutoFit/>
          </a:bodyPr>
          <a:lstStyle/>
          <a:p>
            <a:r>
              <a:rPr lang="en-US" sz="3200" b="1" dirty="0"/>
              <a:t>Communication efficace dans les rapports </a:t>
            </a:r>
          </a:p>
        </p:txBody>
      </p:sp>
    </p:spTree>
    <p:extLst>
      <p:ext uri="{BB962C8B-B14F-4D97-AF65-F5344CB8AC3E}">
        <p14:creationId xmlns:p14="http://schemas.microsoft.com/office/powerpoint/2010/main" val="35569754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105345" y="2662235"/>
            <a:ext cx="14135652" cy="626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4" name="TextBox 3"/>
          <p:cNvSpPr txBox="1"/>
          <p:nvPr/>
        </p:nvSpPr>
        <p:spPr>
          <a:xfrm>
            <a:off x="1272619" y="103695"/>
            <a:ext cx="3676454" cy="646331"/>
          </a:xfrm>
          <a:prstGeom prst="rect">
            <a:avLst/>
          </a:prstGeom>
          <a:noFill/>
        </p:spPr>
        <p:txBody>
          <a:bodyPr wrap="square" rtlCol="0">
            <a:spAutoFit/>
          </a:bodyPr>
          <a:lstStyle/>
          <a:p>
            <a:r>
              <a:rPr lang="en-US" b="1" dirty="0"/>
              <a:t>Principes clés pour un reporting efficace</a:t>
            </a:r>
          </a:p>
          <a:p>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854893645"/>
              </p:ext>
            </p:extLst>
          </p:nvPr>
        </p:nvGraphicFramePr>
        <p:xfrm>
          <a:off x="0" y="518473"/>
          <a:ext cx="12192000" cy="6339528"/>
        </p:xfrm>
        <a:graphic>
          <a:graphicData uri="http://schemas.openxmlformats.org/drawingml/2006/table">
            <a:tbl>
              <a:tblPr firstRow="1" firstCol="1" bandRow="1">
                <a:tableStyleId>{7DF18680-E054-41AD-8BC1-D1AEF772440D}</a:tableStyleId>
              </a:tblPr>
              <a:tblGrid>
                <a:gridCol w="6096000">
                  <a:extLst>
                    <a:ext uri="{9D8B030D-6E8A-4147-A177-3AD203B41FA5}">
                      <a16:colId xmlns:a16="http://schemas.microsoft.com/office/drawing/2014/main" val="2532558226"/>
                    </a:ext>
                  </a:extLst>
                </a:gridCol>
                <a:gridCol w="6096000">
                  <a:extLst>
                    <a:ext uri="{9D8B030D-6E8A-4147-A177-3AD203B41FA5}">
                      <a16:colId xmlns:a16="http://schemas.microsoft.com/office/drawing/2014/main" val="284169039"/>
                    </a:ext>
                  </a:extLst>
                </a:gridCol>
              </a:tblGrid>
              <a:tr h="434461">
                <a:tc>
                  <a:txBody>
                    <a:bodyPr/>
                    <a:lstStyle/>
                    <a:p>
                      <a:pPr marL="0" marR="0" algn="ctr">
                        <a:lnSpc>
                          <a:spcPct val="107000"/>
                        </a:lnSpc>
                        <a:spcBef>
                          <a:spcPts val="0"/>
                        </a:spcBef>
                        <a:spcAft>
                          <a:spcPts val="800"/>
                        </a:spcAft>
                      </a:pPr>
                      <a:r>
                        <a:rPr lang="en-US" sz="1600" dirty="0">
                          <a:effectLst/>
                        </a:rPr>
                        <a:t>Principe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800"/>
                        </a:spcAft>
                      </a:pPr>
                      <a:r>
                        <a:rPr lang="en-US" sz="1600">
                          <a:effectLst/>
                        </a:rPr>
                        <a:t>Description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895713549"/>
                  </a:ext>
                </a:extLst>
              </a:tr>
              <a:tr h="843581">
                <a:tc>
                  <a:txBody>
                    <a:bodyPr/>
                    <a:lstStyle/>
                    <a:p>
                      <a:pPr marL="0" marR="0">
                        <a:lnSpc>
                          <a:spcPct val="107000"/>
                        </a:lnSpc>
                        <a:spcBef>
                          <a:spcPts val="0"/>
                        </a:spcBef>
                        <a:spcAft>
                          <a:spcPts val="800"/>
                        </a:spcAft>
                      </a:pPr>
                      <a:r>
                        <a:rPr lang="en-US" sz="1600" dirty="0">
                          <a:effectLst/>
                        </a:rPr>
                        <a:t>Clarté et simplicité</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800"/>
                        </a:spcAft>
                      </a:pPr>
                      <a:r>
                        <a:rPr lang="en-US" sz="1600">
                          <a:effectLst/>
                        </a:rPr>
                        <a:t>Utilisez un langage clair et direct, facile à comprendre, en évitant le jargon et les formulations trop complexes afin que les messages clés soient immédiatement clairs.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630618319"/>
                  </a:ext>
                </a:extLst>
              </a:tr>
              <a:tr h="843581">
                <a:tc>
                  <a:txBody>
                    <a:bodyPr/>
                    <a:lstStyle/>
                    <a:p>
                      <a:pPr marL="0" marR="0">
                        <a:lnSpc>
                          <a:spcPct val="107000"/>
                        </a:lnSpc>
                        <a:spcBef>
                          <a:spcPts val="0"/>
                        </a:spcBef>
                        <a:spcAft>
                          <a:spcPts val="800"/>
                        </a:spcAft>
                      </a:pPr>
                      <a:r>
                        <a:rPr lang="en-US" sz="1600" dirty="0">
                          <a:effectLst/>
                        </a:rPr>
                        <a:t>Concision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800"/>
                        </a:spcAft>
                      </a:pPr>
                      <a:r>
                        <a:rPr lang="en-US" sz="1600">
                          <a:effectLst/>
                        </a:rPr>
                        <a:t>Présentez les informations de manière concise et directe, en vous concentrant sur les points essentiels et en éliminant les détails inutiles afin de respecter le temps du lecteur.</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419840027"/>
                  </a:ext>
                </a:extLst>
              </a:tr>
              <a:tr h="843581">
                <a:tc>
                  <a:txBody>
                    <a:bodyPr/>
                    <a:lstStyle/>
                    <a:p>
                      <a:pPr marL="0" marR="0">
                        <a:lnSpc>
                          <a:spcPct val="107000"/>
                        </a:lnSpc>
                        <a:spcBef>
                          <a:spcPts val="0"/>
                        </a:spcBef>
                        <a:spcAft>
                          <a:spcPts val="800"/>
                        </a:spcAft>
                      </a:pPr>
                      <a:r>
                        <a:rPr lang="en-US" sz="1600" dirty="0">
                          <a:effectLst/>
                        </a:rPr>
                        <a:t>Orientation vers le public</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800"/>
                        </a:spcAft>
                      </a:pPr>
                      <a:r>
                        <a:rPr lang="en-US" sz="1600" dirty="0">
                          <a:effectLst/>
                        </a:rPr>
                        <a:t>Adaptez le contenu, le ton et le niveau de détail aux besoins et aux attentes du public visé, tel que les donateurs, les gestionnaires ou les parties prenantes de la communauté.</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14350704"/>
                  </a:ext>
                </a:extLst>
              </a:tr>
              <a:tr h="843581">
                <a:tc>
                  <a:txBody>
                    <a:bodyPr/>
                    <a:lstStyle/>
                    <a:p>
                      <a:pPr marL="0" marR="0">
                        <a:lnSpc>
                          <a:spcPct val="107000"/>
                        </a:lnSpc>
                        <a:spcBef>
                          <a:spcPts val="0"/>
                        </a:spcBef>
                        <a:spcAft>
                          <a:spcPts val="800"/>
                        </a:spcAft>
                      </a:pPr>
                      <a:r>
                        <a:rPr lang="en-US" sz="1600">
                          <a:effectLst/>
                        </a:rPr>
                        <a:t>Structure et mise en forme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800"/>
                        </a:spcAft>
                      </a:pPr>
                      <a:r>
                        <a:rPr lang="en-US" sz="1600" dirty="0">
                          <a:effectLst/>
                        </a:rPr>
                        <a:t>Organisez les informations de manière logique à l'aide de titres, de puces, de tableaux et de graphiques, en laissant suffisamment d'espace pour améliorer la lisibilité et la compréhension.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836615152"/>
                  </a:ext>
                </a:extLst>
              </a:tr>
              <a:tr h="843581">
                <a:tc>
                  <a:txBody>
                    <a:bodyPr/>
                    <a:lstStyle/>
                    <a:p>
                      <a:pPr marL="0" marR="0">
                        <a:lnSpc>
                          <a:spcPct val="107000"/>
                        </a:lnSpc>
                        <a:spcBef>
                          <a:spcPts val="0"/>
                        </a:spcBef>
                        <a:spcAft>
                          <a:spcPts val="800"/>
                        </a:spcAft>
                      </a:pPr>
                      <a:r>
                        <a:rPr lang="en-US" sz="1600">
                          <a:effectLst/>
                        </a:rPr>
                        <a:t>Exactitude et preuves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800"/>
                        </a:spcAft>
                      </a:pPr>
                      <a:r>
                        <a:rPr lang="en-US" sz="1600" dirty="0">
                          <a:effectLst/>
                        </a:rPr>
                        <a:t>Assurez-vous que toutes les informations sont correctes, vérifiées et étayées par des données et des analyses fiables, avec les références appropriées si nécessaire.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195747822"/>
                  </a:ext>
                </a:extLst>
              </a:tr>
              <a:tr h="843581">
                <a:tc>
                  <a:txBody>
                    <a:bodyPr/>
                    <a:lstStyle/>
                    <a:p>
                      <a:pPr marL="0" marR="0">
                        <a:lnSpc>
                          <a:spcPct val="107000"/>
                        </a:lnSpc>
                        <a:spcBef>
                          <a:spcPts val="0"/>
                        </a:spcBef>
                        <a:spcAft>
                          <a:spcPts val="800"/>
                        </a:spcAft>
                      </a:pPr>
                      <a:r>
                        <a:rPr lang="en-US" sz="1600">
                          <a:effectLst/>
                        </a:rPr>
                        <a:t>Exhaustivité</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800"/>
                        </a:spcAft>
                      </a:pPr>
                      <a:r>
                        <a:rPr lang="en-US" sz="1600" dirty="0">
                          <a:effectLst/>
                        </a:rPr>
                        <a:t>Fournissez toutes les informations nécessaires pour expliquer clairement la situation ou les conclusions, tout en restant concis et précis.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14703525"/>
                  </a:ext>
                </a:extLst>
              </a:tr>
              <a:tr h="843581">
                <a:tc>
                  <a:txBody>
                    <a:bodyPr/>
                    <a:lstStyle/>
                    <a:p>
                      <a:pPr marL="0" marR="0">
                        <a:lnSpc>
                          <a:spcPct val="107000"/>
                        </a:lnSpc>
                        <a:spcBef>
                          <a:spcPts val="0"/>
                        </a:spcBef>
                        <a:spcAft>
                          <a:spcPts val="800"/>
                        </a:spcAft>
                      </a:pPr>
                      <a:r>
                        <a:rPr lang="en-US" sz="1600">
                          <a:effectLst/>
                        </a:rPr>
                        <a:t>Caractère exploitable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800"/>
                        </a:spcAft>
                      </a:pPr>
                      <a:r>
                        <a:rPr lang="en-US" sz="1600" dirty="0">
                          <a:effectLst/>
                        </a:rPr>
                        <a:t>Mettez en avant des idées pratiques, des conclusions claires et des recommandations spécifiques ou des mesures à prendre que les lecteurs peuvent facilement mettre en œuvre.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58742674"/>
                  </a:ext>
                </a:extLst>
              </a:tr>
            </a:tbl>
          </a:graphicData>
        </a:graphic>
      </p:graphicFrame>
      <p:sp>
        <p:nvSpPr>
          <p:cNvPr id="10" name="Rectangle 1"/>
          <p:cNvSpPr>
            <a:spLocks noChangeArrowheads="1"/>
          </p:cNvSpPr>
          <p:nvPr/>
        </p:nvSpPr>
        <p:spPr bwMode="auto">
          <a:xfrm>
            <a:off x="-133626" y="2579687"/>
            <a:ext cx="14135652" cy="7036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6719118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105345" y="2662235"/>
            <a:ext cx="14135652" cy="626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4" name="TextBox 3"/>
          <p:cNvSpPr txBox="1"/>
          <p:nvPr/>
        </p:nvSpPr>
        <p:spPr>
          <a:xfrm>
            <a:off x="1272619" y="103695"/>
            <a:ext cx="3676454" cy="677108"/>
          </a:xfrm>
          <a:prstGeom prst="rect">
            <a:avLst/>
          </a:prstGeom>
          <a:noFill/>
        </p:spPr>
        <p:txBody>
          <a:bodyPr wrap="square" rtlCol="0">
            <a:spAutoFit/>
          </a:bodyPr>
          <a:lstStyle/>
          <a:p>
            <a:r>
              <a:rPr lang="en-US" sz="2000" b="1" dirty="0"/>
              <a:t>Méthodes de communication</a:t>
            </a:r>
          </a:p>
          <a:p>
            <a:endParaRPr lang="en-US" dirty="0"/>
          </a:p>
        </p:txBody>
      </p:sp>
      <p:sp>
        <p:nvSpPr>
          <p:cNvPr id="10" name="Rectangle 1"/>
          <p:cNvSpPr>
            <a:spLocks noChangeArrowheads="1"/>
          </p:cNvSpPr>
          <p:nvPr/>
        </p:nvSpPr>
        <p:spPr bwMode="auto">
          <a:xfrm>
            <a:off x="-133626" y="2579687"/>
            <a:ext cx="14135652" cy="7036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6" name="Diagram 5"/>
          <p:cNvGraphicFramePr/>
          <p:nvPr>
            <p:extLst>
              <p:ext uri="{D42A27DB-BD31-4B8C-83A1-F6EECF244321}">
                <p14:modId xmlns:p14="http://schemas.microsoft.com/office/powerpoint/2010/main" val="2004883491"/>
              </p:ext>
            </p:extLst>
          </p:nvPr>
        </p:nvGraphicFramePr>
        <p:xfrm>
          <a:off x="0" y="584462"/>
          <a:ext cx="11708091" cy="62735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533246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TotalTime>
  <Words>1019</Words>
  <Application>Microsoft Office PowerPoint</Application>
  <PresentationFormat>Widescreen</PresentationFormat>
  <Paragraphs>93</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keywords>, docId:122344AE7CECFCB4D735C39862868169</cp:keywords>
  <cp:lastModifiedBy>Nina Salaton</cp:lastModifiedBy>
  <cp:revision>5</cp:revision>
  <dcterms:created xsi:type="dcterms:W3CDTF">2026-01-14T17:11:43Z</dcterms:created>
  <dcterms:modified xsi:type="dcterms:W3CDTF">2026-02-25T19:57:31Z</dcterms:modified>
</cp:coreProperties>
</file>