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64">
          <p15:clr>
            <a:srgbClr val="A4A3A4"/>
          </p15:clr>
        </p15:guide>
      </p15:sldGuideLst>
    </p:ext>
    <p:ext uri="GoogleSlidesCustomDataVersion2">
      <go:slidesCustomData xmlns:go="http://customooxmlschemas.google.com/" r:id="rId23" roundtripDataSignature="AMtx7mjyE+2M9Gauyxypzf1fKgFujzip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FA06C4-68AE-4608-A08B-D30FD704E7D9}">
  <a:tblStyle styleId="{F8FA06C4-68AE-4608-A08B-D30FD704E7D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8BEC56C2-CDA3-4F85-A199-44FA452225F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795135"/>
          </a:xfrm>
          <a:prstGeom prst="rect">
            <a:avLst/>
          </a:prstGeom>
          <a:noFill/>
          <a:ln>
            <a:noFill/>
          </a:ln>
        </p:spPr>
      </p:pic>
      <p:sp>
        <p:nvSpPr>
          <p:cNvPr id="85" name="Google Shape;85;p1"/>
          <p:cNvSpPr txBox="1"/>
          <p:nvPr>
            <p:ph type="ctrTitle"/>
          </p:nvPr>
        </p:nvSpPr>
        <p:spPr>
          <a:xfrm>
            <a:off x="1519802" y="3429000"/>
            <a:ext cx="9228595" cy="329660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br>
              <a:rPr lang="en-US"/>
            </a:br>
            <a:br>
              <a:rPr lang="en-US"/>
            </a:br>
            <a:br>
              <a:rPr lang="en-US"/>
            </a:br>
            <a:br>
              <a:rPr lang="en-US"/>
            </a:br>
            <a:br>
              <a:rPr lang="en-US"/>
            </a:br>
            <a:br>
              <a:rPr lang="en-US"/>
            </a:br>
            <a:br>
              <a:rPr lang="en-US"/>
            </a:br>
            <a:br>
              <a:rPr lang="en-US"/>
            </a:br>
            <a:br>
              <a:rPr lang="en-US"/>
            </a:br>
            <a:br>
              <a:rPr lang="en-US"/>
            </a:br>
            <a:br>
              <a:rPr lang="en-US"/>
            </a:br>
            <a:br>
              <a:rPr lang="en-US"/>
            </a:br>
            <a:r>
              <a:rPr b="1" lang="en-US">
                <a:solidFill>
                  <a:schemeClr val="lt1"/>
                </a:solidFill>
                <a:latin typeface="Arial Rounded"/>
                <a:ea typeface="Arial Rounded"/>
                <a:cs typeface="Arial Rounded"/>
                <a:sym typeface="Arial Rounded"/>
              </a:rPr>
              <a:t>MODULE 5: </a:t>
            </a:r>
            <a:br>
              <a:rPr b="1" lang="en-US">
                <a:solidFill>
                  <a:schemeClr val="lt1"/>
                </a:solidFill>
                <a:latin typeface="Arial Rounded"/>
                <a:ea typeface="Arial Rounded"/>
                <a:cs typeface="Arial Rounded"/>
                <a:sym typeface="Arial Rounded"/>
              </a:rPr>
            </a:br>
            <a:r>
              <a:rPr b="1" lang="en-US" sz="6700">
                <a:solidFill>
                  <a:schemeClr val="lt1"/>
                </a:solidFill>
                <a:latin typeface="Arial Rounded"/>
                <a:ea typeface="Arial Rounded"/>
                <a:cs typeface="Arial Rounded"/>
                <a:sym typeface="Arial Rounded"/>
              </a:rPr>
              <a:t>Reporting Biodiversity outcomes</a:t>
            </a: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descr="Biodiversity | Types, importance, and ..." id="171" name="Google Shape;171;p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2" name="Google Shape;172;p11"/>
          <p:cNvGrpSpPr/>
          <p:nvPr/>
        </p:nvGrpSpPr>
        <p:grpSpPr>
          <a:xfrm>
            <a:off x="0" y="-29249"/>
            <a:ext cx="12192000" cy="6887250"/>
            <a:chOff x="0" y="-29249"/>
            <a:chExt cx="12192000" cy="6887250"/>
          </a:xfrm>
        </p:grpSpPr>
        <p:pic>
          <p:nvPicPr>
            <p:cNvPr descr="Biodiversity | Types, importance, and conservation of biodiversity - HSE  and Fire protection | safety, OHSA, health, environment, process safety,  occupational diseases" id="173" name="Google Shape;173;p11"/>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174" name="Google Shape;174;p11"/>
            <p:cNvSpPr/>
            <p:nvPr/>
          </p:nvSpPr>
          <p:spPr>
            <a:xfrm>
              <a:off x="6134100" y="1660359"/>
              <a:ext cx="6057900" cy="50053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Biodiversity reporting</a:t>
              </a:r>
              <a:r>
                <a:rPr lang="en-US" sz="2000">
                  <a:solidFill>
                    <a:schemeClr val="dk1"/>
                  </a:solidFill>
                  <a:latin typeface="Calibri"/>
                  <a:ea typeface="Calibri"/>
                  <a:cs typeface="Calibri"/>
                  <a:sym typeface="Calibri"/>
                </a:rPr>
                <a:t> is the systematic collection, analysis, and communication of information on the status, trends, and outcomes related to biodiversity. It documents how ecosystems, species, and genetic resources are being conserved, restored, or sustainably used, and how interventions affect biodiversity over time.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Biodiversity reporting may cover:</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Changes in species populations and habitats</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Conservation and restoration actions</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Threats and risks to biodiversity</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Community and indigenous stewardship practices</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Impacts of projects, policies, or investments on biodiversity</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75" name="Google Shape;175;p11"/>
            <p:cNvSpPr txBox="1"/>
            <p:nvPr/>
          </p:nvSpPr>
          <p:spPr>
            <a:xfrm>
              <a:off x="4856480" y="-29249"/>
              <a:ext cx="733552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What is biodiversity reporting and why it matters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descr="Biodiversity | Types, importance, and ..." id="180" name="Google Shape;180;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1" name="Google Shape;181;p12"/>
          <p:cNvGrpSpPr/>
          <p:nvPr/>
        </p:nvGrpSpPr>
        <p:grpSpPr>
          <a:xfrm>
            <a:off x="0" y="-29249"/>
            <a:ext cx="12263120" cy="6887250"/>
            <a:chOff x="0" y="-29249"/>
            <a:chExt cx="12263120" cy="6887250"/>
          </a:xfrm>
        </p:grpSpPr>
        <p:pic>
          <p:nvPicPr>
            <p:cNvPr descr="Biodiversity | Types, importance, and conservation of biodiversity - HSE  and Fire protection | safety, OHSA, health, environment, process safety,  occupational diseases" id="182" name="Google Shape;182;p12"/>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183" name="Google Shape;183;p12"/>
            <p:cNvSpPr/>
            <p:nvPr/>
          </p:nvSpPr>
          <p:spPr>
            <a:xfrm>
              <a:off x="6205220" y="3224999"/>
              <a:ext cx="6057900" cy="2850909"/>
            </a:xfrm>
            <a:prstGeom prst="rect">
              <a:avLst/>
            </a:prstGeom>
            <a:noFill/>
            <a:ln>
              <a:noFill/>
            </a:ln>
          </p:spPr>
          <p:txBody>
            <a:bodyPr anchorCtr="0" anchor="t" bIns="45700" lIns="91425" spcFirstLastPara="1" rIns="91425" wrap="square" tIns="45700">
              <a:spAutoFit/>
            </a:bodyPr>
            <a:lstStyle/>
            <a:p>
              <a:pPr indent="-355600" lvl="0" marL="4572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Accountability and Transparency</a:t>
              </a:r>
              <a:endParaRPr sz="2000">
                <a:solidFill>
                  <a:schemeClr val="dk1"/>
                </a:solidFill>
                <a:latin typeface="Calibri"/>
                <a:ea typeface="Calibri"/>
                <a:cs typeface="Calibri"/>
                <a:sym typeface="Calibri"/>
              </a:endParaRPr>
            </a:p>
            <a:p>
              <a:pPr indent="-355600" lvl="0" marL="4572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Informed Decision-Making</a:t>
              </a:r>
              <a:endParaRPr/>
            </a:p>
            <a:p>
              <a:pPr indent="-355600" lvl="0" marL="4572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Measuring Impact</a:t>
              </a:r>
              <a:endParaRPr sz="2000">
                <a:solidFill>
                  <a:schemeClr val="dk1"/>
                </a:solidFill>
                <a:latin typeface="Calibri"/>
                <a:ea typeface="Calibri"/>
                <a:cs typeface="Calibri"/>
                <a:sym typeface="Calibri"/>
              </a:endParaRPr>
            </a:p>
            <a:p>
              <a:pPr indent="-355600" lvl="0" marL="4572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Learning and Adaptation</a:t>
              </a:r>
              <a:endParaRPr sz="2000">
                <a:solidFill>
                  <a:schemeClr val="dk1"/>
                </a:solidFill>
                <a:latin typeface="Calibri"/>
                <a:ea typeface="Calibri"/>
                <a:cs typeface="Calibri"/>
                <a:sym typeface="Calibri"/>
              </a:endParaRPr>
            </a:p>
            <a:p>
              <a:pPr indent="-355600" lvl="0" marL="4572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Compliance with Policies and Frameworks</a:t>
              </a:r>
              <a:endParaRPr/>
            </a:p>
            <a:p>
              <a:pPr indent="-355600" lvl="0" marL="4572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Recognition of Indigenous and Local Knowledge</a:t>
              </a:r>
              <a:endParaRPr sz="2000">
                <a:solidFill>
                  <a:schemeClr val="dk1"/>
                </a:solidFill>
                <a:latin typeface="Calibri"/>
                <a:ea typeface="Calibri"/>
                <a:cs typeface="Calibri"/>
                <a:sym typeface="Calibri"/>
              </a:endParaRPr>
            </a:p>
            <a:p>
              <a:pPr indent="-355600" lvl="0" marL="4572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Mobilizing Resources and Partnerships</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84" name="Google Shape;184;p12"/>
            <p:cNvSpPr txBox="1"/>
            <p:nvPr/>
          </p:nvSpPr>
          <p:spPr>
            <a:xfrm>
              <a:off x="6205220" y="-29249"/>
              <a:ext cx="598678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Why Biodiversity Reporting Matters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descr="Biodiversity | Types, importance, and ..." id="189" name="Google Shape;189;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0" name="Google Shape;190;p13"/>
          <p:cNvGrpSpPr/>
          <p:nvPr/>
        </p:nvGrpSpPr>
        <p:grpSpPr>
          <a:xfrm>
            <a:off x="0" y="894081"/>
            <a:ext cx="12158980" cy="5963920"/>
            <a:chOff x="0" y="894081"/>
            <a:chExt cx="12158980" cy="5963920"/>
          </a:xfrm>
        </p:grpSpPr>
        <p:pic>
          <p:nvPicPr>
            <p:cNvPr descr="Biodiversity | Types, importance, and conservation of biodiversity - HSE  and Fire protection | safety, OHSA, health, environment, process safety,  occupational diseases" id="191" name="Google Shape;191;p13"/>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192" name="Google Shape;192;p13"/>
            <p:cNvSpPr/>
            <p:nvPr/>
          </p:nvSpPr>
          <p:spPr>
            <a:xfrm>
              <a:off x="6134100" y="3743159"/>
              <a:ext cx="5783580" cy="25431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Calibri"/>
                  <a:ea typeface="Calibri"/>
                  <a:cs typeface="Calibri"/>
                  <a:sym typeface="Calibri"/>
                </a:rPr>
                <a:t>Biodiversity indicators</a:t>
              </a:r>
              <a:r>
                <a:rPr lang="en-US" sz="2000">
                  <a:solidFill>
                    <a:schemeClr val="dk1"/>
                  </a:solidFill>
                  <a:latin typeface="Calibri"/>
                  <a:ea typeface="Calibri"/>
                  <a:cs typeface="Calibri"/>
                  <a:sym typeface="Calibri"/>
                </a:rPr>
                <a:t> are measurable variables used to assess the condition, trends, and changes in biodiversity over time. They help track the effectiveness of conservation actions, inform decision-making, and support reporting to stakeholders, governments, and donors.</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93" name="Google Shape;193;p13"/>
            <p:cNvSpPr txBox="1"/>
            <p:nvPr/>
          </p:nvSpPr>
          <p:spPr>
            <a:xfrm>
              <a:off x="6172200" y="1237297"/>
              <a:ext cx="598678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Biodiversity indicators</a:t>
              </a:r>
              <a:endParaRPr sz="18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aphicFrame>
        <p:nvGraphicFramePr>
          <p:cNvPr id="198" name="Google Shape;198;p14"/>
          <p:cNvGraphicFramePr/>
          <p:nvPr/>
        </p:nvGraphicFramePr>
        <p:xfrm>
          <a:off x="0" y="0"/>
          <a:ext cx="3000000" cy="3000000"/>
        </p:xfrm>
        <a:graphic>
          <a:graphicData uri="http://schemas.openxmlformats.org/drawingml/2006/table">
            <a:tbl>
              <a:tblPr bandRow="1" firstCol="1" firstRow="1">
                <a:noFill/>
                <a:tableStyleId>{F8FA06C4-68AE-4608-A08B-D30FD704E7D9}</a:tableStyleId>
              </a:tblPr>
              <a:tblGrid>
                <a:gridCol w="4053850"/>
                <a:gridCol w="4053850"/>
                <a:gridCol w="4053850"/>
              </a:tblGrid>
              <a:tr h="321775">
                <a:tc>
                  <a:txBody>
                    <a:bodyPr/>
                    <a:lstStyle/>
                    <a:p>
                      <a:pPr indent="0" lvl="0" marL="0" marR="0" rtl="0" algn="just">
                        <a:lnSpc>
                          <a:spcPct val="107000"/>
                        </a:lnSpc>
                        <a:spcBef>
                          <a:spcPts val="0"/>
                        </a:spcBef>
                        <a:spcAft>
                          <a:spcPts val="0"/>
                        </a:spcAft>
                        <a:buNone/>
                      </a:pPr>
                      <a:r>
                        <a:rPr lang="en-US" sz="1800" u="none" cap="none" strike="noStrike"/>
                        <a:t>Indicator Category</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What It Measures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Examples of Indicators</a:t>
                      </a:r>
                      <a:endParaRPr sz="1800" u="none" cap="none" strike="noStrike">
                        <a:latin typeface="Calibri"/>
                        <a:ea typeface="Calibri"/>
                        <a:cs typeface="Calibri"/>
                        <a:sym typeface="Calibri"/>
                      </a:endParaRPr>
                    </a:p>
                  </a:txBody>
                  <a:tcPr marT="9525" marB="9525" marR="9525" marL="9525" anchor="ctr"/>
                </a:tc>
              </a:tr>
              <a:tr h="1172100">
                <a:tc>
                  <a:txBody>
                    <a:bodyPr/>
                    <a:lstStyle/>
                    <a:p>
                      <a:pPr indent="0" lvl="0" marL="0" marR="0" rtl="0" algn="just">
                        <a:lnSpc>
                          <a:spcPct val="107000"/>
                        </a:lnSpc>
                        <a:spcBef>
                          <a:spcPts val="0"/>
                        </a:spcBef>
                        <a:spcAft>
                          <a:spcPts val="0"/>
                        </a:spcAft>
                        <a:buNone/>
                      </a:pPr>
                      <a:r>
                        <a:rPr lang="en-US" sz="1800" u="none" cap="none" strike="noStrike"/>
                        <a:t>Species-Level Indicators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Status and trends of species populations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Species abundance and population trends; Species richness; Presence or absence of indicator or keystone species; Status of threatened or endangered species</a:t>
                      </a:r>
                      <a:endParaRPr sz="1800" u="none" cap="none" strike="noStrike">
                        <a:latin typeface="Calibri"/>
                        <a:ea typeface="Calibri"/>
                        <a:cs typeface="Calibri"/>
                        <a:sym typeface="Calibri"/>
                      </a:endParaRPr>
                    </a:p>
                  </a:txBody>
                  <a:tcPr marT="9525" marB="9525" marR="9525" marL="9525" anchor="ctr"/>
                </a:tc>
              </a:tr>
              <a:tr h="1172100">
                <a:tc>
                  <a:txBody>
                    <a:bodyPr/>
                    <a:lstStyle/>
                    <a:p>
                      <a:pPr indent="0" lvl="0" marL="0" marR="0" rtl="0" algn="just">
                        <a:lnSpc>
                          <a:spcPct val="107000"/>
                        </a:lnSpc>
                        <a:spcBef>
                          <a:spcPts val="0"/>
                        </a:spcBef>
                        <a:spcAft>
                          <a:spcPts val="0"/>
                        </a:spcAft>
                        <a:buNone/>
                      </a:pPr>
                      <a:r>
                        <a:rPr lang="en-US" sz="1800" u="none" cap="none" strike="noStrike"/>
                        <a:t>Ecosystem / Habitat Indicators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Health, extent, and condition of ecosystems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Area of habitat conserved or restored; Habitat quality and fragmentation; Ecosystem integrity; Land-use and land-cover change</a:t>
                      </a:r>
                      <a:endParaRPr sz="1800" u="none" cap="none" strike="noStrike">
                        <a:latin typeface="Calibri"/>
                        <a:ea typeface="Calibri"/>
                        <a:cs typeface="Calibri"/>
                        <a:sym typeface="Calibri"/>
                      </a:endParaRPr>
                    </a:p>
                  </a:txBody>
                  <a:tcPr marT="9525" marB="9525" marR="9525" marL="9525" anchor="ctr"/>
                </a:tc>
              </a:tr>
              <a:tr h="1172100">
                <a:tc>
                  <a:txBody>
                    <a:bodyPr/>
                    <a:lstStyle/>
                    <a:p>
                      <a:pPr indent="0" lvl="0" marL="0" marR="0" rtl="0" algn="just">
                        <a:lnSpc>
                          <a:spcPct val="107000"/>
                        </a:lnSpc>
                        <a:spcBef>
                          <a:spcPts val="0"/>
                        </a:spcBef>
                        <a:spcAft>
                          <a:spcPts val="0"/>
                        </a:spcAft>
                        <a:buNone/>
                      </a:pPr>
                      <a:r>
                        <a:rPr lang="en-US" sz="1800" u="none" cap="none" strike="noStrike"/>
                        <a:t>Genetic Diversity Indicators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Diversity within species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Number of traditional crop varieties or livestock breeds conserved; Genetic variation in key species; Indigenous seed system use</a:t>
                      </a:r>
                      <a:endParaRPr sz="1800" u="none" cap="none" strike="noStrike">
                        <a:latin typeface="Calibri"/>
                        <a:ea typeface="Calibri"/>
                        <a:cs typeface="Calibri"/>
                        <a:sym typeface="Calibri"/>
                      </a:endParaRPr>
                    </a:p>
                  </a:txBody>
                  <a:tcPr marT="9525" marB="9525" marR="9525" marL="9525" anchor="ctr"/>
                </a:tc>
              </a:tr>
              <a:tr h="932800">
                <a:tc>
                  <a:txBody>
                    <a:bodyPr/>
                    <a:lstStyle/>
                    <a:p>
                      <a:pPr indent="0" lvl="0" marL="0" marR="0" rtl="0" algn="just">
                        <a:lnSpc>
                          <a:spcPct val="107000"/>
                        </a:lnSpc>
                        <a:spcBef>
                          <a:spcPts val="0"/>
                        </a:spcBef>
                        <a:spcAft>
                          <a:spcPts val="0"/>
                        </a:spcAft>
                        <a:buNone/>
                      </a:pPr>
                      <a:r>
                        <a:rPr lang="en-US" sz="1800" u="none" cap="none" strike="noStrike"/>
                        <a:t>Threat and Pressure Indicators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Drivers of biodiversity loss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Deforestation rates; Habitat degradation; Presence of invasive species; Pollution levels; Climate-related stress indicators</a:t>
                      </a:r>
                      <a:endParaRPr sz="1800" u="none" cap="none" strike="noStrike">
                        <a:latin typeface="Calibri"/>
                        <a:ea typeface="Calibri"/>
                        <a:cs typeface="Calibri"/>
                        <a:sym typeface="Calibri"/>
                      </a:endParaRPr>
                    </a:p>
                  </a:txBody>
                  <a:tcPr marT="9525" marB="9525" marR="9525" marL="9525" anchor="ctr"/>
                </a:tc>
              </a:tr>
              <a:tr h="1172100">
                <a:tc>
                  <a:txBody>
                    <a:bodyPr/>
                    <a:lstStyle/>
                    <a:p>
                      <a:pPr indent="0" lvl="0" marL="0" marR="0" rtl="0" algn="just">
                        <a:lnSpc>
                          <a:spcPct val="107000"/>
                        </a:lnSpc>
                        <a:spcBef>
                          <a:spcPts val="0"/>
                        </a:spcBef>
                        <a:spcAft>
                          <a:spcPts val="0"/>
                        </a:spcAft>
                        <a:buNone/>
                      </a:pPr>
                      <a:r>
                        <a:rPr lang="en-US" sz="1800" u="none" cap="none" strike="noStrike"/>
                        <a:t>Response / Management Indicators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Conservation and management actions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Area under protected or community-managed conservation; Adoption of sustainable practices; Policy enforcement; Community participation in conservation</a:t>
                      </a:r>
                      <a:endParaRPr sz="1800" u="none" cap="none" strike="noStrike">
                        <a:latin typeface="Calibri"/>
                        <a:ea typeface="Calibri"/>
                        <a:cs typeface="Calibri"/>
                        <a:sym typeface="Calibri"/>
                      </a:endParaRPr>
                    </a:p>
                  </a:txBody>
                  <a:tcPr marT="9525" marB="9525" marR="9525" marL="9525" anchor="ctr"/>
                </a:tc>
              </a:tr>
              <a:tr h="1463625">
                <a:tc>
                  <a:txBody>
                    <a:bodyPr/>
                    <a:lstStyle/>
                    <a:p>
                      <a:pPr indent="0" lvl="0" marL="0" marR="0" rtl="0" algn="just">
                        <a:lnSpc>
                          <a:spcPct val="107000"/>
                        </a:lnSpc>
                        <a:spcBef>
                          <a:spcPts val="0"/>
                        </a:spcBef>
                        <a:spcAft>
                          <a:spcPts val="0"/>
                        </a:spcAft>
                        <a:buNone/>
                      </a:pPr>
                      <a:r>
                        <a:rPr lang="en-US" sz="1800" u="none" cap="none" strike="noStrike"/>
                        <a:t>Socio-Economic &amp; Governance Indicators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Links between biodiversity, people, and institutions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just">
                        <a:lnSpc>
                          <a:spcPct val="107000"/>
                        </a:lnSpc>
                        <a:spcBef>
                          <a:spcPts val="0"/>
                        </a:spcBef>
                        <a:spcAft>
                          <a:spcPts val="0"/>
                        </a:spcAft>
                        <a:buNone/>
                      </a:pPr>
                      <a:r>
                        <a:rPr lang="en-US" sz="1800" u="none" cap="none" strike="noStrike"/>
                        <a:t>Biodiversity-based livelihoods; Benefit-sharing mechanisms; Indigenous and community governance systems; Gender and social inclusion in biodiversity management</a:t>
                      </a:r>
                      <a:endParaRPr sz="1800" u="none" cap="none" strike="noStrike">
                        <a:latin typeface="Calibri"/>
                        <a:ea typeface="Calibri"/>
                        <a:cs typeface="Calibri"/>
                        <a:sym typeface="Calibri"/>
                      </a:endParaRPr>
                    </a:p>
                  </a:txBody>
                  <a:tcPr marT="9525" marB="9525" marR="9525" marL="952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aphicFrame>
        <p:nvGraphicFramePr>
          <p:cNvPr id="203" name="Google Shape;203;p15"/>
          <p:cNvGraphicFramePr/>
          <p:nvPr/>
        </p:nvGraphicFramePr>
        <p:xfrm>
          <a:off x="0" y="460772"/>
          <a:ext cx="3000000" cy="3000000"/>
        </p:xfrm>
        <a:graphic>
          <a:graphicData uri="http://schemas.openxmlformats.org/drawingml/2006/table">
            <a:tbl>
              <a:tblPr bandRow="1" firstCol="1" firstRow="1">
                <a:noFill/>
                <a:tableStyleId>{8BEC56C2-CDA3-4F85-A199-44FA452225FF}</a:tableStyleId>
              </a:tblPr>
              <a:tblGrid>
                <a:gridCol w="4064000"/>
                <a:gridCol w="4064000"/>
                <a:gridCol w="4064000"/>
              </a:tblGrid>
              <a:tr h="348250">
                <a:tc>
                  <a:txBody>
                    <a:bodyPr/>
                    <a:lstStyle/>
                    <a:p>
                      <a:pPr indent="0" lvl="0" marL="0" marR="0" rtl="0" algn="l">
                        <a:lnSpc>
                          <a:spcPct val="107000"/>
                        </a:lnSpc>
                        <a:spcBef>
                          <a:spcPts val="0"/>
                        </a:spcBef>
                        <a:spcAft>
                          <a:spcPts val="0"/>
                        </a:spcAft>
                        <a:buNone/>
                      </a:pPr>
                      <a:r>
                        <a:rPr lang="en-US" sz="1800" u="none" cap="none" strike="noStrike"/>
                        <a:t>Tool</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Description</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What It Monitors / Use</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Participatory Mapping</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Community-led mapping of natural resources, habitats, and land use</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Land-use change, habitat distribution, conservation and sacred areas</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Community Species Registers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Locally maintained lists of plant and animal species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Species presence, diversity, seasonal patterns, population trends</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Transect Walks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Guided walks along fixed routes to observe biodiversity indicators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Vegetation cover, wildlife signs, ecosystem health</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Community Scorecards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Community assessment using agreed criteria and scoring</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Biodiversity condition, conservation performance, accountability</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Seasonal Calendars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Tracking seasonal cycles and ecological changes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Climate impacts, species behavior, harvesting periods</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Indigenous Observation Logs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Documentation of Indigenous ecological observations and knowledge</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Environmental changes, early warning signs, ecosystem trends</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Photo and Video Monitoring</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Visual documentation captured by community members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Environmental change over time, evidence for reporting and advocacy</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Participatory Biodiversity Surveys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Simple surveys conducted by trained community members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Key species, habitat condition, conservation practices</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Community Patrols / Ranger Logs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Routine patrol records and observations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Illegal activities, wildlife movement, habitat degradation</a:t>
                      </a:r>
                      <a:endParaRPr sz="1800" u="none" cap="none" strike="noStrike">
                        <a:latin typeface="Calibri"/>
                        <a:ea typeface="Calibri"/>
                        <a:cs typeface="Calibri"/>
                        <a:sym typeface="Calibri"/>
                      </a:endParaRPr>
                    </a:p>
                  </a:txBody>
                  <a:tcPr marT="9525" marB="9525" marR="9525" marL="9525" anchor="ctr"/>
                </a:tc>
              </a:tr>
              <a:tr h="691675">
                <a:tc>
                  <a:txBody>
                    <a:bodyPr/>
                    <a:lstStyle/>
                    <a:p>
                      <a:pPr indent="0" lvl="0" marL="0" marR="0" rtl="0" algn="l">
                        <a:lnSpc>
                          <a:spcPct val="107000"/>
                        </a:lnSpc>
                        <a:spcBef>
                          <a:spcPts val="0"/>
                        </a:spcBef>
                        <a:spcAft>
                          <a:spcPts val="0"/>
                        </a:spcAft>
                        <a:buNone/>
                      </a:pPr>
                      <a:r>
                        <a:rPr lang="en-US" sz="1800" u="none" cap="none" strike="noStrike"/>
                        <a:t>Mobile and Digital Tools (Community-Adapted)</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Use of simple mobile data collection platforms</a:t>
                      </a:r>
                      <a:endParaRPr sz="1800" u="none" cap="none" strike="noStrike">
                        <a:latin typeface="Calibri"/>
                        <a:ea typeface="Calibri"/>
                        <a:cs typeface="Calibri"/>
                        <a:sym typeface="Calibri"/>
                      </a:endParaRPr>
                    </a:p>
                  </a:txBody>
                  <a:tcPr marT="9525" marB="9525" marR="9525" marL="9525" anchor="ctr"/>
                </a:tc>
                <a:tc>
                  <a:txBody>
                    <a:bodyPr/>
                    <a:lstStyle/>
                    <a:p>
                      <a:pPr indent="0" lvl="0" marL="0" marR="0" rtl="0" algn="l">
                        <a:lnSpc>
                          <a:spcPct val="107000"/>
                        </a:lnSpc>
                        <a:spcBef>
                          <a:spcPts val="0"/>
                        </a:spcBef>
                        <a:spcAft>
                          <a:spcPts val="0"/>
                        </a:spcAft>
                        <a:buNone/>
                      </a:pPr>
                      <a:r>
                        <a:rPr lang="en-US" sz="1800" u="none" cap="none" strike="noStrike"/>
                        <a:t>Data collection, storage, analysis, and biodiversity reporting</a:t>
                      </a:r>
                      <a:endParaRPr sz="1800" u="none" cap="none" strike="noStrike">
                        <a:latin typeface="Calibri"/>
                        <a:ea typeface="Calibri"/>
                        <a:cs typeface="Calibri"/>
                        <a:sym typeface="Calibri"/>
                      </a:endParaRPr>
                    </a:p>
                  </a:txBody>
                  <a:tcPr marT="9525" marB="9525" marR="9525" marL="9525" anchor="ctr"/>
                </a:tc>
              </a:tr>
            </a:tbl>
          </a:graphicData>
        </a:graphic>
      </p:graphicFrame>
      <p:sp>
        <p:nvSpPr>
          <p:cNvPr id="204" name="Google Shape;204;p15"/>
          <p:cNvSpPr txBox="1"/>
          <p:nvPr/>
        </p:nvSpPr>
        <p:spPr>
          <a:xfrm>
            <a:off x="1137920" y="91440"/>
            <a:ext cx="580136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Community biodiversity monitoring tools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descr="Biodiversity | Types, importance, and ..." id="209" name="Google Shape;209;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0" name="Google Shape;210;p16"/>
          <p:cNvGrpSpPr/>
          <p:nvPr/>
        </p:nvGrpSpPr>
        <p:grpSpPr>
          <a:xfrm>
            <a:off x="0" y="417622"/>
            <a:ext cx="13195300" cy="7303641"/>
            <a:chOff x="0" y="417622"/>
            <a:chExt cx="13195300" cy="7303641"/>
          </a:xfrm>
        </p:grpSpPr>
        <p:pic>
          <p:nvPicPr>
            <p:cNvPr descr="Biodiversity | Types, importance, and conservation of biodiversity - HSE  and Fire protection | safety, OHSA, health, environment, process safety,  occupational diseases" id="211" name="Google Shape;211;p16"/>
            <p:cNvPicPr preferRelativeResize="0"/>
            <p:nvPr/>
          </p:nvPicPr>
          <p:blipFill rotWithShape="1">
            <a:blip r:embed="rId3">
              <a:alphaModFix/>
            </a:blip>
            <a:srcRect b="0" l="0" r="0" t="0"/>
            <a:stretch/>
          </p:blipFill>
          <p:spPr>
            <a:xfrm>
              <a:off x="0" y="833121"/>
              <a:ext cx="5400675" cy="5963920"/>
            </a:xfrm>
            <a:prstGeom prst="rect">
              <a:avLst/>
            </a:prstGeom>
            <a:noFill/>
            <a:ln>
              <a:noFill/>
            </a:ln>
          </p:spPr>
        </p:pic>
        <p:sp>
          <p:nvSpPr>
            <p:cNvPr id="212" name="Google Shape;212;p16"/>
            <p:cNvSpPr/>
            <p:nvPr/>
          </p:nvSpPr>
          <p:spPr>
            <a:xfrm>
              <a:off x="6172200" y="2100365"/>
              <a:ext cx="5783580" cy="56208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Biodiversity is fundamental to ecological health, human well-being, and sustainable development. Understanding and protecting it is essential for building resilient ecosystems, supporting livelihoods, and ensuring a sustainable future for present and future generations.</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Biodiversity reporting therefore serves as a cornerstone for advancing conservation, sustainable development, and climate resilience. Through the generation and dissemination of evidence-based insights, it fosters greater accountability and optimizes management frameworks. Ultimately, this transparency ensures the long-term preservation of vital ecosystems and the livelihoods that depend upon them</a:t>
              </a:r>
              <a:endParaRPr/>
            </a:p>
            <a:p>
              <a:pPr indent="0" lvl="0" marL="0" marR="0" rtl="0" algn="just">
                <a:spcBef>
                  <a:spcPts val="0"/>
                </a:spcBef>
                <a:spcAft>
                  <a:spcPts val="0"/>
                </a:spcAft>
                <a:buNone/>
              </a:pP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13" name="Google Shape;213;p16"/>
            <p:cNvSpPr txBox="1"/>
            <p:nvPr/>
          </p:nvSpPr>
          <p:spPr>
            <a:xfrm>
              <a:off x="7208520" y="417622"/>
              <a:ext cx="598678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Conclusion</a:t>
              </a:r>
              <a:endParaRPr sz="18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descr="Biodiversity | Types, importance, and ..." id="218" name="Google Shape;218;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Biodiversity | Types, importance, and conservation of biodiversity - HSE  and Fire protection | safety, OHSA, health, environment, process safety,  occupational diseases" id="219" name="Google Shape;219;p17"/>
          <p:cNvPicPr preferRelativeResize="0"/>
          <p:nvPr/>
        </p:nvPicPr>
        <p:blipFill rotWithShape="1">
          <a:blip r:embed="rId3">
            <a:alphaModFix/>
          </a:blip>
          <a:srcRect b="0" l="0" r="0" t="0"/>
          <a:stretch/>
        </p:blipFill>
        <p:spPr>
          <a:xfrm>
            <a:off x="155585" y="160346"/>
            <a:ext cx="5400675" cy="5963920"/>
          </a:xfrm>
          <a:prstGeom prst="rect">
            <a:avLst/>
          </a:prstGeom>
          <a:noFill/>
          <a:ln>
            <a:noFill/>
          </a:ln>
        </p:spPr>
      </p:pic>
      <p:sp>
        <p:nvSpPr>
          <p:cNvPr id="220" name="Google Shape;220;p17"/>
          <p:cNvSpPr txBox="1"/>
          <p:nvPr/>
        </p:nvSpPr>
        <p:spPr>
          <a:xfrm>
            <a:off x="6551305" y="1665087"/>
            <a:ext cx="59868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600">
                <a:solidFill>
                  <a:srgbClr val="2F5496"/>
                </a:solidFill>
                <a:latin typeface="Calibri"/>
                <a:ea typeface="Calibri"/>
                <a:cs typeface="Calibri"/>
                <a:sym typeface="Calibri"/>
              </a:rPr>
              <a:t>THE END</a:t>
            </a:r>
            <a:endParaRPr sz="9600">
              <a:solidFill>
                <a:srgbClr val="2F5496"/>
              </a:solidFill>
              <a:latin typeface="Calibri"/>
              <a:ea typeface="Calibri"/>
              <a:cs typeface="Calibri"/>
              <a:sym typeface="Calibri"/>
            </a:endParaRPr>
          </a:p>
        </p:txBody>
      </p:sp>
      <p:pic>
        <p:nvPicPr>
          <p:cNvPr id="221" name="Google Shape;221;p17"/>
          <p:cNvPicPr preferRelativeResize="0"/>
          <p:nvPr/>
        </p:nvPicPr>
        <p:blipFill>
          <a:blip r:embed="rId4">
            <a:alphaModFix/>
          </a:blip>
          <a:stretch>
            <a:fillRect/>
          </a:stretch>
        </p:blipFill>
        <p:spPr>
          <a:xfrm>
            <a:off x="4476750" y="5454707"/>
            <a:ext cx="7715250" cy="157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89" name="Shape 89"/>
        <p:cNvGrpSpPr/>
        <p:nvPr/>
      </p:nvGrpSpPr>
      <p:grpSpPr>
        <a:xfrm>
          <a:off x="0" y="0"/>
          <a:ext cx="0" cy="0"/>
          <a:chOff x="0" y="0"/>
          <a:chExt cx="0" cy="0"/>
        </a:xfrm>
      </p:grpSpPr>
      <p:grpSp>
        <p:nvGrpSpPr>
          <p:cNvPr id="90" name="Google Shape;90;p2"/>
          <p:cNvGrpSpPr/>
          <p:nvPr/>
        </p:nvGrpSpPr>
        <p:grpSpPr>
          <a:xfrm>
            <a:off x="-505460" y="-81280"/>
            <a:ext cx="12679680" cy="7132320"/>
            <a:chOff x="-505460" y="-81280"/>
            <a:chExt cx="12679680" cy="7132320"/>
          </a:xfrm>
        </p:grpSpPr>
        <p:pic>
          <p:nvPicPr>
            <p:cNvPr id="91" name="Google Shape;91;p2"/>
            <p:cNvPicPr preferRelativeResize="0"/>
            <p:nvPr/>
          </p:nvPicPr>
          <p:blipFill rotWithShape="1">
            <a:blip r:embed="rId3">
              <a:alphaModFix/>
            </a:blip>
            <a:srcRect b="0" l="0" r="0" t="0"/>
            <a:stretch/>
          </p:blipFill>
          <p:spPr>
            <a:xfrm>
              <a:off x="-505460" y="-81280"/>
              <a:ext cx="12679680" cy="7132320"/>
            </a:xfrm>
            <a:prstGeom prst="rect">
              <a:avLst/>
            </a:prstGeom>
            <a:noFill/>
            <a:ln>
              <a:noFill/>
            </a:ln>
          </p:spPr>
        </p:pic>
        <p:sp>
          <p:nvSpPr>
            <p:cNvPr id="92" name="Google Shape;92;p2"/>
            <p:cNvSpPr txBox="1"/>
            <p:nvPr/>
          </p:nvSpPr>
          <p:spPr>
            <a:xfrm>
              <a:off x="5222240" y="1239520"/>
              <a:ext cx="6614160" cy="5303520"/>
            </a:xfrm>
            <a:prstGeom prst="rect">
              <a:avLst/>
            </a:prstGeom>
            <a:solidFill>
              <a:srgbClr val="E1EFD8"/>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Key Topics</a:t>
              </a:r>
              <a:endParaRPr b="0" i="0" sz="24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b="1" i="0" lang="en-US" sz="2400" u="none" cap="none" strike="noStrike">
                  <a:solidFill>
                    <a:schemeClr val="dk1"/>
                  </a:solidFill>
                  <a:latin typeface="Times New Roman"/>
                  <a:ea typeface="Times New Roman"/>
                  <a:cs typeface="Times New Roman"/>
                  <a:sym typeface="Times New Roman"/>
                </a:rPr>
                <a:t> </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000"/>
                <a:buFont typeface="Noto Sans Symbols"/>
                <a:buChar char="∙"/>
              </a:pPr>
              <a:r>
                <a:rPr b="0" i="0" lang="en-US" sz="2400" u="none" cap="none" strike="noStrike">
                  <a:solidFill>
                    <a:schemeClr val="dk1"/>
                  </a:solidFill>
                  <a:latin typeface="Times New Roman"/>
                  <a:ea typeface="Times New Roman"/>
                  <a:cs typeface="Times New Roman"/>
                  <a:sym typeface="Times New Roman"/>
                </a:rPr>
                <a:t>Understanding biodiversity</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000"/>
                <a:buFont typeface="Noto Sans Symbols"/>
                <a:buChar char="∙"/>
              </a:pPr>
              <a:r>
                <a:rPr b="0" i="0" lang="en-US" sz="2400" u="none" cap="none" strike="noStrike">
                  <a:solidFill>
                    <a:schemeClr val="dk1"/>
                  </a:solidFill>
                  <a:latin typeface="Times New Roman"/>
                  <a:ea typeface="Times New Roman"/>
                  <a:cs typeface="Times New Roman"/>
                  <a:sym typeface="Times New Roman"/>
                </a:rPr>
                <a:t>Indigenous knowledge on biodiversity</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000"/>
                <a:buFont typeface="Noto Sans Symbols"/>
                <a:buChar char="∙"/>
              </a:pPr>
              <a:r>
                <a:rPr b="0" i="0" lang="en-US" sz="2400" u="none" cap="none" strike="noStrike">
                  <a:solidFill>
                    <a:schemeClr val="dk1"/>
                  </a:solidFill>
                  <a:latin typeface="Times New Roman"/>
                  <a:ea typeface="Times New Roman"/>
                  <a:cs typeface="Times New Roman"/>
                  <a:sym typeface="Times New Roman"/>
                </a:rPr>
                <a:t>What is biodiversity reporting and why it matters</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000"/>
                <a:buFont typeface="Noto Sans Symbols"/>
                <a:buChar char="∙"/>
              </a:pPr>
              <a:r>
                <a:rPr b="0" i="0" lang="en-US" sz="2400" u="none" cap="none" strike="noStrike">
                  <a:solidFill>
                    <a:schemeClr val="dk1"/>
                  </a:solidFill>
                  <a:latin typeface="Times New Roman"/>
                  <a:ea typeface="Times New Roman"/>
                  <a:cs typeface="Times New Roman"/>
                  <a:sym typeface="Times New Roman"/>
                </a:rPr>
                <a:t>Reporting biodiversity </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000"/>
                <a:buFont typeface="Noto Sans Symbols"/>
                <a:buChar char="∙"/>
              </a:pPr>
              <a:r>
                <a:rPr b="0" i="0" lang="en-US" sz="2400" u="none" cap="none" strike="noStrike">
                  <a:solidFill>
                    <a:schemeClr val="dk1"/>
                  </a:solidFill>
                  <a:latin typeface="Times New Roman"/>
                  <a:ea typeface="Times New Roman"/>
                  <a:cs typeface="Times New Roman"/>
                  <a:sym typeface="Times New Roman"/>
                </a:rPr>
                <a:t>Biodiversity Indicators</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000"/>
                <a:buFont typeface="Noto Sans Symbols"/>
                <a:buChar char="∙"/>
              </a:pPr>
              <a:r>
                <a:rPr b="0" i="0" lang="en-US" sz="2400" u="none" cap="none" strike="noStrike">
                  <a:solidFill>
                    <a:schemeClr val="dk1"/>
                  </a:solidFill>
                  <a:latin typeface="Times New Roman"/>
                  <a:ea typeface="Times New Roman"/>
                  <a:cs typeface="Times New Roman"/>
                  <a:sym typeface="Times New Roman"/>
                </a:rPr>
                <a:t>Community biodiversity monitoring tools</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000"/>
                <a:buFont typeface="Noto Sans Symbols"/>
                <a:buChar char="∙"/>
              </a:pPr>
              <a:r>
                <a:rPr b="0" i="0" lang="en-US" sz="2400" u="none" cap="none" strike="noStrike">
                  <a:solidFill>
                    <a:schemeClr val="dk1"/>
                  </a:solidFill>
                  <a:latin typeface="Times New Roman"/>
                  <a:ea typeface="Times New Roman"/>
                  <a:cs typeface="Times New Roman"/>
                  <a:sym typeface="Times New Roman"/>
                </a:rPr>
                <a:t>Conclusion</a:t>
              </a:r>
              <a:endParaRPr b="0" i="0" sz="24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100" u="none" cap="none" strike="noStrike">
                  <a:solidFill>
                    <a:schemeClr val="dk1"/>
                  </a:solidFill>
                  <a:latin typeface="Calibri"/>
                  <a:ea typeface="Calibri"/>
                  <a:cs typeface="Calibri"/>
                  <a:sym typeface="Calibri"/>
                </a:rPr>
                <a:t>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descr="Biodiversity | Types, importance, and ..." id="97" name="Google Shape;97;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Biodiversity | Types, importance, and conservation of biodiversity - HSE  and Fire protection | safety, OHSA, health, environment, process safety,  occupational diseases" id="98" name="Google Shape;98;p3"/>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99" name="Google Shape;99;p3"/>
          <p:cNvSpPr/>
          <p:nvPr/>
        </p:nvSpPr>
        <p:spPr>
          <a:xfrm>
            <a:off x="5400675" y="2832179"/>
            <a:ext cx="6699885" cy="3652667"/>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400">
                <a:solidFill>
                  <a:schemeClr val="dk1"/>
                </a:solidFill>
                <a:latin typeface="Times New Roman"/>
                <a:ea typeface="Times New Roman"/>
                <a:cs typeface="Times New Roman"/>
                <a:sym typeface="Times New Roman"/>
              </a:rPr>
              <a:t>Biodiversity encompasses the comprehensive variety of life on Earth, including the intricate natural systems that sustain it. It comprises the diversity of flora, fauna, and microorganisms, the complex ecosystems they inhabit, and the genetic variation within individual species. This biological complexity is fundamental to ecological resilience and the continued support of life.</a:t>
            </a:r>
            <a:endParaRPr sz="24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00" name="Google Shape;100;p3"/>
          <p:cNvSpPr txBox="1"/>
          <p:nvPr/>
        </p:nvSpPr>
        <p:spPr>
          <a:xfrm>
            <a:off x="6492240" y="985520"/>
            <a:ext cx="51206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Times New Roman"/>
                <a:ea typeface="Times New Roman"/>
                <a:cs typeface="Times New Roman"/>
                <a:sym typeface="Times New Roman"/>
              </a:rPr>
              <a:t>Understanding biodiversity</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104" name="Shape 104"/>
        <p:cNvGrpSpPr/>
        <p:nvPr/>
      </p:nvGrpSpPr>
      <p:grpSpPr>
        <a:xfrm>
          <a:off x="0" y="0"/>
          <a:ext cx="0" cy="0"/>
          <a:chOff x="0" y="0"/>
          <a:chExt cx="0" cy="0"/>
        </a:xfrm>
      </p:grpSpPr>
      <p:sp>
        <p:nvSpPr>
          <p:cNvPr descr="Biodiversity | Types, importance, and ..." id="105" name="Google Shape;105;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6" name="Google Shape;106;p4"/>
          <p:cNvGrpSpPr/>
          <p:nvPr/>
        </p:nvGrpSpPr>
        <p:grpSpPr>
          <a:xfrm>
            <a:off x="0" y="1360667"/>
            <a:ext cx="7899400" cy="5429250"/>
            <a:chOff x="-142459" y="0"/>
            <a:chExt cx="7698959" cy="4756150"/>
          </a:xfrm>
        </p:grpSpPr>
        <p:pic>
          <p:nvPicPr>
            <p:cNvPr descr="Biodiversity (article) | Khan Academy" id="107" name="Google Shape;107;p4"/>
            <p:cNvPicPr preferRelativeResize="0"/>
            <p:nvPr/>
          </p:nvPicPr>
          <p:blipFill rotWithShape="1">
            <a:blip r:embed="rId3">
              <a:alphaModFix/>
            </a:blip>
            <a:srcRect b="0" l="0" r="0" t="0"/>
            <a:stretch/>
          </p:blipFill>
          <p:spPr>
            <a:xfrm>
              <a:off x="-142459" y="0"/>
              <a:ext cx="4904959" cy="4756150"/>
            </a:xfrm>
            <a:prstGeom prst="rect">
              <a:avLst/>
            </a:prstGeom>
            <a:noFill/>
            <a:ln>
              <a:noFill/>
            </a:ln>
          </p:spPr>
        </p:pic>
        <p:grpSp>
          <p:nvGrpSpPr>
            <p:cNvPr id="108" name="Google Shape;108;p4"/>
            <p:cNvGrpSpPr/>
            <p:nvPr/>
          </p:nvGrpSpPr>
          <p:grpSpPr>
            <a:xfrm>
              <a:off x="3987800" y="228600"/>
              <a:ext cx="3568700" cy="4508500"/>
              <a:chOff x="0" y="0"/>
              <a:chExt cx="3568700" cy="4508500"/>
            </a:xfrm>
          </p:grpSpPr>
          <p:sp>
            <p:nvSpPr>
              <p:cNvPr id="109" name="Google Shape;109;p4"/>
              <p:cNvSpPr txBox="1"/>
              <p:nvPr/>
            </p:nvSpPr>
            <p:spPr>
              <a:xfrm>
                <a:off x="196850" y="0"/>
                <a:ext cx="2921000" cy="7112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The range of different habitats, ecosystems, and ecological processes such as forests, grasslands, wetlands, and marine systems</a:t>
                </a:r>
                <a:endParaRPr sz="1100">
                  <a:solidFill>
                    <a:schemeClr val="dk1"/>
                  </a:solidFill>
                  <a:latin typeface="Calibri"/>
                  <a:ea typeface="Calibri"/>
                  <a:cs typeface="Calibri"/>
                  <a:sym typeface="Calibri"/>
                </a:endParaRPr>
              </a:p>
            </p:txBody>
          </p:sp>
          <p:sp>
            <p:nvSpPr>
              <p:cNvPr id="110" name="Google Shape;110;p4"/>
              <p:cNvSpPr txBox="1"/>
              <p:nvPr/>
            </p:nvSpPr>
            <p:spPr>
              <a:xfrm>
                <a:off x="647700" y="1822450"/>
                <a:ext cx="2921000" cy="7112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The variety and abundance of different species within a given area, contributing to ecosystem balance and stability.</a:t>
                </a:r>
                <a:endParaRPr sz="11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100">
                    <a:solidFill>
                      <a:schemeClr val="dk1"/>
                    </a:solidFill>
                    <a:latin typeface="Calibri"/>
                    <a:ea typeface="Calibri"/>
                    <a:cs typeface="Calibri"/>
                    <a:sym typeface="Calibri"/>
                  </a:rPr>
                  <a:t> </a:t>
                </a:r>
                <a:endParaRPr/>
              </a:p>
            </p:txBody>
          </p:sp>
          <p:sp>
            <p:nvSpPr>
              <p:cNvPr id="111" name="Google Shape;111;p4"/>
              <p:cNvSpPr txBox="1"/>
              <p:nvPr/>
            </p:nvSpPr>
            <p:spPr>
              <a:xfrm>
                <a:off x="0" y="3797300"/>
                <a:ext cx="2921000" cy="7112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Variation within a species that enables adaptation to environmental changes and strengthens resilience to diseases and climate stress.</a:t>
                </a:r>
                <a:endParaRPr sz="1100">
                  <a:solidFill>
                    <a:schemeClr val="dk1"/>
                  </a:solidFill>
                  <a:latin typeface="Calibri"/>
                  <a:ea typeface="Calibri"/>
                  <a:cs typeface="Calibri"/>
                  <a:sym typeface="Calibri"/>
                </a:endParaRPr>
              </a:p>
            </p:txBody>
          </p:sp>
        </p:grpSp>
      </p:grpSp>
      <p:sp>
        <p:nvSpPr>
          <p:cNvPr id="112" name="Google Shape;112;p4"/>
          <p:cNvSpPr txBox="1"/>
          <p:nvPr/>
        </p:nvSpPr>
        <p:spPr>
          <a:xfrm>
            <a:off x="2223035" y="160338"/>
            <a:ext cx="782213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Key components of Biodiversity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descr="Biodiversity | Types, importance, and ..." id="117" name="Google Shape;117;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 name="Google Shape;118;p5"/>
          <p:cNvGrpSpPr/>
          <p:nvPr/>
        </p:nvGrpSpPr>
        <p:grpSpPr>
          <a:xfrm>
            <a:off x="0" y="-29249"/>
            <a:ext cx="12100561" cy="6887250"/>
            <a:chOff x="0" y="-29249"/>
            <a:chExt cx="12100561" cy="6887250"/>
          </a:xfrm>
        </p:grpSpPr>
        <p:pic>
          <p:nvPicPr>
            <p:cNvPr descr="Biodiversity | Types, importance, and conservation of biodiversity - HSE  and Fire protection | safety, OHSA, health, environment, process safety,  occupational diseases" id="119" name="Google Shape;119;p5"/>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120" name="Google Shape;120;p5"/>
            <p:cNvSpPr/>
            <p:nvPr/>
          </p:nvSpPr>
          <p:spPr>
            <a:xfrm>
              <a:off x="6134100" y="2438365"/>
              <a:ext cx="5966461" cy="37742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Biodiversity sustains human life, the global economy and environment stability making it the foundation of the ecosystem services. Biodiversity is essential to the health and integrity of forest, grassland, and marine ecosystems. It provides critical adaptation functions, including buffering against climate extremes, regulating hydrological cycles, protecting soils, moderating urban temperatures, reducing food insecurity, and supporting economic diversification—particularly during periods when climate change impacts reduce agricultural productivity. </a:t>
              </a:r>
              <a:r>
                <a:rPr lang="en-US" sz="1800">
                  <a:solidFill>
                    <a:schemeClr val="dk1"/>
                  </a:solidFill>
                  <a:latin typeface="Calibri"/>
                  <a:ea typeface="Calibri"/>
                  <a:cs typeface="Calibri"/>
                  <a:sym typeface="Calibri"/>
                </a:rPr>
                <a:t> </a:t>
              </a:r>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21" name="Google Shape;121;p5"/>
            <p:cNvSpPr txBox="1"/>
            <p:nvPr/>
          </p:nvSpPr>
          <p:spPr>
            <a:xfrm>
              <a:off x="6441440" y="-29249"/>
              <a:ext cx="51206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Why Biodiversity Matters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descr="Biodiversity | Types, importance, and ..." id="126" name="Google Shape;126;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7" name="Google Shape;127;p6"/>
          <p:cNvGrpSpPr/>
          <p:nvPr/>
        </p:nvGrpSpPr>
        <p:grpSpPr>
          <a:xfrm>
            <a:off x="0" y="-29249"/>
            <a:ext cx="12192000" cy="6887250"/>
            <a:chOff x="0" y="-29249"/>
            <a:chExt cx="12192000" cy="6887250"/>
          </a:xfrm>
        </p:grpSpPr>
        <p:pic>
          <p:nvPicPr>
            <p:cNvPr descr="Biodiversity | Types, importance, and conservation of biodiversity - HSE  and Fire protection | safety, OHSA, health, environment, process safety,  occupational diseases" id="128" name="Google Shape;128;p6"/>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129" name="Google Shape;129;p6"/>
            <p:cNvSpPr/>
            <p:nvPr/>
          </p:nvSpPr>
          <p:spPr>
            <a:xfrm>
              <a:off x="6134100" y="2158199"/>
              <a:ext cx="6057900" cy="34356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These functions are fundamental not only to climate resilience but to sustaining life on Earth. Biodiversity is however under threat due to climate change, pollution, habitat loss and degradation, invasive species, habitat loss and degradation. Protecting biodiversity requires:</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Sustainable land and resource management</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Community and indigenous-led conservation approaches</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Strong policies and legal frameworks</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Monitoring and reporting on biodiversity outcomes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30" name="Google Shape;130;p6"/>
            <p:cNvSpPr txBox="1"/>
            <p:nvPr/>
          </p:nvSpPr>
          <p:spPr>
            <a:xfrm>
              <a:off x="6441440" y="-29249"/>
              <a:ext cx="51206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Why Biodiversity Matters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descr="Biodiversity | Types, importance, and ..." id="135" name="Google Shape;135;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6" name="Google Shape;136;p7"/>
          <p:cNvGrpSpPr/>
          <p:nvPr/>
        </p:nvGrpSpPr>
        <p:grpSpPr>
          <a:xfrm>
            <a:off x="0" y="-29249"/>
            <a:ext cx="12192000" cy="7162015"/>
            <a:chOff x="0" y="-29249"/>
            <a:chExt cx="12192000" cy="7162015"/>
          </a:xfrm>
        </p:grpSpPr>
        <p:pic>
          <p:nvPicPr>
            <p:cNvPr descr="Biodiversity | Types, importance, and conservation of biodiversity - HSE  and Fire protection | safety, OHSA, health, environment, process safety,  occupational diseases" id="137" name="Google Shape;137;p7"/>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138" name="Google Shape;138;p7"/>
            <p:cNvSpPr/>
            <p:nvPr/>
          </p:nvSpPr>
          <p:spPr>
            <a:xfrm>
              <a:off x="6134100" y="2158199"/>
              <a:ext cx="6057900" cy="49745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International frameworks such as the Convention on Biological Diversity (CBD)</a:t>
              </a:r>
              <a:r>
                <a:rPr b="1"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IPBES</a:t>
              </a:r>
              <a:r>
                <a:rPr b="1"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and the</a:t>
              </a:r>
              <a:r>
                <a:rPr b="1"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UN Declaration on the Rights of Indigenous Peoples (UNDRIP) continue to increasingly recognize</a:t>
              </a:r>
              <a:r>
                <a:rPr b="1"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indigenous knowledge. These frameworks emphasize the importance of respecting Indigenous rights, ensuring free, prior, and informed consent (FPIC), and promoting Indigenous-led conservation.</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Indigenous people’s way of life support biodiversity in different ways that include;</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Sustainable resource management: Practices such as rotational grazing, seasonal harvesting, and sacred site protection help maintain ecosystem balance.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39" name="Google Shape;139;p7"/>
            <p:cNvSpPr txBox="1"/>
            <p:nvPr/>
          </p:nvSpPr>
          <p:spPr>
            <a:xfrm>
              <a:off x="5476240" y="-29249"/>
              <a:ext cx="60858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Indigenous knowledge on biodiversity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descr="Biodiversity | Types, importance, and ..." id="144" name="Google Shape;144;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5" name="Google Shape;145;p8"/>
          <p:cNvGrpSpPr/>
          <p:nvPr/>
        </p:nvGrpSpPr>
        <p:grpSpPr>
          <a:xfrm>
            <a:off x="0" y="-29249"/>
            <a:ext cx="12192000" cy="6887250"/>
            <a:chOff x="0" y="-29249"/>
            <a:chExt cx="12192000" cy="6887250"/>
          </a:xfrm>
        </p:grpSpPr>
        <p:pic>
          <p:nvPicPr>
            <p:cNvPr descr="Biodiversity | Types, importance, and conservation of biodiversity - HSE  and Fire protection | safety, OHSA, health, environment, process safety,  occupational diseases" id="146" name="Google Shape;146;p8"/>
            <p:cNvPicPr preferRelativeResize="0"/>
            <p:nvPr/>
          </p:nvPicPr>
          <p:blipFill rotWithShape="1">
            <a:blip r:embed="rId3">
              <a:alphaModFix/>
            </a:blip>
            <a:srcRect b="0" l="0" r="0" t="0"/>
            <a:stretch/>
          </p:blipFill>
          <p:spPr>
            <a:xfrm>
              <a:off x="0" y="894081"/>
              <a:ext cx="5400675" cy="5963920"/>
            </a:xfrm>
            <a:prstGeom prst="rect">
              <a:avLst/>
            </a:prstGeom>
            <a:noFill/>
            <a:ln>
              <a:noFill/>
            </a:ln>
          </p:spPr>
        </p:pic>
        <p:sp>
          <p:nvSpPr>
            <p:cNvPr id="147" name="Google Shape;147;p8"/>
            <p:cNvSpPr/>
            <p:nvPr/>
          </p:nvSpPr>
          <p:spPr>
            <a:xfrm>
              <a:off x="6134100" y="2158199"/>
              <a:ext cx="6057900" cy="288168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Species conservation: Indigenous communities identify, protect, and sustainably use plant and animal species for food, medicine, and cultural purposes.</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Ecosystem stewardship: Traditional fire management, water conservation, and soil protection practices enhance ecosystem resilience.</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Agrobiodiversity: Indigenous seed systems and crop diversity improve food security and climate adaptation.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48" name="Google Shape;148;p8"/>
            <p:cNvSpPr txBox="1"/>
            <p:nvPr/>
          </p:nvSpPr>
          <p:spPr>
            <a:xfrm>
              <a:off x="5476240" y="-29249"/>
              <a:ext cx="60858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Indigenous knowledge on biodiversity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descr="Biodiversity | Types, importance, and ..." id="153" name="Google Shape;153;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4" name="Google Shape;154;p9"/>
          <p:cNvGrpSpPr/>
          <p:nvPr/>
        </p:nvGrpSpPr>
        <p:grpSpPr>
          <a:xfrm>
            <a:off x="387350" y="269670"/>
            <a:ext cx="11926570" cy="5631990"/>
            <a:chOff x="387350" y="269670"/>
            <a:chExt cx="11926570" cy="5631990"/>
          </a:xfrm>
        </p:grpSpPr>
        <p:grpSp>
          <p:nvGrpSpPr>
            <p:cNvPr id="155" name="Google Shape;155;p9"/>
            <p:cNvGrpSpPr/>
            <p:nvPr/>
          </p:nvGrpSpPr>
          <p:grpSpPr>
            <a:xfrm>
              <a:off x="6134100" y="269670"/>
              <a:ext cx="6179820" cy="5631990"/>
              <a:chOff x="6134100" y="269670"/>
              <a:chExt cx="6179820" cy="5631990"/>
            </a:xfrm>
          </p:grpSpPr>
          <p:sp>
            <p:nvSpPr>
              <p:cNvPr id="156" name="Google Shape;156;p9"/>
              <p:cNvSpPr/>
              <p:nvPr/>
            </p:nvSpPr>
            <p:spPr>
              <a:xfrm>
                <a:off x="6134100" y="2158199"/>
                <a:ext cx="6057900" cy="37434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Indigenous knowledge therefore is a cumulative body of knowledge, practices, and beliefs developed by Indigenous Peoples over generations through close interaction with their natural environments. This knowledge system is holistic, place-based, and deeply rooted in cultural values, spirituality, and lived experience.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Indigenous knowledge on biodiversity can be characterized by</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57" name="Google Shape;157;p9"/>
              <p:cNvSpPr txBox="1"/>
              <p:nvPr/>
            </p:nvSpPr>
            <p:spPr>
              <a:xfrm>
                <a:off x="6228080" y="269670"/>
                <a:ext cx="60858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Indigenous knowledge on biodiversity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 name="Google Shape;158;p9"/>
            <p:cNvGrpSpPr/>
            <p:nvPr/>
          </p:nvGrpSpPr>
          <p:grpSpPr>
            <a:xfrm>
              <a:off x="387350" y="734695"/>
              <a:ext cx="5022850" cy="5022850"/>
              <a:chOff x="231775" y="0"/>
              <a:chExt cx="5022850" cy="5022850"/>
            </a:xfrm>
          </p:grpSpPr>
          <p:sp>
            <p:nvSpPr>
              <p:cNvPr id="159" name="Google Shape;159;p9"/>
              <p:cNvSpPr/>
              <p:nvPr/>
            </p:nvSpPr>
            <p:spPr>
              <a:xfrm>
                <a:off x="1487487" y="0"/>
                <a:ext cx="2511425" cy="2511425"/>
              </a:xfrm>
              <a:prstGeom prst="triangle">
                <a:avLst>
                  <a:gd fmla="val 50000"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txBox="1"/>
              <p:nvPr/>
            </p:nvSpPr>
            <p:spPr>
              <a:xfrm>
                <a:off x="2115343" y="1255713"/>
                <a:ext cx="1255713" cy="12557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1" lang="en-US" sz="1000">
                    <a:solidFill>
                      <a:schemeClr val="lt1"/>
                    </a:solidFill>
                    <a:latin typeface="Calibri"/>
                    <a:ea typeface="Calibri"/>
                    <a:cs typeface="Calibri"/>
                    <a:sym typeface="Calibri"/>
                  </a:rPr>
                  <a:t>Place-based and context-specific:</a:t>
                </a:r>
                <a:r>
                  <a:rPr lang="en-US" sz="1000">
                    <a:solidFill>
                      <a:schemeClr val="lt1"/>
                    </a:solidFill>
                    <a:latin typeface="Calibri"/>
                    <a:ea typeface="Calibri"/>
                    <a:cs typeface="Calibri"/>
                    <a:sym typeface="Calibri"/>
                  </a:rPr>
                  <a:t> Knowledge is tailored to local ecosystems such as forests, rangelands, wetlands, and coastal areas.</a:t>
                </a:r>
                <a:endParaRPr/>
              </a:p>
            </p:txBody>
          </p:sp>
          <p:sp>
            <p:nvSpPr>
              <p:cNvPr id="161" name="Google Shape;161;p9"/>
              <p:cNvSpPr/>
              <p:nvPr/>
            </p:nvSpPr>
            <p:spPr>
              <a:xfrm>
                <a:off x="231775" y="2511425"/>
                <a:ext cx="2511425" cy="2511425"/>
              </a:xfrm>
              <a:prstGeom prst="triangle">
                <a:avLst>
                  <a:gd fmla="val 50000" name="adj"/>
                </a:avLst>
              </a:prstGeom>
              <a:solidFill>
                <a:srgbClr val="B976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txBox="1"/>
              <p:nvPr/>
            </p:nvSpPr>
            <p:spPr>
              <a:xfrm>
                <a:off x="859631" y="3767138"/>
                <a:ext cx="1255713" cy="12557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1" lang="en-US" sz="1000">
                    <a:solidFill>
                      <a:schemeClr val="lt1"/>
                    </a:solidFill>
                    <a:latin typeface="Calibri"/>
                    <a:ea typeface="Calibri"/>
                    <a:cs typeface="Calibri"/>
                    <a:sym typeface="Calibri"/>
                  </a:rPr>
                  <a:t>Holistic:</a:t>
                </a:r>
                <a:r>
                  <a:rPr lang="en-US" sz="1000">
                    <a:solidFill>
                      <a:schemeClr val="lt1"/>
                    </a:solidFill>
                    <a:latin typeface="Calibri"/>
                    <a:ea typeface="Calibri"/>
                    <a:cs typeface="Calibri"/>
                    <a:sym typeface="Calibri"/>
                  </a:rPr>
                  <a:t> Integrates ecological, social, cultural, and spiritual dimensions of biodiversity.</a:t>
                </a:r>
                <a:endParaRPr/>
              </a:p>
            </p:txBody>
          </p:sp>
          <p:sp>
            <p:nvSpPr>
              <p:cNvPr id="163" name="Google Shape;163;p9"/>
              <p:cNvSpPr/>
              <p:nvPr/>
            </p:nvSpPr>
            <p:spPr>
              <a:xfrm rot="10800000">
                <a:off x="1487487" y="2511425"/>
                <a:ext cx="2511425" cy="2511425"/>
              </a:xfrm>
              <a:prstGeom prst="triangle">
                <a:avLst>
                  <a:gd fmla="val 50000" name="adj"/>
                </a:avLst>
              </a:prstGeom>
              <a:solidFill>
                <a:srgbClr val="D83E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txBox="1"/>
              <p:nvPr/>
            </p:nvSpPr>
            <p:spPr>
              <a:xfrm>
                <a:off x="2115343" y="2511425"/>
                <a:ext cx="1255713" cy="12557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1" lang="en-US" sz="1000">
                    <a:solidFill>
                      <a:schemeClr val="lt1"/>
                    </a:solidFill>
                    <a:latin typeface="Calibri"/>
                    <a:ea typeface="Calibri"/>
                    <a:cs typeface="Calibri"/>
                    <a:sym typeface="Calibri"/>
                  </a:rPr>
                  <a:t>Intergenerational:</a:t>
                </a:r>
                <a:r>
                  <a:rPr lang="en-US" sz="1000">
                    <a:solidFill>
                      <a:schemeClr val="lt1"/>
                    </a:solidFill>
                    <a:latin typeface="Calibri"/>
                    <a:ea typeface="Calibri"/>
                    <a:cs typeface="Calibri"/>
                    <a:sym typeface="Calibri"/>
                  </a:rPr>
                  <a:t> Passed down orally through elders, cultural practices, stories, and rituals.</a:t>
                </a:r>
                <a:endParaRPr/>
              </a:p>
            </p:txBody>
          </p:sp>
          <p:sp>
            <p:nvSpPr>
              <p:cNvPr id="165" name="Google Shape;165;p9"/>
              <p:cNvSpPr/>
              <p:nvPr/>
            </p:nvSpPr>
            <p:spPr>
              <a:xfrm>
                <a:off x="2743200" y="2511425"/>
                <a:ext cx="2511425" cy="2511425"/>
              </a:xfrm>
              <a:prstGeom prst="triangle">
                <a:avLst>
                  <a:gd fmla="val 50000" name="adj"/>
                </a:avLst>
              </a:prstGeom>
              <a:solidFill>
                <a:srgbClr val="FE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txBox="1"/>
              <p:nvPr/>
            </p:nvSpPr>
            <p:spPr>
              <a:xfrm>
                <a:off x="3371056" y="3767138"/>
                <a:ext cx="1255713" cy="12557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1" lang="en-US" sz="1000">
                    <a:solidFill>
                      <a:schemeClr val="lt1"/>
                    </a:solidFill>
                    <a:latin typeface="Calibri"/>
                    <a:ea typeface="Calibri"/>
                    <a:cs typeface="Calibri"/>
                    <a:sym typeface="Calibri"/>
                  </a:rPr>
                  <a:t>Adaptive:</a:t>
                </a:r>
                <a:r>
                  <a:rPr lang="en-US" sz="1000">
                    <a:solidFill>
                      <a:schemeClr val="lt1"/>
                    </a:solidFill>
                    <a:latin typeface="Calibri"/>
                    <a:ea typeface="Calibri"/>
                    <a:cs typeface="Calibri"/>
                    <a:sym typeface="Calibri"/>
                  </a:rPr>
                  <a:t> Continuously evolves in response to environmental change and climatic variability.</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2026-01-14T14:39:36Z</dcterms:created>
  <dc:creator>LENOVO</dc:creator>
</cp:coreProperties>
</file>