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60" r:id="rId5"/>
    <p:sldId id="264" r:id="rId6"/>
    <p:sldId id="261" r:id="rId7"/>
    <p:sldId id="265" r:id="rId8"/>
    <p:sldId id="266" r:id="rId9"/>
    <p:sldId id="267" r:id="rId10"/>
    <p:sldId id="268" r:id="rId11"/>
    <p:sldId id="269" r:id="rId12"/>
    <p:sldId id="270" r:id="rId13"/>
    <p:sldId id="271" r:id="rId14"/>
    <p:sldId id="272"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3" d="100"/>
          <a:sy n="63" d="100"/>
        </p:scale>
        <p:origin x="32" y="-64"/>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B2296E63-050C-4B9A-A871-0C3AF4B12072}" type="doc">
      <dgm:prSet loTypeId="urn:microsoft.com/office/officeart/2005/8/layout/pyramid4" loCatId="pyramid" qsTypeId="urn:microsoft.com/office/officeart/2005/8/quickstyle/simple1" qsCatId="simple" csTypeId="urn:microsoft.com/office/officeart/2005/8/colors/colorful3" csCatId="colorful" phldr="1"/>
      <dgm:spPr/>
      <dgm:t>
        <a:bodyPr/>
        <a:lstStyle/>
        <a:p>
          <a:endParaRPr lang="en-US"/>
        </a:p>
      </dgm:t>
    </dgm:pt>
    <dgm:pt modelId="{19FFB23F-DF3B-4D01-A4A2-2B7094D24D07}">
      <dgm:prSet phldrT="[Text]"/>
      <dgm:spPr/>
      <dgm:t>
        <a:bodyPr/>
        <a:lstStyle/>
        <a:p>
          <a:r>
            <a:rPr lang="en-US" b="1"/>
            <a:t>Basé sur le lieu et spécifique au contexte : </a:t>
          </a:r>
          <a:r>
            <a:rPr lang="en-US"/>
            <a:t>les connaissances sont adaptées aux écosystèmes locaux tels que les forêts, les pâturages, les zones humides et les zones côtières.</a:t>
          </a:r>
        </a:p>
      </dgm:t>
    </dgm:pt>
    <dgm:pt modelId="{E07E5AB7-8DDE-43EC-933D-1137CF22F1B0}" type="parTrans" cxnId="{D2BA5757-2F29-42EB-8CAF-9BFC069A54D0}">
      <dgm:prSet/>
      <dgm:spPr/>
      <dgm:t>
        <a:bodyPr/>
        <a:lstStyle/>
        <a:p>
          <a:endParaRPr lang="en-US"/>
        </a:p>
      </dgm:t>
    </dgm:pt>
    <dgm:pt modelId="{4FB87C48-6245-499A-B2D3-68030AF35EAE}" type="sibTrans" cxnId="{D2BA5757-2F29-42EB-8CAF-9BFC069A54D0}">
      <dgm:prSet/>
      <dgm:spPr/>
      <dgm:t>
        <a:bodyPr/>
        <a:lstStyle/>
        <a:p>
          <a:endParaRPr lang="en-US"/>
        </a:p>
      </dgm:t>
    </dgm:pt>
    <dgm:pt modelId="{10DEA882-25C0-416F-AC56-39084104D426}">
      <dgm:prSet phldrT="[Text]"/>
      <dgm:spPr/>
      <dgm:t>
        <a:bodyPr/>
        <a:lstStyle/>
        <a:p>
          <a:r>
            <a:rPr lang="en-US" b="1"/>
            <a:t>Holistique : </a:t>
          </a:r>
          <a:r>
            <a:rPr lang="en-US"/>
            <a:t>intègre les dimensions écologiques, sociales, culturelles et spirituelles de la biodiversité.</a:t>
          </a:r>
        </a:p>
      </dgm:t>
    </dgm:pt>
    <dgm:pt modelId="{6662215D-EBFB-4328-9D9F-78038C4E80A2}" type="parTrans" cxnId="{BA287E28-3583-441A-8AE1-C6679616E334}">
      <dgm:prSet/>
      <dgm:spPr/>
      <dgm:t>
        <a:bodyPr/>
        <a:lstStyle/>
        <a:p>
          <a:endParaRPr lang="en-US"/>
        </a:p>
      </dgm:t>
    </dgm:pt>
    <dgm:pt modelId="{0787CAA2-0EE6-4672-8DB8-7BD31E8F7E25}" type="sibTrans" cxnId="{BA287E28-3583-441A-8AE1-C6679616E334}">
      <dgm:prSet/>
      <dgm:spPr/>
      <dgm:t>
        <a:bodyPr/>
        <a:lstStyle/>
        <a:p>
          <a:endParaRPr lang="en-US"/>
        </a:p>
      </dgm:t>
    </dgm:pt>
    <dgm:pt modelId="{49B0CC15-7D73-44F0-8C55-C17837A37CA5}">
      <dgm:prSet phldrT="[Text]"/>
      <dgm:spPr/>
      <dgm:t>
        <a:bodyPr/>
        <a:lstStyle/>
        <a:p>
          <a:r>
            <a:rPr lang="en-US" b="1"/>
            <a:t>Intergénérationnel : </a:t>
          </a:r>
          <a:r>
            <a:rPr lang="en-US"/>
            <a:t>transmis oralement par les anciens, les pratiques culturelles, les récits et les rituels.</a:t>
          </a:r>
        </a:p>
      </dgm:t>
    </dgm:pt>
    <dgm:pt modelId="{3EE58D15-3611-49D0-8A7C-5CA6E274FC1E}" type="parTrans" cxnId="{0FE68354-47A5-460F-8785-8F21E9139682}">
      <dgm:prSet/>
      <dgm:spPr/>
      <dgm:t>
        <a:bodyPr/>
        <a:lstStyle/>
        <a:p>
          <a:endParaRPr lang="en-US"/>
        </a:p>
      </dgm:t>
    </dgm:pt>
    <dgm:pt modelId="{ED0CF714-56CD-4FEE-BDAD-9084586BA036}" type="sibTrans" cxnId="{0FE68354-47A5-460F-8785-8F21E9139682}">
      <dgm:prSet/>
      <dgm:spPr/>
      <dgm:t>
        <a:bodyPr/>
        <a:lstStyle/>
        <a:p>
          <a:endParaRPr lang="en-US"/>
        </a:p>
      </dgm:t>
    </dgm:pt>
    <dgm:pt modelId="{331CD160-E406-4F0E-851B-4381918A1200}">
      <dgm:prSet phldrT="[Text]"/>
      <dgm:spPr/>
      <dgm:t>
        <a:bodyPr/>
        <a:lstStyle/>
        <a:p>
          <a:r>
            <a:rPr lang="en-US" b="1"/>
            <a:t>Adaptatif : </a:t>
          </a:r>
          <a:r>
            <a:rPr lang="en-US"/>
            <a:t>évolue continuellement en réponse aux changements environnementaux et à la variabilité climatique.</a:t>
          </a:r>
        </a:p>
      </dgm:t>
    </dgm:pt>
    <dgm:pt modelId="{6AAFF160-7978-48F6-9AC5-A584BD4EC3B3}" type="parTrans" cxnId="{2DC523DC-B8F5-4AE5-862B-7B3E30D0580D}">
      <dgm:prSet/>
      <dgm:spPr/>
      <dgm:t>
        <a:bodyPr/>
        <a:lstStyle/>
        <a:p>
          <a:endParaRPr lang="en-US"/>
        </a:p>
      </dgm:t>
    </dgm:pt>
    <dgm:pt modelId="{C9B7C111-7E44-4932-B6DA-C622FEFB4127}" type="sibTrans" cxnId="{2DC523DC-B8F5-4AE5-862B-7B3E30D0580D}">
      <dgm:prSet/>
      <dgm:spPr/>
      <dgm:t>
        <a:bodyPr/>
        <a:lstStyle/>
        <a:p>
          <a:endParaRPr lang="en-US"/>
        </a:p>
      </dgm:t>
    </dgm:pt>
    <dgm:pt modelId="{BCC5F9ED-3CA5-4BBB-9A9E-E9154A7CD548}" type="pres">
      <dgm:prSet presAssocID="{B2296E63-050C-4B9A-A871-0C3AF4B12072}" presName="compositeShape" presStyleCnt="0">
        <dgm:presLayoutVars>
          <dgm:chMax val="9"/>
          <dgm:dir/>
          <dgm:resizeHandles val="exact"/>
        </dgm:presLayoutVars>
      </dgm:prSet>
      <dgm:spPr/>
      <dgm:t>
        <a:bodyPr/>
        <a:lstStyle/>
        <a:p>
          <a:endParaRPr lang="en-US"/>
        </a:p>
      </dgm:t>
    </dgm:pt>
    <dgm:pt modelId="{A561E919-377A-4853-A548-501B2601B2E2}" type="pres">
      <dgm:prSet presAssocID="{B2296E63-050C-4B9A-A871-0C3AF4B12072}" presName="triangle1" presStyleLbl="node1" presStyleIdx="0" presStyleCnt="4">
        <dgm:presLayoutVars>
          <dgm:bulletEnabled val="1"/>
        </dgm:presLayoutVars>
      </dgm:prSet>
      <dgm:spPr/>
      <dgm:t>
        <a:bodyPr/>
        <a:lstStyle/>
        <a:p>
          <a:endParaRPr lang="en-US"/>
        </a:p>
      </dgm:t>
    </dgm:pt>
    <dgm:pt modelId="{F81B9919-334C-4F88-BA87-589F9E9C6E3C}" type="pres">
      <dgm:prSet presAssocID="{B2296E63-050C-4B9A-A871-0C3AF4B12072}" presName="triangle2" presStyleLbl="node1" presStyleIdx="1" presStyleCnt="4">
        <dgm:presLayoutVars>
          <dgm:bulletEnabled val="1"/>
        </dgm:presLayoutVars>
      </dgm:prSet>
      <dgm:spPr/>
      <dgm:t>
        <a:bodyPr/>
        <a:lstStyle/>
        <a:p>
          <a:endParaRPr lang="en-US"/>
        </a:p>
      </dgm:t>
    </dgm:pt>
    <dgm:pt modelId="{75ED0892-38E3-46FA-B181-87D40BF86CB5}" type="pres">
      <dgm:prSet presAssocID="{B2296E63-050C-4B9A-A871-0C3AF4B12072}" presName="triangle3" presStyleLbl="node1" presStyleIdx="2" presStyleCnt="4">
        <dgm:presLayoutVars>
          <dgm:bulletEnabled val="1"/>
        </dgm:presLayoutVars>
      </dgm:prSet>
      <dgm:spPr/>
      <dgm:t>
        <a:bodyPr/>
        <a:lstStyle/>
        <a:p>
          <a:endParaRPr lang="en-US"/>
        </a:p>
      </dgm:t>
    </dgm:pt>
    <dgm:pt modelId="{E68FCE1B-47AB-4C0C-B983-0E22D300E121}" type="pres">
      <dgm:prSet presAssocID="{B2296E63-050C-4B9A-A871-0C3AF4B12072}" presName="triangle4" presStyleLbl="node1" presStyleIdx="3" presStyleCnt="4">
        <dgm:presLayoutVars>
          <dgm:bulletEnabled val="1"/>
        </dgm:presLayoutVars>
      </dgm:prSet>
      <dgm:spPr/>
      <dgm:t>
        <a:bodyPr/>
        <a:lstStyle/>
        <a:p>
          <a:endParaRPr lang="en-US"/>
        </a:p>
      </dgm:t>
    </dgm:pt>
  </dgm:ptLst>
  <dgm:cxnLst>
    <dgm:cxn modelId="{D2BA5757-2F29-42EB-8CAF-9BFC069A54D0}" srcId="{B2296E63-050C-4B9A-A871-0C3AF4B12072}" destId="{19FFB23F-DF3B-4D01-A4A2-2B7094D24D07}" srcOrd="0" destOrd="0" parTransId="{E07E5AB7-8DDE-43EC-933D-1137CF22F1B0}" sibTransId="{4FB87C48-6245-499A-B2D3-68030AF35EAE}"/>
    <dgm:cxn modelId="{BA232335-CD4A-43B6-9C20-2CF4054D4A21}" type="presOf" srcId="{B2296E63-050C-4B9A-A871-0C3AF4B12072}" destId="{BCC5F9ED-3CA5-4BBB-9A9E-E9154A7CD548}" srcOrd="0" destOrd="0" presId="urn:microsoft.com/office/officeart/2005/8/layout/pyramid4"/>
    <dgm:cxn modelId="{2DC523DC-B8F5-4AE5-862B-7B3E30D0580D}" srcId="{B2296E63-050C-4B9A-A871-0C3AF4B12072}" destId="{331CD160-E406-4F0E-851B-4381918A1200}" srcOrd="3" destOrd="0" parTransId="{6AAFF160-7978-48F6-9AC5-A584BD4EC3B3}" sibTransId="{C9B7C111-7E44-4932-B6DA-C622FEFB4127}"/>
    <dgm:cxn modelId="{BA287E28-3583-441A-8AE1-C6679616E334}" srcId="{B2296E63-050C-4B9A-A871-0C3AF4B12072}" destId="{10DEA882-25C0-416F-AC56-39084104D426}" srcOrd="1" destOrd="0" parTransId="{6662215D-EBFB-4328-9D9F-78038C4E80A2}" sibTransId="{0787CAA2-0EE6-4672-8DB8-7BD31E8F7E25}"/>
    <dgm:cxn modelId="{8355F401-CFA9-407F-A3BE-DB4FEC7FDE05}" type="presOf" srcId="{331CD160-E406-4F0E-851B-4381918A1200}" destId="{E68FCE1B-47AB-4C0C-B983-0E22D300E121}" srcOrd="0" destOrd="0" presId="urn:microsoft.com/office/officeart/2005/8/layout/pyramid4"/>
    <dgm:cxn modelId="{616BF866-7845-468A-B4C8-6FEB3BD2844D}" type="presOf" srcId="{19FFB23F-DF3B-4D01-A4A2-2B7094D24D07}" destId="{A561E919-377A-4853-A548-501B2601B2E2}" srcOrd="0" destOrd="0" presId="urn:microsoft.com/office/officeart/2005/8/layout/pyramid4"/>
    <dgm:cxn modelId="{FC7A28A9-6174-44B3-A1E7-2422DF55EA12}" type="presOf" srcId="{49B0CC15-7D73-44F0-8C55-C17837A37CA5}" destId="{75ED0892-38E3-46FA-B181-87D40BF86CB5}" srcOrd="0" destOrd="0" presId="urn:microsoft.com/office/officeart/2005/8/layout/pyramid4"/>
    <dgm:cxn modelId="{0FE68354-47A5-460F-8785-8F21E9139682}" srcId="{B2296E63-050C-4B9A-A871-0C3AF4B12072}" destId="{49B0CC15-7D73-44F0-8C55-C17837A37CA5}" srcOrd="2" destOrd="0" parTransId="{3EE58D15-3611-49D0-8A7C-5CA6E274FC1E}" sibTransId="{ED0CF714-56CD-4FEE-BDAD-9084586BA036}"/>
    <dgm:cxn modelId="{2F54B957-C692-499B-B5A4-7B12BF9FB7AE}" type="presOf" srcId="{10DEA882-25C0-416F-AC56-39084104D426}" destId="{F81B9919-334C-4F88-BA87-589F9E9C6E3C}" srcOrd="0" destOrd="0" presId="urn:microsoft.com/office/officeart/2005/8/layout/pyramid4"/>
    <dgm:cxn modelId="{5A89B4AE-CEB2-44FA-9E5F-4D46EC2BB316}" type="presParOf" srcId="{BCC5F9ED-3CA5-4BBB-9A9E-E9154A7CD548}" destId="{A561E919-377A-4853-A548-501B2601B2E2}" srcOrd="0" destOrd="0" presId="urn:microsoft.com/office/officeart/2005/8/layout/pyramid4"/>
    <dgm:cxn modelId="{A334EA30-CA36-40E6-82C6-795DCAEDF320}" type="presParOf" srcId="{BCC5F9ED-3CA5-4BBB-9A9E-E9154A7CD548}" destId="{F81B9919-334C-4F88-BA87-589F9E9C6E3C}" srcOrd="1" destOrd="0" presId="urn:microsoft.com/office/officeart/2005/8/layout/pyramid4"/>
    <dgm:cxn modelId="{0C10ABC7-ECFB-4C06-B644-62A5C79726E0}" type="presParOf" srcId="{BCC5F9ED-3CA5-4BBB-9A9E-E9154A7CD548}" destId="{75ED0892-38E3-46FA-B181-87D40BF86CB5}" srcOrd="2" destOrd="0" presId="urn:microsoft.com/office/officeart/2005/8/layout/pyramid4"/>
    <dgm:cxn modelId="{CA1D6519-2E4D-48C8-812E-D6A614F6B66D}" type="presParOf" srcId="{BCC5F9ED-3CA5-4BBB-9A9E-E9154A7CD548}" destId="{E68FCE1B-47AB-4C0C-B983-0E22D300E121}"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1E919-377A-4853-A548-501B2601B2E2}">
      <dsp:nvSpPr>
        <dsp:cNvPr id="0" name=""/>
        <dsp:cNvSpPr/>
      </dsp:nvSpPr>
      <dsp:spPr>
        <a:xfrm>
          <a:off x="1487487" y="0"/>
          <a:ext cx="2511425" cy="2511425"/>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Place-based and context-specific:</a:t>
          </a:r>
          <a:r>
            <a:rPr lang="en-US" sz="1000" kern="1200"/>
            <a:t> Knowledge is tailored to local ecosystems such as forests, rangelands, wetlands, and coastal areas.</a:t>
          </a:r>
        </a:p>
      </dsp:txBody>
      <dsp:txXfrm>
        <a:off x="2115343" y="1255713"/>
        <a:ext cx="1255713" cy="1255712"/>
      </dsp:txXfrm>
    </dsp:sp>
    <dsp:sp modelId="{F81B9919-334C-4F88-BA87-589F9E9C6E3C}">
      <dsp:nvSpPr>
        <dsp:cNvPr id="0" name=""/>
        <dsp:cNvSpPr/>
      </dsp:nvSpPr>
      <dsp:spPr>
        <a:xfrm>
          <a:off x="231775" y="2511425"/>
          <a:ext cx="2511425" cy="2511425"/>
        </a:xfrm>
        <a:prstGeom prst="triangl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Holistic:</a:t>
          </a:r>
          <a:r>
            <a:rPr lang="en-US" sz="1000" kern="1200"/>
            <a:t> Integrates ecological, social, cultural, and spiritual dimensions of biodiversity.</a:t>
          </a:r>
        </a:p>
      </dsp:txBody>
      <dsp:txXfrm>
        <a:off x="859631" y="3767138"/>
        <a:ext cx="1255713" cy="1255712"/>
      </dsp:txXfrm>
    </dsp:sp>
    <dsp:sp modelId="{75ED0892-38E3-46FA-B181-87D40BF86CB5}">
      <dsp:nvSpPr>
        <dsp:cNvPr id="0" name=""/>
        <dsp:cNvSpPr/>
      </dsp:nvSpPr>
      <dsp:spPr>
        <a:xfrm rot="10800000">
          <a:off x="1487487" y="2511425"/>
          <a:ext cx="2511425" cy="2511425"/>
        </a:xfrm>
        <a:prstGeom prst="triangl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Intergenerational:</a:t>
          </a:r>
          <a:r>
            <a:rPr lang="en-US" sz="1000" kern="1200"/>
            <a:t> Passed down orally through elders, cultural practices, stories, and rituals.</a:t>
          </a:r>
        </a:p>
      </dsp:txBody>
      <dsp:txXfrm rot="10800000">
        <a:off x="2115343" y="2511425"/>
        <a:ext cx="1255713" cy="1255712"/>
      </dsp:txXfrm>
    </dsp:sp>
    <dsp:sp modelId="{E68FCE1B-47AB-4C0C-B983-0E22D300E121}">
      <dsp:nvSpPr>
        <dsp:cNvPr id="0" name=""/>
        <dsp:cNvSpPr/>
      </dsp:nvSpPr>
      <dsp:spPr>
        <a:xfrm>
          <a:off x="2743200" y="2511425"/>
          <a:ext cx="2511425" cy="2511425"/>
        </a:xfrm>
        <a:prstGeom prst="triangl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Adaptive:</a:t>
          </a:r>
          <a:r>
            <a:rPr lang="en-US" sz="1000" kern="1200"/>
            <a:t> Continuously evolves in response to environmental change and climatic variability.</a:t>
          </a:r>
        </a:p>
      </dsp:txBody>
      <dsp:txXfrm>
        <a:off x="3371056" y="3767138"/>
        <a:ext cx="1255713" cy="12557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EEAA61-173D-473E-B916-D2AB7E6FF02B}"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563886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EAA61-173D-473E-B916-D2AB7E6FF02B}"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28397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EAA61-173D-473E-B916-D2AB7E6FF02B}"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44468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EAA61-173D-473E-B916-D2AB7E6FF02B}"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29447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EEAA61-173D-473E-B916-D2AB7E6FF02B}"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06812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EAA61-173D-473E-B916-D2AB7E6FF02B}"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47707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EEAA61-173D-473E-B916-D2AB7E6FF02B}" type="datetimeFigureOut">
              <a:rPr lang="en-US" smtClean="0"/>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17085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EEAA61-173D-473E-B916-D2AB7E6FF02B}" type="datetimeFigureOut">
              <a:rPr lang="en-US" smtClean="0"/>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102115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EAA61-173D-473E-B916-D2AB7E6FF02B}" type="datetimeFigureOut">
              <a:rPr lang="en-US" smtClean="0"/>
              <a:t>1/14/2026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27364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EEAA61-173D-473E-B916-D2AB7E6FF02B}"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74859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EEAA61-173D-473E-B916-D2AB7E6FF02B}"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33791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Cliquez pour modifier le style du titre principal</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Modifier les styles de texte principaux</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EAA61-173D-473E-B916-D2AB7E6FF02B}" type="datetimeFigureOut">
              <a:rPr lang="en-US" smtClean="0"/>
              <a:t>14/01/2026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9C8CF-278B-4B9B-A111-A0FE43500244}" type="slidenum">
              <a:rPr lang="en-US" smtClean="0"/>
              <a:t>‹#›</a:t>
            </a:fld>
            <a:endParaRPr lang="en-US"/>
          </a:p>
        </p:txBody>
      </p:sp>
    </p:spTree>
    <p:extLst>
      <p:ext uri="{BB962C8B-B14F-4D97-AF65-F5344CB8AC3E}">
        <p14:creationId xmlns:p14="http://schemas.microsoft.com/office/powerpoint/2010/main" val="1785616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95135"/>
          </a:xfrm>
          <a:prstGeom prst="rect">
            <a:avLst/>
          </a:prstGeom>
        </p:spPr>
      </p:pic>
      <p:sp>
        <p:nvSpPr>
          <p:cNvPr id="2" name="Title 1"/>
          <p:cNvSpPr>
            <a:spLocks noGrp="1"/>
          </p:cNvSpPr>
          <p:nvPr>
            <p:ph type="ctrTitle"/>
          </p:nvPr>
        </p:nvSpPr>
        <p:spPr>
          <a:xfrm>
            <a:off x="1519802" y="3429000"/>
            <a:ext cx="9228595" cy="3296603"/>
          </a:xfrm>
        </p:spPr>
        <p:txBody>
          <a:bodyPr>
            <a:normAutofit fontScale="90000"/>
          </a:bodyPr>
          <a:lstStyle/>
          <a:p>
            <a:br>
              <a:rPr lang="en-US" dirty="0" smtClean="0"/>
            </a:br>
            <a:br>
              <a:rPr lang="en-US" dirty="0"/>
            </a:br>
            <a:br>
              <a:rPr lang="en-US" dirty="0" smtClean="0"/>
            </a:br>
            <a:br>
              <a:rPr lang="en-US" dirty="0" smtClean="0"/>
            </a:br>
            <a:br>
              <a:rPr lang="en-US" dirty="0"/>
            </a:br>
            <a:br>
              <a:rPr lang="en-US" dirty="0" smtClean="0"/>
            </a:br>
            <a:br>
              <a:rPr lang="en-US" dirty="0"/>
            </a:br>
            <a:br>
              <a:rPr lang="en-US" dirty="0" smtClean="0"/>
            </a:br>
            <a:br>
              <a:rPr lang="en-US" dirty="0"/>
            </a:br>
            <a:br>
              <a:rPr lang="en-US" dirty="0" smtClean="0"/>
            </a:br>
            <a:br>
              <a:rPr lang="en-US" dirty="0"/>
            </a:br>
            <a:br>
              <a:rPr lang="en-US" dirty="0" smtClean="0"/>
            </a:br>
            <a:br>
              <a:rPr lang="en-US" dirty="0"/>
            </a:br>
            <a:r>
              <a:rPr lang="en-US" b="1" dirty="0" smtClean="0">
                <a:ln w="22225">
                  <a:solidFill>
                    <a:schemeClr val="accent2"/>
                  </a:solidFill>
                  <a:prstDash val="solid"/>
                </a:ln>
                <a:solidFill>
                  <a:schemeClr val="bg1"/>
                </a:solidFill>
                <a:latin typeface="Arial Rounded MT Bold" panose="020F0704030504030204" pitchFamily="34" charset="0"/>
              </a:rPr>
              <a:t>MODULE</a:t>
            </a:r>
            <a:r>
              <a:rPr lang="en-US" b="1" dirty="0">
                <a:ln w="22225">
                  <a:solidFill>
                    <a:schemeClr val="accent2"/>
                  </a:solidFill>
                  <a:prstDash val="solid"/>
                </a:ln>
                <a:solidFill>
                  <a:schemeClr val="bg1"/>
                </a:solidFill>
                <a:latin typeface="Arial Rounded MT Bold" panose="020F0704030504030204" pitchFamily="34" charset="0"/>
              </a:rPr>
              <a:t> 5 : </a:t>
            </a:r>
            <a:br>
              <a:rPr lang="en-US" b="1" dirty="0" smtClean="0">
                <a:ln w="22225">
                  <a:solidFill>
                    <a:schemeClr val="accent2"/>
                  </a:solidFill>
                  <a:prstDash val="solid"/>
                </a:ln>
                <a:solidFill>
                  <a:schemeClr val="bg1"/>
                </a:solidFill>
                <a:latin typeface="Arial Rounded MT Bold" panose="020F0704030504030204" pitchFamily="34" charset="0"/>
              </a:rPr>
            </a:br>
            <a:r>
              <a:rPr lang="en-US" sz="6700" b="1" dirty="0" smtClean="0">
                <a:ln w="22225">
                  <a:solidFill>
                    <a:schemeClr val="accent2"/>
                  </a:solidFill>
                  <a:prstDash val="solid"/>
                </a:ln>
                <a:solidFill>
                  <a:schemeClr val="bg1"/>
                </a:solidFill>
                <a:latin typeface="Arial Rounded MT Bold" panose="020F0704030504030204" pitchFamily="34" charset="0"/>
              </a:rPr>
              <a:t>Rapports sur </a:t>
            </a:r>
            <a:r>
              <a:rPr lang="en-US" sz="6700" b="1" dirty="0">
                <a:ln w="22225">
                  <a:solidFill>
                    <a:schemeClr val="accent2"/>
                  </a:solidFill>
                  <a:prstDash val="solid"/>
                </a:ln>
                <a:solidFill>
                  <a:schemeClr val="bg1"/>
                </a:solidFill>
                <a:latin typeface="Arial Rounded MT Bold" panose="020F0704030504030204" pitchFamily="34" charset="0"/>
              </a:rPr>
              <a:t>les résultats en matière de biodiversité</a:t>
            </a:r>
            <a:br>
              <a:rPr lang="en-US" dirty="0"/>
            </a:br>
            <a:endParaRPr lang="en-US" dirty="0"/>
          </a:p>
        </p:txBody>
      </p:sp>
    </p:spTree>
    <p:extLst>
      <p:ext uri="{BB962C8B-B14F-4D97-AF65-F5344CB8AC3E}">
        <p14:creationId xmlns:p14="http://schemas.microsoft.com/office/powerpoint/2010/main" val="2620500691"/>
      </p:ext>
    </p:extLst>
  </p:cSld>
  <p:clrMapOvr>
    <a:masterClrMapping/>
  </p:clrMapOvr>
  <p:timing>
    <p:tnLst>
      <p:par>
        <p:cTn id="1" dur="indefinite" restart="never" nodeType="tmRoot"/>
      </p:par>
    </p:tnLst>
  </p:timing>
</p:sld>
</file>

<file path=ppt/slides/slide1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192000" cy="6887250"/>
            <a:chOff x="0" y="-29249"/>
            <a:chExt cx="12192000" cy="688725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2920199"/>
              <a:ext cx="6057900" cy="2543132"/>
            </a:xfrm>
            <a:prstGeom prst="rect">
              <a:avLst/>
            </a:prstGeom>
          </p:spPr>
          <p:txBody>
            <a:bodyPr wrap="square">
              <a:spAutoFit/>
            </a:bodyPr>
            <a:lstStyle/>
            <a:p>
              <a:pPr algn="just"/>
              <a:r>
                <a:rPr lang="en-US" sz="2000" b="1" dirty="0" smtClean="0"/>
                <a:t>Le reporting sur la biodiversité </a:t>
              </a:r>
              <a:r>
                <a:rPr lang="en-US" sz="2000" dirty="0" smtClean="0"/>
                <a:t>consiste à collecter, analyser et communiquer de manière systématique des informations sur l'état, les tendances et les résultats liés à la biodiversité. Il documente la manière dont les écosystèmes, les espèces et les ressources génétiques sont conservés, restaurés ou utilisés de manière durable, ainsi que l'impact des interventions sur la biodiversité au fil du temps.</a:t>
              </a:r>
              <a:r>
                <a:rPr lang="en-US" sz="2000" dirty="0"/>
                <a:t> </a:t>
              </a: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4856480" y="-29249"/>
              <a:ext cx="7335520" cy="1846659"/>
            </a:xfrm>
            <a:prstGeom prst="rect">
              <a:avLst/>
            </a:prstGeom>
            <a:noFill/>
          </p:spPr>
          <p:txBody>
            <a:bodyPr wrap="square" rtlCol="0">
              <a:spAutoFit/>
            </a:bodyPr>
            <a:lstStyle/>
            <a:p>
              <a:r>
                <a:rPr lang="en-US" sz="4800" dirty="0" smtClean="0"/>
                <a:t>Qu'est-ce que le reporting sur la biodiversité et pourquoi est-il important ?</a:t>
              </a:r>
            </a:p>
            <a:p>
              <a:endParaRPr lang="en-US" dirty="0"/>
            </a:p>
          </p:txBody>
        </p:sp>
      </p:grpSp>
    </p:spTree>
    <p:extLst>
      <p:ext uri="{BB962C8B-B14F-4D97-AF65-F5344CB8AC3E}">
        <p14:creationId xmlns:p14="http://schemas.microsoft.com/office/powerpoint/2010/main" val="1402535314"/>
      </p:ext>
    </p:extLst>
  </p:cSld>
  <p:clrMapOvr>
    <a:masterClrMapping/>
  </p:clrMapOvr>
  <p:timing>
    <p:tnLst>
      <p:par>
        <p:cTn id="1" dur="indefinite" restart="never" nodeType="tmRoot"/>
      </p:par>
    </p:tnLst>
  </p:timing>
</p:sld>
</file>

<file path=ppt/slides/slide1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192000" cy="6887250"/>
            <a:chOff x="0" y="-29249"/>
            <a:chExt cx="12192000" cy="688725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1660359"/>
              <a:ext cx="6057900" cy="5005345"/>
            </a:xfrm>
            <a:prstGeom prst="rect">
              <a:avLst/>
            </a:prstGeom>
          </p:spPr>
          <p:txBody>
            <a:bodyPr wrap="square">
              <a:spAutoFit/>
            </a:bodyPr>
            <a:lstStyle/>
            <a:p>
              <a:r>
                <a:rPr lang="en-US" sz="2000" b="1" dirty="0" smtClean="0"/>
                <a:t>Le reporting sur la biodiversité </a:t>
              </a:r>
              <a:r>
                <a:rPr lang="en-US" sz="2000" dirty="0" smtClean="0"/>
                <a:t>consiste à collecter, analyser et communiquer de manière systématique des informations sur l'état, les tendances et les résultats liés à la biodiversité. Il documente la manière dont les écosystèmes, les espèces et les ressources génétiques sont conservés, restaurés ou utilisés de manière durable, ainsi que l'impact des interventions sur la biodiversité au fil du temps.</a:t>
              </a:r>
              <a:r>
                <a:rPr lang="en-US" sz="2000" dirty="0"/>
                <a:t> </a:t>
              </a:r>
              <a:endParaRPr lang="en-US" sz="2000" dirty="0" smtClean="0"/>
            </a:p>
            <a:p>
              <a:r>
                <a:rPr lang="en-US" sz="2000" dirty="0" smtClean="0"/>
                <a:t>Les rapports sur la biodiversité peuvent couvrir :</a:t>
              </a:r>
            </a:p>
            <a:p>
              <a:pPr marL="342900" indent="-342900">
                <a:buFont typeface="Wingdings" panose="05000000000000000000" pitchFamily="2" charset="2"/>
                <a:buChar char="q"/>
              </a:pPr>
              <a:r>
                <a:rPr lang="en-US" sz="2000" dirty="0" smtClean="0"/>
                <a:t>Les changements dans les populations d'espèces et les habitats</a:t>
              </a:r>
            </a:p>
            <a:p>
              <a:pPr marL="342900" indent="-342900">
                <a:buFont typeface="Wingdings" panose="05000000000000000000" pitchFamily="2" charset="2"/>
                <a:buChar char="q"/>
              </a:pPr>
              <a:r>
                <a:rPr lang="en-US" sz="2000" dirty="0" smtClean="0"/>
                <a:t>Les mesures de conservation et de restauration</a:t>
              </a:r>
            </a:p>
            <a:p>
              <a:pPr marL="342900" indent="-342900">
                <a:buFont typeface="Wingdings" panose="05000000000000000000" pitchFamily="2" charset="2"/>
                <a:buChar char="q"/>
              </a:pPr>
              <a:r>
                <a:rPr lang="en-US" sz="2000" dirty="0" smtClean="0"/>
                <a:t>Les menaces et les risques pour la biodiversité</a:t>
              </a:r>
            </a:p>
            <a:p>
              <a:pPr marL="342900" indent="-342900">
                <a:buFont typeface="Wingdings" panose="05000000000000000000" pitchFamily="2" charset="2"/>
                <a:buChar char="q"/>
              </a:pPr>
              <a:r>
                <a:rPr lang="en-US" sz="2000" dirty="0" smtClean="0"/>
                <a:t>Les pratiques de gestion communautaire et autochtone</a:t>
              </a:r>
            </a:p>
            <a:p>
              <a:pPr marL="342900" indent="-342900">
                <a:buFont typeface="Wingdings" panose="05000000000000000000" pitchFamily="2" charset="2"/>
                <a:buChar char="q"/>
              </a:pPr>
              <a:r>
                <a:rPr lang="en-US" sz="2000" dirty="0" smtClean="0"/>
                <a:t>Les impacts des projets, des politiques ou des investissements sur la biodiversité</a:t>
              </a:r>
            </a:p>
            <a:p>
              <a:pPr algn="just"/>
              <a:endParaRPr lang="en-US" sz="2000" dirty="0"/>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4856480" y="-29249"/>
              <a:ext cx="7335520" cy="1846659"/>
            </a:xfrm>
            <a:prstGeom prst="rect">
              <a:avLst/>
            </a:prstGeom>
            <a:noFill/>
          </p:spPr>
          <p:txBody>
            <a:bodyPr wrap="square" rtlCol="0">
              <a:spAutoFit/>
            </a:bodyPr>
            <a:lstStyle/>
            <a:p>
              <a:r>
                <a:rPr lang="en-US" sz="4800" dirty="0" smtClean="0"/>
                <a:t>Qu'est-ce que le reporting sur la biodiversité et pourquoi est-il important ?</a:t>
              </a:r>
            </a:p>
            <a:p>
              <a:endParaRPr lang="en-US" dirty="0"/>
            </a:p>
          </p:txBody>
        </p:sp>
      </p:grpSp>
    </p:spTree>
    <p:extLst>
      <p:ext uri="{BB962C8B-B14F-4D97-AF65-F5344CB8AC3E}">
        <p14:creationId xmlns:p14="http://schemas.microsoft.com/office/powerpoint/2010/main" val="1441595700"/>
      </p:ext>
    </p:extLst>
  </p:cSld>
  <p:clrMapOvr>
    <a:masterClrMapping/>
  </p:clrMapOvr>
  <p:timing>
    <p:tnLst>
      <p:par>
        <p:cTn id="1" dur="indefinite" restart="never" nodeType="tmRoot"/>
      </p:par>
    </p:tnLst>
  </p:timing>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263120" cy="6887250"/>
            <a:chOff x="0" y="-29249"/>
            <a:chExt cx="12263120" cy="688725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05220" y="3224999"/>
              <a:ext cx="6057900" cy="2850909"/>
            </a:xfrm>
            <a:prstGeom prst="rect">
              <a:avLst/>
            </a:prstGeom>
          </p:spPr>
          <p:txBody>
            <a:bodyPr wrap="square">
              <a:spAutoFit/>
            </a:bodyPr>
            <a:lstStyle/>
            <a:p>
              <a:pPr marL="342900" indent="-342900">
                <a:buFont typeface="Wingdings" panose="05000000000000000000" pitchFamily="2" charset="2"/>
                <a:buChar char="q"/>
              </a:pPr>
              <a:r>
                <a:rPr lang="en-US" sz="2000" dirty="0" smtClean="0"/>
                <a:t>Responsabilité et transparence</a:t>
              </a:r>
              <a:br>
                <a:rPr lang="en-US" sz="2000" dirty="0" smtClean="0"/>
              </a:br>
              <a:r>
                <a:rPr lang="en-US" sz="2000" dirty="0" smtClean="0"/>
                <a:t>Prise de décision éclairée</a:t>
              </a:r>
            </a:p>
            <a:p>
              <a:pPr marL="342900" indent="-342900">
                <a:buFont typeface="Wingdings" panose="05000000000000000000" pitchFamily="2" charset="2"/>
                <a:buChar char="q"/>
              </a:pPr>
              <a:r>
                <a:rPr lang="en-US" sz="2000" dirty="0" smtClean="0"/>
                <a:t>Mesure de l'impact</a:t>
              </a:r>
              <a:br>
                <a:rPr lang="en-US" sz="2000" dirty="0" smtClean="0"/>
              </a:br>
              <a:r>
                <a:rPr lang="en-US" sz="2000" dirty="0" smtClean="0"/>
                <a:t>Apprentissage et adaptation</a:t>
              </a:r>
              <a:br>
                <a:rPr lang="en-US" sz="2000" dirty="0" smtClean="0"/>
              </a:br>
              <a:r>
                <a:rPr lang="en-US" sz="2000" dirty="0" smtClean="0"/>
                <a:t>Conformité aux politiques et aux cadres</a:t>
              </a:r>
            </a:p>
            <a:p>
              <a:pPr marL="342900" indent="-342900">
                <a:buFont typeface="Wingdings" panose="05000000000000000000" pitchFamily="2" charset="2"/>
                <a:buChar char="q"/>
              </a:pPr>
              <a:r>
                <a:rPr lang="en-US" sz="2000" dirty="0" smtClean="0"/>
                <a:t>Reconnaissance des connaissances autochtones et locales</a:t>
              </a:r>
              <a:br>
                <a:rPr lang="en-US" sz="2000" dirty="0" smtClean="0"/>
              </a:br>
              <a:r>
                <a:rPr lang="en-US" sz="2000" dirty="0" smtClean="0"/>
                <a:t>Mobilisation des ressources et des partenariats</a:t>
              </a:r>
              <a:br>
                <a:rPr lang="en-US" sz="2000" dirty="0" smtClean="0"/>
              </a:br>
              <a:endParaRPr lang="en-US" sz="2000" dirty="0"/>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205220" y="-29249"/>
              <a:ext cx="5986780" cy="1846659"/>
            </a:xfrm>
            <a:prstGeom prst="rect">
              <a:avLst/>
            </a:prstGeom>
            <a:noFill/>
          </p:spPr>
          <p:txBody>
            <a:bodyPr wrap="square" rtlCol="0">
              <a:spAutoFit/>
            </a:bodyPr>
            <a:lstStyle/>
            <a:p>
              <a:r>
                <a:rPr lang="en-US" sz="4800" b="1" dirty="0" smtClean="0"/>
                <a:t>Pourquoi les rapports sur la biodiversité sont-ils importants ?</a:t>
              </a:r>
            </a:p>
            <a:p>
              <a:endParaRPr lang="en-US" dirty="0"/>
            </a:p>
          </p:txBody>
        </p:sp>
      </p:grpSp>
    </p:spTree>
    <p:extLst>
      <p:ext uri="{BB962C8B-B14F-4D97-AF65-F5344CB8AC3E}">
        <p14:creationId xmlns:p14="http://schemas.microsoft.com/office/powerpoint/2010/main" val="2642138337"/>
      </p:ext>
    </p:extLst>
  </p:cSld>
  <p:clrMapOvr>
    <a:masterClrMapping/>
  </p:clrMapOvr>
  <p:timing>
    <p:tnLst>
      <p:par>
        <p:cTn id="1" dur="indefinite" restart="never" nodeType="tmRoot"/>
      </p:par>
    </p:tnLst>
  </p:timing>
</p:sld>
</file>

<file path=ppt/slides/slide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894081"/>
            <a:ext cx="12158980" cy="5963920"/>
            <a:chOff x="0" y="894081"/>
            <a:chExt cx="12158980" cy="596392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3743159"/>
              <a:ext cx="5783580" cy="2543132"/>
            </a:xfrm>
            <a:prstGeom prst="rect">
              <a:avLst/>
            </a:prstGeom>
          </p:spPr>
          <p:txBody>
            <a:bodyPr wrap="square">
              <a:spAutoFit/>
            </a:bodyPr>
            <a:lstStyle/>
            <a:p>
              <a:pPr algn="just"/>
              <a:r>
                <a:rPr lang="en-US" sz="2000" b="1" dirty="0" smtClean="0"/>
                <a:t>Les indicateurs de biodiversité </a:t>
              </a:r>
              <a:r>
                <a:rPr lang="en-US" sz="2000" dirty="0" smtClean="0"/>
                <a:t>sont des variables mesurables utilisées pour évaluer l'état, les tendances et les changements de la biodiversité au fil du temps. Ils permettent de suivre l'efficacité des mesures de conservation, d'éclairer la prise de décision et de faciliter la communication d'informations aux parties prenantes, aux gouvernements et aux bailleurs de fonds.</a:t>
              </a:r>
              <a:br>
                <a:rPr lang="en-US" sz="2000" dirty="0" smtClean="0"/>
              </a:br>
              <a:endParaRPr lang="en-US" sz="2000" dirty="0"/>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172200" y="1237297"/>
              <a:ext cx="5986780" cy="830997"/>
            </a:xfrm>
            <a:prstGeom prst="rect">
              <a:avLst/>
            </a:prstGeom>
            <a:noFill/>
          </p:spPr>
          <p:txBody>
            <a:bodyPr wrap="square" rtlCol="0">
              <a:spAutoFit/>
            </a:bodyPr>
            <a:lstStyle/>
            <a:p>
              <a:r>
                <a:rPr lang="en-US" sz="4800" b="1" dirty="0" smtClean="0"/>
                <a:t>Indicateurs de biodiversité</a:t>
              </a:r>
              <a:endParaRPr lang="en-US" dirty="0"/>
            </a:p>
          </p:txBody>
        </p:sp>
      </p:grpSp>
    </p:spTree>
    <p:extLst>
      <p:ext uri="{BB962C8B-B14F-4D97-AF65-F5344CB8AC3E}">
        <p14:creationId xmlns:p14="http://schemas.microsoft.com/office/powerpoint/2010/main" val="3784302563"/>
      </p:ext>
    </p:extLst>
  </p:cSld>
  <p:clrMapOvr>
    <a:masterClrMapping/>
  </p:clrMapOvr>
  <p:timing>
    <p:tnLst>
      <p:par>
        <p:cTn id="1" dur="indefinite" restart="never" nodeType="tmRoot"/>
      </p:par>
    </p:tnLst>
  </p:timing>
</p:sld>
</file>

<file path=ppt/slides/slide14.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62505876"/>
              </p:ext>
            </p:extLst>
          </p:nvPr>
        </p:nvGraphicFramePr>
        <p:xfrm>
          <a:off x="0" y="0"/>
          <a:ext cx="12161520" cy="7513273"/>
        </p:xfrm>
        <a:graphic>
          <a:graphicData uri="http://schemas.openxmlformats.org/drawingml/2006/table">
            <a:tbl>
              <a:tblPr firstRow="1" firstCol="1" bandRow="1">
                <a:tableStyleId>{93296810-A885-4BE3-A3E7-6D5BEEA58F35}</a:tableStyleId>
              </a:tblPr>
              <a:tblGrid>
                <a:gridCol w="4053840">
                  <a:extLst>
                    <a:ext uri="{9D8B030D-6E8A-4147-A177-3AD203B41FA5}">
                      <a16:colId xmlns:a16="http://schemas.microsoft.com/office/drawing/2014/main" val="1311768245"/>
                    </a:ext>
                  </a:extLst>
                </a:gridCol>
                <a:gridCol w="4053840">
                  <a:extLst>
                    <a:ext uri="{9D8B030D-6E8A-4147-A177-3AD203B41FA5}">
                      <a16:colId xmlns:a16="http://schemas.microsoft.com/office/drawing/2014/main" val="1258334401"/>
                    </a:ext>
                  </a:extLst>
                </a:gridCol>
                <a:gridCol w="4053840">
                  <a:extLst>
                    <a:ext uri="{9D8B030D-6E8A-4147-A177-3AD203B41FA5}">
                      <a16:colId xmlns:a16="http://schemas.microsoft.com/office/drawing/2014/main" val="1528800945"/>
                    </a:ext>
                  </a:extLst>
                </a:gridCol>
              </a:tblGrid>
              <a:tr h="321776">
                <a:tc>
                  <a:txBody>
                    <a:bodyPr/>
                    <a:lstStyle/>
                    <a:p>
                      <a:pPr marL="0" marR="0" algn="just">
                        <a:lnSpc>
                          <a:spcPct val="107000"/>
                        </a:lnSpc>
                        <a:spcBef>
                          <a:spcPts val="0"/>
                        </a:spcBef>
                        <a:spcAft>
                          <a:spcPts val="0"/>
                        </a:spcAft>
                      </a:pPr>
                      <a:r>
                        <a:rPr lang="en-US" sz="1800" dirty="0">
                          <a:effectLst/>
                        </a:rPr>
                        <a:t>Catégorie d'indicateur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Ce qu'il mesure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Exemples d'indicateurs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15616754"/>
                  </a:ext>
                </a:extLst>
              </a:tr>
              <a:tr h="1172105">
                <a:tc>
                  <a:txBody>
                    <a:bodyPr/>
                    <a:lstStyle/>
                    <a:p>
                      <a:pPr marL="0" marR="0" algn="just">
                        <a:lnSpc>
                          <a:spcPct val="107000"/>
                        </a:lnSpc>
                        <a:spcBef>
                          <a:spcPts val="0"/>
                        </a:spcBef>
                        <a:spcAft>
                          <a:spcPts val="0"/>
                        </a:spcAft>
                      </a:pPr>
                      <a:r>
                        <a:rPr lang="en-US" sz="1800" dirty="0">
                          <a:effectLst/>
                        </a:rPr>
                        <a:t>Indicateurs au niveau des espèces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État et tendances des populations d'espèces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Abondance des espèces et tendances démographiques ; richesse des espèces ; présence ou absence d'espèces indicatrices ou clés ; état des espèces menacées ou en voie de disparition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88634805"/>
                  </a:ext>
                </a:extLst>
              </a:tr>
              <a:tr h="1172105">
                <a:tc>
                  <a:txBody>
                    <a:bodyPr/>
                    <a:lstStyle/>
                    <a:p>
                      <a:pPr marL="0" marR="0" algn="just">
                        <a:lnSpc>
                          <a:spcPct val="107000"/>
                        </a:lnSpc>
                        <a:spcBef>
                          <a:spcPts val="0"/>
                        </a:spcBef>
                        <a:spcAft>
                          <a:spcPts val="0"/>
                        </a:spcAft>
                      </a:pPr>
                      <a:r>
                        <a:rPr lang="en-US" sz="1800">
                          <a:effectLst/>
                        </a:rPr>
                        <a:t>Indicateurs relatifs à l'écosystème/l'habitat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Santé, étendue et état des écosystèmes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Superficie des habitats conservés ou restaurés ; qualité et fragmentation des habitats ; intégrité des écosystèmes ; changements dans l'utilisation et la couverture des sols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70354530"/>
                  </a:ext>
                </a:extLst>
              </a:tr>
              <a:tr h="1172105">
                <a:tc>
                  <a:txBody>
                    <a:bodyPr/>
                    <a:lstStyle/>
                    <a:p>
                      <a:pPr marL="0" marR="0" algn="just">
                        <a:lnSpc>
                          <a:spcPct val="107000"/>
                        </a:lnSpc>
                        <a:spcBef>
                          <a:spcPts val="0"/>
                        </a:spcBef>
                        <a:spcAft>
                          <a:spcPts val="0"/>
                        </a:spcAft>
                      </a:pPr>
                      <a:r>
                        <a:rPr lang="en-US" sz="1800">
                          <a:effectLst/>
                        </a:rPr>
                        <a:t>Indicateurs de diversité génétique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Diversité au sein des espèces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Nombre de variétés de cultures traditionnelles ou de races animales conservées ; variation génétique chez les espèces clés ; utilisation des systèmes semenciers autochtones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80138574"/>
                  </a:ext>
                </a:extLst>
              </a:tr>
              <a:tr h="932810">
                <a:tc>
                  <a:txBody>
                    <a:bodyPr/>
                    <a:lstStyle/>
                    <a:p>
                      <a:pPr marL="0" marR="0" algn="just">
                        <a:lnSpc>
                          <a:spcPct val="107000"/>
                        </a:lnSpc>
                        <a:spcBef>
                          <a:spcPts val="0"/>
                        </a:spcBef>
                        <a:spcAft>
                          <a:spcPts val="0"/>
                        </a:spcAft>
                      </a:pPr>
                      <a:r>
                        <a:rPr lang="en-US" sz="1800">
                          <a:effectLst/>
                        </a:rPr>
                        <a:t>Indicateurs de menaces et de pressions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Facteurs de perte de biodiversité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Taux de déforestation ; dégradation des habitats ; présence d'espèces envahissantes ; niveaux de pollution ; indicateurs de stress liés au climat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46537923"/>
                  </a:ext>
                </a:extLst>
              </a:tr>
              <a:tr h="1172105">
                <a:tc>
                  <a:txBody>
                    <a:bodyPr/>
                    <a:lstStyle/>
                    <a:p>
                      <a:pPr marL="0" marR="0" algn="just">
                        <a:lnSpc>
                          <a:spcPct val="107000"/>
                        </a:lnSpc>
                        <a:spcBef>
                          <a:spcPts val="0"/>
                        </a:spcBef>
                        <a:spcAft>
                          <a:spcPts val="0"/>
                        </a:spcAft>
                      </a:pPr>
                      <a:r>
                        <a:rPr lang="en-US" sz="1800">
                          <a:effectLst/>
                        </a:rPr>
                        <a:t>Indicateurs de réponse/gestion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Mesures de conservation et de gestion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Superficie protégée ou gérée par la communauté ; adoption de pratiques durables ; application des politiques ; participation de la communauté à la conservation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4407226"/>
                  </a:ext>
                </a:extLst>
              </a:tr>
              <a:tr h="1463633">
                <a:tc>
                  <a:txBody>
                    <a:bodyPr/>
                    <a:lstStyle/>
                    <a:p>
                      <a:pPr marL="0" marR="0" algn="just">
                        <a:lnSpc>
                          <a:spcPct val="107000"/>
                        </a:lnSpc>
                        <a:spcBef>
                          <a:spcPts val="0"/>
                        </a:spcBef>
                        <a:spcAft>
                          <a:spcPts val="0"/>
                        </a:spcAft>
                      </a:pPr>
                      <a:r>
                        <a:rPr lang="en-US" sz="1800">
                          <a:effectLst/>
                        </a:rPr>
                        <a:t>Indicateurs socio-économiques et de gouvernance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Liens entre la biodiversité, les populations et les institutions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Moyens de subsistance basés sur la biodiversité ; mécanismes de partage des avantages ; systèmes de gouvernance autochtones et communautaires ; inclusion sociale et des genres dans la gestion de la biodiversité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27698181"/>
                  </a:ext>
                </a:extLst>
              </a:tr>
            </a:tbl>
          </a:graphicData>
        </a:graphic>
      </p:graphicFrame>
    </p:spTree>
    <p:extLst>
      <p:ext uri="{BB962C8B-B14F-4D97-AF65-F5344CB8AC3E}">
        <p14:creationId xmlns:p14="http://schemas.microsoft.com/office/powerpoint/2010/main" val="870894525"/>
      </p:ext>
    </p:extLst>
  </p:cSld>
  <p:clrMapOvr>
    <a:masterClrMapping/>
  </p:clrMapOvr>
  <p:timing>
    <p:tnLst>
      <p:par>
        <p:cTn id="1" dur="indefinite" restart="never" nodeType="tmRoot"/>
      </p:par>
    </p:tnLst>
  </p:timing>
</p:sld>
</file>

<file path=ppt/slides/slide15.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9838514"/>
              </p:ext>
            </p:extLst>
          </p:nvPr>
        </p:nvGraphicFramePr>
        <p:xfrm>
          <a:off x="0" y="460772"/>
          <a:ext cx="12192000" cy="7264911"/>
        </p:xfrm>
        <a:graphic>
          <a:graphicData uri="http://schemas.openxmlformats.org/drawingml/2006/table">
            <a:tbl>
              <a:tblPr firstRow="1" firstCol="1" bandRow="1">
                <a:tableStyleId>{21E4AEA4-8DFA-4A89-87EB-49C32662AFE0}</a:tableStyleId>
              </a:tblPr>
              <a:tblGrid>
                <a:gridCol w="4064000">
                  <a:extLst>
                    <a:ext uri="{9D8B030D-6E8A-4147-A177-3AD203B41FA5}">
                      <a16:colId xmlns:a16="http://schemas.microsoft.com/office/drawing/2014/main" val="633120289"/>
                    </a:ext>
                  </a:extLst>
                </a:gridCol>
                <a:gridCol w="4064000">
                  <a:extLst>
                    <a:ext uri="{9D8B030D-6E8A-4147-A177-3AD203B41FA5}">
                      <a16:colId xmlns:a16="http://schemas.microsoft.com/office/drawing/2014/main" val="199210439"/>
                    </a:ext>
                  </a:extLst>
                </a:gridCol>
                <a:gridCol w="4064000">
                  <a:extLst>
                    <a:ext uri="{9D8B030D-6E8A-4147-A177-3AD203B41FA5}">
                      <a16:colId xmlns:a16="http://schemas.microsoft.com/office/drawing/2014/main" val="1018675447"/>
                    </a:ext>
                  </a:extLst>
                </a:gridCol>
              </a:tblGrid>
              <a:tr h="348241">
                <a:tc>
                  <a:txBody>
                    <a:bodyPr/>
                    <a:lstStyle/>
                    <a:p>
                      <a:pPr marL="0" marR="0" algn="l">
                        <a:lnSpc>
                          <a:spcPct val="107000"/>
                        </a:lnSpc>
                        <a:spcBef>
                          <a:spcPts val="0"/>
                        </a:spcBef>
                        <a:spcAft>
                          <a:spcPts val="0"/>
                        </a:spcAft>
                      </a:pPr>
                      <a:r>
                        <a:rPr lang="en-US" sz="1800" dirty="0">
                          <a:effectLst/>
                        </a:rPr>
                        <a:t>Outil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Description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Ce qu'il surveille / Utilisation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15912802"/>
                  </a:ext>
                </a:extLst>
              </a:tr>
              <a:tr h="691667">
                <a:tc>
                  <a:txBody>
                    <a:bodyPr/>
                    <a:lstStyle/>
                    <a:p>
                      <a:pPr marL="0" marR="0" algn="l">
                        <a:lnSpc>
                          <a:spcPct val="107000"/>
                        </a:lnSpc>
                        <a:spcBef>
                          <a:spcPts val="0"/>
                        </a:spcBef>
                        <a:spcAft>
                          <a:spcPts val="0"/>
                        </a:spcAft>
                      </a:pPr>
                      <a:r>
                        <a:rPr lang="en-US" sz="1800" dirty="0">
                          <a:effectLst/>
                        </a:rPr>
                        <a:t>Cartographie participative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Cartographie communautaire des ressources naturelles, des habitats et de l'utilisation des terres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Changement d'utilisation des terres, répartition des habitats, conservation et zones sacrées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9219120"/>
                  </a:ext>
                </a:extLst>
              </a:tr>
              <a:tr h="691667">
                <a:tc>
                  <a:txBody>
                    <a:bodyPr/>
                    <a:lstStyle/>
                    <a:p>
                      <a:pPr marL="0" marR="0" algn="l">
                        <a:lnSpc>
                          <a:spcPct val="107000"/>
                        </a:lnSpc>
                        <a:spcBef>
                          <a:spcPts val="0"/>
                        </a:spcBef>
                        <a:spcAft>
                          <a:spcPts val="0"/>
                        </a:spcAft>
                      </a:pPr>
                      <a:r>
                        <a:rPr lang="en-US" sz="1800" dirty="0">
                          <a:effectLst/>
                        </a:rPr>
                        <a:t>Registres communautaires des espèces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Listes locales des espèces végétales et animales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Présence des espèces, diversité, cycles saisonniers, tendances démographiques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29702050"/>
                  </a:ext>
                </a:extLst>
              </a:tr>
              <a:tr h="691667">
                <a:tc>
                  <a:txBody>
                    <a:bodyPr/>
                    <a:lstStyle/>
                    <a:p>
                      <a:pPr marL="0" marR="0" algn="l">
                        <a:lnSpc>
                          <a:spcPct val="107000"/>
                        </a:lnSpc>
                        <a:spcBef>
                          <a:spcPts val="0"/>
                        </a:spcBef>
                        <a:spcAft>
                          <a:spcPts val="0"/>
                        </a:spcAft>
                      </a:pPr>
                      <a:r>
                        <a:rPr lang="en-US" sz="1800" dirty="0">
                          <a:effectLst/>
                        </a:rPr>
                        <a:t>Promenades transect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Promenades guidées le long d'itinéraires fixes pour observer les indicateurs de biodiversité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Couverture végétale, traces d'animaux sauvages, santé des écosystèmes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95181999"/>
                  </a:ext>
                </a:extLst>
              </a:tr>
              <a:tr h="691667">
                <a:tc>
                  <a:txBody>
                    <a:bodyPr/>
                    <a:lstStyle/>
                    <a:p>
                      <a:pPr marL="0" marR="0" algn="l">
                        <a:lnSpc>
                          <a:spcPct val="107000"/>
                        </a:lnSpc>
                        <a:spcBef>
                          <a:spcPts val="0"/>
                        </a:spcBef>
                        <a:spcAft>
                          <a:spcPts val="0"/>
                        </a:spcAft>
                      </a:pPr>
                      <a:r>
                        <a:rPr lang="en-US" sz="1800">
                          <a:effectLst/>
                        </a:rPr>
                        <a:t>Fiches d'évaluation communautaires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Évaluation communautaire à l'aide de critères et d'une notation convenus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État de la biodiversité, performances en matière de conservation, responsabilité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87605188"/>
                  </a:ext>
                </a:extLst>
              </a:tr>
              <a:tr h="691667">
                <a:tc>
                  <a:txBody>
                    <a:bodyPr/>
                    <a:lstStyle/>
                    <a:p>
                      <a:pPr marL="0" marR="0" algn="l">
                        <a:lnSpc>
                          <a:spcPct val="107000"/>
                        </a:lnSpc>
                        <a:spcBef>
                          <a:spcPts val="0"/>
                        </a:spcBef>
                        <a:spcAft>
                          <a:spcPts val="0"/>
                        </a:spcAft>
                      </a:pPr>
                      <a:r>
                        <a:rPr lang="en-US" sz="1800" dirty="0">
                          <a:effectLst/>
                        </a:rPr>
                        <a:t>Calendriers saisonniers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Suivi des cycles saisonniers et des changements écologiques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Impacts climatiques, comportement des espèces, périodes de récolte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98302435"/>
                  </a:ext>
                </a:extLst>
              </a:tr>
              <a:tr h="691667">
                <a:tc>
                  <a:txBody>
                    <a:bodyPr/>
                    <a:lstStyle/>
                    <a:p>
                      <a:pPr marL="0" marR="0" algn="l">
                        <a:lnSpc>
                          <a:spcPct val="107000"/>
                        </a:lnSpc>
                        <a:spcBef>
                          <a:spcPts val="0"/>
                        </a:spcBef>
                        <a:spcAft>
                          <a:spcPts val="0"/>
                        </a:spcAft>
                      </a:pPr>
                      <a:r>
                        <a:rPr lang="en-US" sz="1800">
                          <a:effectLst/>
                        </a:rPr>
                        <a:t>Registres d'observations autochtones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Documentation des observations et des connaissances écologiques autochtones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Changements environnementaux, signes avant-coureurs, tendances des écosystèmes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69192575"/>
                  </a:ext>
                </a:extLst>
              </a:tr>
              <a:tr h="691667">
                <a:tc>
                  <a:txBody>
                    <a:bodyPr/>
                    <a:lstStyle/>
                    <a:p>
                      <a:pPr marL="0" marR="0" algn="l">
                        <a:lnSpc>
                          <a:spcPct val="107000"/>
                        </a:lnSpc>
                        <a:spcBef>
                          <a:spcPts val="0"/>
                        </a:spcBef>
                        <a:spcAft>
                          <a:spcPts val="0"/>
                        </a:spcAft>
                      </a:pPr>
                      <a:r>
                        <a:rPr lang="en-US" sz="1800">
                          <a:effectLst/>
                        </a:rPr>
                        <a:t>Surveillance par photos et vidéos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Documentation visuelle capturée par les membres de la communauté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Changements environnementaux au fil du temps, preuves à des fins de reporting et de plaidoyer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18141732"/>
                  </a:ext>
                </a:extLst>
              </a:tr>
              <a:tr h="691667">
                <a:tc>
                  <a:txBody>
                    <a:bodyPr/>
                    <a:lstStyle/>
                    <a:p>
                      <a:pPr marL="0" marR="0" algn="l">
                        <a:lnSpc>
                          <a:spcPct val="107000"/>
                        </a:lnSpc>
                        <a:spcBef>
                          <a:spcPts val="0"/>
                        </a:spcBef>
                        <a:spcAft>
                          <a:spcPts val="0"/>
                        </a:spcAft>
                      </a:pPr>
                      <a:r>
                        <a:rPr lang="en-US" sz="1800">
                          <a:effectLst/>
                        </a:rPr>
                        <a:t>Enquêtes participatives sur la biodiversité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Enquêtes simples menées par des membres de la communauté formés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Espèces clés, état de l'habitat, pratiques de conservation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99664002"/>
                  </a:ext>
                </a:extLst>
              </a:tr>
              <a:tr h="691667">
                <a:tc>
                  <a:txBody>
                    <a:bodyPr/>
                    <a:lstStyle/>
                    <a:p>
                      <a:pPr marL="0" marR="0" algn="l">
                        <a:lnSpc>
                          <a:spcPct val="107000"/>
                        </a:lnSpc>
                        <a:spcBef>
                          <a:spcPts val="0"/>
                        </a:spcBef>
                        <a:spcAft>
                          <a:spcPts val="0"/>
                        </a:spcAft>
                      </a:pPr>
                      <a:r>
                        <a:rPr lang="en-US" sz="1800">
                          <a:effectLst/>
                        </a:rPr>
                        <a:t>Patrouilles communautaires / Registres des gardes forestiers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Registres et observations des patrouilles de routine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Activités illégales, déplacement de la faune sauvage, dégradation de l'habitat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96294354"/>
                  </a:ext>
                </a:extLst>
              </a:tr>
              <a:tr h="691667">
                <a:tc>
                  <a:txBody>
                    <a:bodyPr/>
                    <a:lstStyle/>
                    <a:p>
                      <a:pPr marL="0" marR="0" algn="l">
                        <a:lnSpc>
                          <a:spcPct val="107000"/>
                        </a:lnSpc>
                        <a:spcBef>
                          <a:spcPts val="0"/>
                        </a:spcBef>
                        <a:spcAft>
                          <a:spcPts val="0"/>
                        </a:spcAft>
                      </a:pPr>
                      <a:r>
                        <a:rPr lang="en-US" sz="1800">
                          <a:effectLst/>
                        </a:rPr>
                        <a:t>Outils mobiles et numériques (adaptés à la communauté)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Utilisation de plateformes mobiles simples de collecte de données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Collecte, stockage et analyse des données, et rapports sur la biodiversité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02868741"/>
                  </a:ext>
                </a:extLst>
              </a:tr>
            </a:tbl>
          </a:graphicData>
        </a:graphic>
      </p:graphicFrame>
      <p:sp>
        <p:nvSpPr>
          <p:cNvPr id="6" name="TextBox 5"/>
          <p:cNvSpPr txBox="1"/>
          <p:nvPr/>
        </p:nvSpPr>
        <p:spPr>
          <a:xfrm>
            <a:off x="1137920" y="91440"/>
            <a:ext cx="5801360" cy="738664"/>
          </a:xfrm>
          <a:prstGeom prst="rect">
            <a:avLst/>
          </a:prstGeom>
          <a:noFill/>
        </p:spPr>
        <p:txBody>
          <a:bodyPr wrap="square" rtlCol="0">
            <a:spAutoFit/>
          </a:bodyPr>
          <a:lstStyle/>
          <a:p>
            <a:r>
              <a:rPr lang="en-US" sz="2400" b="1" dirty="0"/>
              <a:t>Outils communautaires de surveillance de la biodiversité</a:t>
            </a:r>
          </a:p>
          <a:p>
            <a:endParaRPr lang="en-US" dirty="0"/>
          </a:p>
        </p:txBody>
      </p:sp>
    </p:spTree>
    <p:extLst>
      <p:ext uri="{BB962C8B-B14F-4D97-AF65-F5344CB8AC3E}">
        <p14:creationId xmlns:p14="http://schemas.microsoft.com/office/powerpoint/2010/main" val="302319695"/>
      </p:ext>
    </p:extLst>
  </p:cSld>
  <p:clrMapOvr>
    <a:masterClrMapping/>
  </p:clrMapOvr>
  <p:timing>
    <p:tnLst>
      <p:par>
        <p:cTn id="1" dur="indefinite" restart="never" nodeType="tmRoot"/>
      </p:par>
    </p:tnLst>
  </p:timing>
</p:sld>
</file>

<file path=ppt/slides/slide1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417622"/>
            <a:ext cx="13195300" cy="7303641"/>
            <a:chOff x="0" y="417622"/>
            <a:chExt cx="13195300" cy="7303641"/>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312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72200" y="2100365"/>
              <a:ext cx="5783580" cy="5620898"/>
            </a:xfrm>
            <a:prstGeom prst="rect">
              <a:avLst/>
            </a:prstGeom>
          </p:spPr>
          <p:txBody>
            <a:bodyPr wrap="square">
              <a:spAutoFit/>
            </a:bodyPr>
            <a:lstStyle/>
            <a:p>
              <a:pPr algn="just"/>
              <a:r>
                <a:rPr lang="en-US" sz="2000" dirty="0"/>
                <a:t>La biodiversité est fondamentale pour la santé écologique, le bien-être humain et le développement durable. Il est essentiel de la comprendre et de la protéger pour construire des écosystèmes résilients, soutenir les moyens de subsistance et garantir un avenir durable pour les générations actuelles et futures.</a:t>
              </a:r>
            </a:p>
            <a:p>
              <a:pPr algn="just"/>
              <a:r>
                <a:rPr lang="en-US" sz="2000" dirty="0"/>
                <a:t>Les rapports sur la biodiversité constituent donc une pierre angulaire pour faire progresser la conservation, le développement durable et la résilience climatique. Grâce à la production et à la diffusion d'informations fondées sur des données probantes, ils favorisent une plus grande responsabilité et optimisent les cadres de gestion. En fin de compte, cette transparence garantit la préservation à long terme des écosystèmes vitaux et des moyens de subsistance qui en dépendent.</a:t>
              </a:r>
            </a:p>
            <a:p>
              <a:pPr algn="just"/>
              <a:r>
                <a:rPr lang="en-US" sz="2000" dirty="0" smtClean="0"/>
                <a:t/>
              </a:r>
              <a:br>
                <a:rPr lang="en-US" sz="2000" dirty="0" smtClean="0"/>
              </a:br>
              <a:endParaRPr lang="en-US" sz="2000" dirty="0"/>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208520" y="417622"/>
              <a:ext cx="5986780" cy="830997"/>
            </a:xfrm>
            <a:prstGeom prst="rect">
              <a:avLst/>
            </a:prstGeom>
            <a:noFill/>
          </p:spPr>
          <p:txBody>
            <a:bodyPr wrap="square" rtlCol="0">
              <a:spAutoFit/>
            </a:bodyPr>
            <a:lstStyle/>
            <a:p>
              <a:r>
                <a:rPr lang="en-US" sz="4800" b="1" dirty="0" smtClean="0"/>
                <a:t>Conclusion</a:t>
              </a:r>
              <a:endParaRPr lang="en-US" dirty="0"/>
            </a:p>
          </p:txBody>
        </p:sp>
      </p:grpSp>
    </p:spTree>
    <p:extLst>
      <p:ext uri="{BB962C8B-B14F-4D97-AF65-F5344CB8AC3E}">
        <p14:creationId xmlns:p14="http://schemas.microsoft.com/office/powerpoint/2010/main" val="4217906456"/>
      </p:ext>
    </p:extLst>
  </p:cSld>
  <p:clrMapOvr>
    <a:masterClrMapping/>
  </p:clrMapOvr>
  <p:timing>
    <p:tnLst>
      <p:par>
        <p:cTn id="1" dur="indefinite" restart="never" nodeType="tmRoot"/>
      </p:par>
    </p:tnLst>
  </p:timing>
</p:sld>
</file>

<file path=ppt/slides/slide1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833121"/>
            <a:ext cx="12382500" cy="5963920"/>
            <a:chOff x="0" y="833121"/>
            <a:chExt cx="12382500" cy="596392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312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95720" y="2337862"/>
              <a:ext cx="5986780" cy="1569660"/>
            </a:xfrm>
            <a:prstGeom prst="rect">
              <a:avLst/>
            </a:prstGeom>
            <a:noFill/>
          </p:spPr>
          <p:txBody>
            <a:bodyPr wrap="square" rtlCol="0">
              <a:spAutoFit/>
            </a:bodyPr>
            <a:lstStyle/>
            <a:p>
              <a:r>
                <a:rPr lang="en-US" sz="9600" b="1" dirty="0" smtClean="0">
                  <a:solidFill>
                    <a:schemeClr val="accent5">
                      <a:lumMod val="75000"/>
                    </a:schemeClr>
                  </a:solidFill>
                </a:rPr>
                <a:t>FIN</a:t>
              </a:r>
              <a:endParaRPr lang="en-US" sz="9600" dirty="0">
                <a:solidFill>
                  <a:schemeClr val="accent5">
                    <a:lumMod val="75000"/>
                  </a:schemeClr>
                </a:solidFill>
              </a:endParaRPr>
            </a:p>
          </p:txBody>
        </p:sp>
      </p:grpSp>
    </p:spTree>
    <p:extLst>
      <p:ext uri="{BB962C8B-B14F-4D97-AF65-F5344CB8AC3E}">
        <p14:creationId xmlns:p14="http://schemas.microsoft.com/office/powerpoint/2010/main" val="262806181"/>
      </p:ext>
    </p:extLst>
  </p:cSld>
  <p:clrMapOvr>
    <a:masterClrMapping/>
  </p:clrMapOvr>
  <p:timing>
    <p:tnLst>
      <p:par>
        <p:cTn id="1" dur="indefinite" restart="never" nodeType="tmRoot"/>
      </p:par>
    </p:tnLst>
  </p:timing>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505460" y="-81280"/>
            <a:ext cx="12679680" cy="7132320"/>
            <a:chOff x="-505460" y="-81280"/>
            <a:chExt cx="12679680" cy="713232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460" y="-81280"/>
              <a:ext cx="12679680" cy="7132320"/>
            </a:xfrm>
            <a:prstGeom prst="rect">
              <a:avLst/>
            </a:prstGeom>
          </p:spPr>
        </p:pic>
        <p:sp>
          <p:nvSpPr>
            <p:cNvPr id="6" name="Text Box 1"/>
            <p:cNvSpPr txBox="1"/>
            <p:nvPr/>
          </p:nvSpPr>
          <p:spPr>
            <a:xfrm>
              <a:off x="5222240" y="1239520"/>
              <a:ext cx="6614160" cy="5303520"/>
            </a:xfrm>
            <a:prstGeom prst="rect">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Thèmes clés</a:t>
              </a:r>
              <a:endParaRPr lang="en-US" sz="2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Comprendre la biodiversité</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Connaissances autochtones en matière de biodiversité</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Qu'est-ce que le reporting sur la biodiversité et pourquoi est-il important ?</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Rapports sur la biodiversité </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Indicateurs de biodiversité</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Outils communautaires de surveillance de la biodiversité</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Conclusion</a:t>
              </a:r>
              <a:endParaRPr lang="en-US" sz="2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1754414288"/>
      </p:ext>
    </p:extLst>
  </p:cSld>
  <p:clrMapOvr>
    <a:masterClrMapping/>
  </p:clrMapOvr>
  <p:timing>
    <p:tnLst>
      <p:par>
        <p:cTn id="1" dur="indefinite" restart="never" nodeType="tmRoot"/>
      </p:par>
    </p:tnLst>
  </p:timing>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00675" y="2832179"/>
            <a:ext cx="6699885" cy="3652667"/>
          </a:xfrm>
          <a:prstGeom prst="rect">
            <a:avLst/>
          </a:prstGeom>
        </p:spPr>
        <p:txBody>
          <a:bodyPr wrap="square">
            <a:spAutoFit/>
          </a:bodyPr>
          <a:lstStyle/>
          <a:p>
            <a:pPr algn="just">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La biodiversité </a:t>
            </a:r>
            <a:r>
              <a:rPr lang="en-US" sz="2400" dirty="0">
                <a:latin typeface="Times New Roman" panose="02020603050405020304" pitchFamily="18" charset="0"/>
                <a:ea typeface="Calibri" panose="020F0502020204030204" pitchFamily="34" charset="0"/>
                <a:cs typeface="Times New Roman" panose="02020603050405020304" pitchFamily="18" charset="0"/>
              </a:rPr>
              <a:t>englobe toute la diversité de la vie sur Terre, y compris les systèmes naturels complexes qui la soutiennent. Elle comprend la diversité de la flore, de la faune et des micro-organismes, les écosystèmes complexes dans lesquels ils vivent et la variation génétique au sein des espèces individuelles. Cette complexité biologique est fondamentale pour la résilience écologique et le maintien de la vie.</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492240" y="985520"/>
            <a:ext cx="5120640" cy="1846659"/>
          </a:xfrm>
          <a:prstGeom prst="rect">
            <a:avLst/>
          </a:prstGeom>
          <a:noFill/>
        </p:spPr>
        <p:txBody>
          <a:bodyPr wrap="square" rtlCol="0">
            <a:spAutoFit/>
          </a:bodyPr>
          <a:lstStyle/>
          <a:p>
            <a:r>
              <a:rPr lang="en-US" sz="4800" dirty="0" smtClean="0">
                <a:latin typeface="Times New Roman" panose="02020603050405020304" pitchFamily="18" charset="0"/>
                <a:ea typeface="Times New Roman" panose="02020603050405020304" pitchFamily="18" charset="0"/>
                <a:cs typeface="Times New Roman" panose="02020603050405020304" pitchFamily="18" charset="0"/>
              </a:rPr>
              <a:t>Comprendre la biodiversité</a:t>
            </a:r>
            <a:endParaRPr lang="en-US" sz="4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34935892"/>
      </p:ext>
    </p:extLst>
  </p:cSld>
  <p:clrMapOvr>
    <a:masterClrMapping/>
  </p:clrMapOvr>
  <p:timing>
    <p:tnLst>
      <p:par>
        <p:cTn id="1" dur="indefinite" restart="never" nodeType="tmRoot"/>
      </p:par>
    </p:tnLst>
  </p:timing>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0" y="1360667"/>
            <a:ext cx="7899400" cy="5429250"/>
            <a:chOff x="-142459" y="0"/>
            <a:chExt cx="7698959" cy="4756150"/>
          </a:xfrm>
        </p:grpSpPr>
        <p:pic>
          <p:nvPicPr>
            <p:cNvPr id="7" name="Picture 6" descr="Biodiversity (article) | Khan Academ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459" y="0"/>
              <a:ext cx="4904959" cy="4756150"/>
            </a:xfrm>
            <a:prstGeom prst="rect">
              <a:avLst/>
            </a:prstGeom>
            <a:noFill/>
            <a:ln>
              <a:noFill/>
            </a:ln>
          </p:spPr>
        </p:pic>
        <p:grpSp>
          <p:nvGrpSpPr>
            <p:cNvPr id="8" name="Group 7"/>
            <p:cNvGrpSpPr/>
            <p:nvPr/>
          </p:nvGrpSpPr>
          <p:grpSpPr>
            <a:xfrm>
              <a:off x="3987800" y="228600"/>
              <a:ext cx="3568700" cy="4508500"/>
              <a:chOff x="0" y="0"/>
              <a:chExt cx="3568700" cy="4508500"/>
            </a:xfrm>
          </p:grpSpPr>
          <p:sp>
            <p:nvSpPr>
              <p:cNvPr id="9" name="Text Box 3"/>
              <p:cNvSpPr txBox="1"/>
              <p:nvPr/>
            </p:nvSpPr>
            <p:spPr>
              <a:xfrm>
                <a:off x="196850" y="0"/>
                <a:ext cx="2921000" cy="7112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La diversité des habitats, des écosystèmes et des processus écologiques tels que les forêts, les prairies, les zones humides et les systèmes marins</a:t>
                </a:r>
                <a:endParaRPr lang="en-US" sz="1100">
                  <a:effectLst/>
                  <a:ea typeface="Calibri" panose="020F0502020204030204" pitchFamily="34" charset="0"/>
                  <a:cs typeface="Times New Roman" panose="02020603050405020304" pitchFamily="18" charset="0"/>
                </a:endParaRPr>
              </a:p>
            </p:txBody>
          </p:sp>
          <p:sp>
            <p:nvSpPr>
              <p:cNvPr id="10" name="Text Box 5"/>
              <p:cNvSpPr txBox="1"/>
              <p:nvPr/>
            </p:nvSpPr>
            <p:spPr>
              <a:xfrm>
                <a:off x="647700" y="1822450"/>
                <a:ext cx="2921000" cy="7112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La diversité et l'abondance des différentes espèces présentes dans une zone donnée, qui contribuent à l'équilibre et à la stabilité des écosystèmes.</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1" name="Text Box 6"/>
              <p:cNvSpPr txBox="1"/>
              <p:nvPr/>
            </p:nvSpPr>
            <p:spPr>
              <a:xfrm>
                <a:off x="0" y="3797300"/>
                <a:ext cx="2921000" cy="7112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La variation au sein d'une espèce qui permet l'adaptation aux changements environnementaux et renforce la résilience aux maladies et au stress climatique.</a:t>
                </a:r>
                <a:endParaRPr lang="en-US" sz="1100">
                  <a:effectLst/>
                  <a:ea typeface="Calibri" panose="020F0502020204030204" pitchFamily="34" charset="0"/>
                  <a:cs typeface="Times New Roman" panose="02020603050405020304" pitchFamily="18" charset="0"/>
                </a:endParaRPr>
              </a:p>
            </p:txBody>
          </p:sp>
        </p:grpSp>
      </p:grpSp>
      <p:sp>
        <p:nvSpPr>
          <p:cNvPr id="2" name="TextBox 1"/>
          <p:cNvSpPr txBox="1"/>
          <p:nvPr/>
        </p:nvSpPr>
        <p:spPr>
          <a:xfrm>
            <a:off x="2223035" y="160338"/>
            <a:ext cx="7822130" cy="1200329"/>
          </a:xfrm>
          <a:prstGeom prst="rect">
            <a:avLst/>
          </a:prstGeom>
          <a:noFill/>
        </p:spPr>
        <p:txBody>
          <a:bodyPr wrap="square" rtlCol="0">
            <a:spAutoFit/>
          </a:bodyPr>
          <a:lstStyle/>
          <a:p>
            <a:r>
              <a:rPr lang="en-US" dirty="0"/>
              <a:t> </a:t>
            </a:r>
          </a:p>
          <a:p>
            <a:r>
              <a:rPr lang="en-US" sz="3600" dirty="0"/>
              <a:t>Éléments clés de la biodiversité </a:t>
            </a:r>
          </a:p>
          <a:p>
            <a:endParaRPr lang="en-US" dirty="0"/>
          </a:p>
        </p:txBody>
      </p:sp>
    </p:spTree>
    <p:extLst>
      <p:ext uri="{BB962C8B-B14F-4D97-AF65-F5344CB8AC3E}">
        <p14:creationId xmlns:p14="http://schemas.microsoft.com/office/powerpoint/2010/main" val="3806052805"/>
      </p:ext>
    </p:extLst>
  </p:cSld>
  <p:clrMapOvr>
    <a:masterClrMapping/>
  </p:clrMapOvr>
  <p:timing>
    <p:tnLst>
      <p:par>
        <p:cTn id="1" dur="indefinite" restart="never" nodeType="tmRoot"/>
      </p:par>
    </p:tnLst>
  </p:timing>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100561" cy="6887250"/>
            <a:chOff x="0" y="-29249"/>
            <a:chExt cx="12100561" cy="688725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2438365"/>
              <a:ext cx="5966461" cy="3774238"/>
            </a:xfrm>
            <a:prstGeom prst="rect">
              <a:avLst/>
            </a:prstGeom>
          </p:spPr>
          <p:txBody>
            <a:bodyPr wrap="square">
              <a:spAutoFit/>
            </a:bodyPr>
            <a:lstStyle/>
            <a:p>
              <a:pPr algn="just"/>
              <a:r>
                <a:rPr lang="en-US" sz="2000" dirty="0" smtClean="0"/>
                <a:t>La biodiversité </a:t>
              </a:r>
              <a:r>
                <a:rPr lang="en-US" sz="2000" dirty="0"/>
                <a:t>soutient la vie humaine, l'économie mondiale et la stabilité environnementale, ce qui en fait le fondement des services écosystémiques. La biodiversité est essentielle à la santé et à l'intégrité des écosystèmes forestiers, des prairies et des écosystèmes marins. Elle remplit des fonctions d'adaptation cruciales, notamment en amortissant les extrêmes climatiques, en régulant les cycles hydrologiques, en protégeant les sols, en modérant les températures urbaines, en réduisant l'insécurité alimentaire et en soutenant la diversification économique, en particulier pendant les périodes où les effets du changement climatique réduisent la productivité agricole. </a:t>
              </a:r>
              <a:r>
                <a:rPr lang="en-US" dirty="0"/>
                <a:t> </a:t>
              </a: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441440" y="-29249"/>
              <a:ext cx="5120640" cy="1846659"/>
            </a:xfrm>
            <a:prstGeom prst="rect">
              <a:avLst/>
            </a:prstGeom>
            <a:noFill/>
          </p:spPr>
          <p:txBody>
            <a:bodyPr wrap="square" rtlCol="0">
              <a:spAutoFit/>
            </a:bodyPr>
            <a:lstStyle/>
            <a:p>
              <a:r>
                <a:rPr lang="en-US" sz="4800" dirty="0" smtClean="0"/>
                <a:t>Pourquoi la biodiversité est-elle importante ?</a:t>
              </a:r>
            </a:p>
            <a:p>
              <a:endParaRPr lang="en-US" dirty="0"/>
            </a:p>
          </p:txBody>
        </p:sp>
      </p:grpSp>
    </p:spTree>
    <p:extLst>
      <p:ext uri="{BB962C8B-B14F-4D97-AF65-F5344CB8AC3E}">
        <p14:creationId xmlns:p14="http://schemas.microsoft.com/office/powerpoint/2010/main" val="3147297257"/>
      </p:ext>
    </p:extLst>
  </p:cSld>
  <p:clrMapOvr>
    <a:masterClrMapping/>
  </p:clrMapOvr>
  <p:timing>
    <p:tnLst>
      <p:par>
        <p:cTn id="1" dur="indefinite" restart="never" nodeType="tmRoot"/>
      </p:par>
    </p:tnLst>
  </p:timing>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192000" cy="6887250"/>
            <a:chOff x="0" y="-29249"/>
            <a:chExt cx="12192000" cy="688725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2158199"/>
              <a:ext cx="6057900" cy="3435684"/>
            </a:xfrm>
            <a:prstGeom prst="rect">
              <a:avLst/>
            </a:prstGeom>
          </p:spPr>
          <p:txBody>
            <a:bodyPr wrap="square">
              <a:spAutoFit/>
            </a:bodyPr>
            <a:lstStyle/>
            <a:p>
              <a:pPr algn="just"/>
              <a:r>
                <a:rPr lang="en-US" sz="2000" dirty="0" smtClean="0"/>
                <a:t>Ces fonctions sont fondamentales non seulement pour la résilience climatique, mais aussi pour la préservation de la vie sur Terre. La biodiversité est toutefois menacée par le changement climatique, la pollution, la perte et la dégradation des habitats, les espèces envahissantes. La protection de la biodiversité nécessite :</a:t>
              </a:r>
            </a:p>
            <a:p>
              <a:pPr lvl="0" algn="just"/>
              <a:r>
                <a:rPr lang="en-US" sz="2000" dirty="0" smtClean="0"/>
                <a:t>Une gestion durable des terres et des ressources</a:t>
              </a:r>
            </a:p>
            <a:p>
              <a:pPr lvl="0" algn="just"/>
              <a:r>
                <a:rPr lang="en-US" sz="2000" dirty="0" smtClean="0"/>
                <a:t>Des approches de conservation menées par les communautés et les populations autochtones</a:t>
              </a:r>
            </a:p>
            <a:p>
              <a:pPr lvl="0" algn="just"/>
              <a:r>
                <a:rPr lang="en-US" sz="2000" dirty="0" smtClean="0"/>
                <a:t>Des politiques et des cadres juridiques solides</a:t>
              </a:r>
            </a:p>
            <a:p>
              <a:pPr lvl="0" algn="just"/>
              <a:r>
                <a:rPr lang="en-US" sz="2000" dirty="0" smtClean="0"/>
                <a:t>Le suivi et la communication des résultats en matière de biodiversité</a:t>
              </a:r>
            </a:p>
            <a:p>
              <a:r>
                <a:rPr lang="en-US" dirty="0"/>
                <a:t> </a:t>
              </a: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441440" y="-29249"/>
              <a:ext cx="5120640" cy="1846659"/>
            </a:xfrm>
            <a:prstGeom prst="rect">
              <a:avLst/>
            </a:prstGeom>
            <a:noFill/>
          </p:spPr>
          <p:txBody>
            <a:bodyPr wrap="square" rtlCol="0">
              <a:spAutoFit/>
            </a:bodyPr>
            <a:lstStyle/>
            <a:p>
              <a:r>
                <a:rPr lang="en-US" sz="4800" dirty="0" smtClean="0"/>
                <a:t>Pourquoi la biodiversité est-elle importante ?</a:t>
              </a:r>
            </a:p>
            <a:p>
              <a:endParaRPr lang="en-US" dirty="0"/>
            </a:p>
          </p:txBody>
        </p:sp>
      </p:grpSp>
    </p:spTree>
    <p:extLst>
      <p:ext uri="{BB962C8B-B14F-4D97-AF65-F5344CB8AC3E}">
        <p14:creationId xmlns:p14="http://schemas.microsoft.com/office/powerpoint/2010/main" val="3377109084"/>
      </p:ext>
    </p:extLst>
  </p:cSld>
  <p:clrMapOvr>
    <a:masterClrMapping/>
  </p:clrMapOvr>
  <p:timing>
    <p:tnLst>
      <p:par>
        <p:cTn id="1" dur="indefinite" restart="never" nodeType="tmRoot"/>
      </p:par>
    </p:tnLst>
  </p:timing>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192000" cy="7162015"/>
            <a:chOff x="0" y="-29249"/>
            <a:chExt cx="12192000" cy="7162015"/>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2158199"/>
              <a:ext cx="6057900" cy="4974567"/>
            </a:xfrm>
            <a:prstGeom prst="rect">
              <a:avLst/>
            </a:prstGeom>
          </p:spPr>
          <p:txBody>
            <a:bodyPr wrap="square">
              <a:spAutoFit/>
            </a:bodyPr>
            <a:lstStyle/>
            <a:p>
              <a:pPr algn="just"/>
              <a:r>
                <a:rPr lang="en-US" sz="2000" dirty="0"/>
                <a:t>Les cadres</a:t>
              </a:r>
              <a:r>
                <a:rPr lang="en-US" sz="2000" dirty="0" smtClean="0"/>
                <a:t> internationaux </a:t>
              </a:r>
              <a:r>
                <a:rPr lang="en-US" sz="2000" dirty="0"/>
                <a:t>tels que la Convention sur la diversité biologique (CDB)</a:t>
              </a:r>
              <a:r>
                <a:rPr lang="en-US" sz="2000" b="1" dirty="0"/>
                <a:t>, </a:t>
              </a:r>
              <a:r>
                <a:rPr lang="en-US" sz="2000" dirty="0"/>
                <a:t>l'IPBES </a:t>
              </a:r>
              <a:r>
                <a:rPr lang="en-US" sz="2000" dirty="0"/>
                <a:t>et la </a:t>
              </a:r>
              <a:r>
                <a:rPr lang="en-US" sz="2000" dirty="0"/>
                <a:t>Déclaration des Nations Unies sur les droits des peuples autochtones (UNDRIP) continuent de reconnaître de plus en plus </a:t>
              </a:r>
              <a:r>
                <a:rPr lang="en-US" sz="2000" dirty="0"/>
                <a:t>les connaissances autochtones. Ces cadres soulignent l'importance de respecter les droits des peuples autochtones, de garantir le consentement libre, préalable et éclairé (FPIC) et de promouvoir la conservation menée par les peuples autochtones.</a:t>
              </a:r>
            </a:p>
            <a:p>
              <a:pPr algn="just"/>
              <a:r>
                <a:rPr lang="en-US" sz="2000" dirty="0"/>
                <a:t>Le mode de vie des peuples autochtones favorise la biodiversité de différentes manières</a:t>
              </a:r>
              <a:r>
                <a:rPr lang="en-US" sz="2000" dirty="0" smtClean="0"/>
                <a:t>,</a:t>
              </a:r>
              <a:r>
                <a:rPr lang="en-US" sz="2000" dirty="0"/>
                <a:t> notamment</a:t>
              </a:r>
            </a:p>
            <a:p>
              <a:pPr algn="just"/>
              <a:endParaRPr lang="en-US" sz="2000" dirty="0"/>
            </a:p>
            <a:p>
              <a:pPr marL="285750" lvl="0" indent="-285750" algn="just">
                <a:buFont typeface="Wingdings" panose="05000000000000000000" pitchFamily="2" charset="2"/>
                <a:buChar char="q"/>
              </a:pPr>
              <a:r>
                <a:rPr lang="en-US" sz="2000" dirty="0"/>
                <a:t>Gestion durable des ressources : des pratiques telles que le pâturage tournant, la récolte saisonnière et la protection des sites sacrés contribuent à maintenir l'équilibre des écosystèmes.</a:t>
              </a:r>
            </a:p>
            <a:p>
              <a:r>
                <a:rPr lang="en-US" dirty="0"/>
                <a:t> </a:t>
              </a: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476240" y="-29249"/>
              <a:ext cx="6085840" cy="1846659"/>
            </a:xfrm>
            <a:prstGeom prst="rect">
              <a:avLst/>
            </a:prstGeom>
            <a:noFill/>
          </p:spPr>
          <p:txBody>
            <a:bodyPr wrap="square" rtlCol="0">
              <a:spAutoFit/>
            </a:bodyPr>
            <a:lstStyle/>
            <a:p>
              <a:r>
                <a:rPr lang="en-US" sz="4800" dirty="0" smtClean="0"/>
                <a:t>Connaissances autochtones sur la biodiversité</a:t>
              </a:r>
            </a:p>
            <a:p>
              <a:endParaRPr lang="en-US" dirty="0"/>
            </a:p>
          </p:txBody>
        </p:sp>
      </p:grpSp>
    </p:spTree>
    <p:extLst>
      <p:ext uri="{BB962C8B-B14F-4D97-AF65-F5344CB8AC3E}">
        <p14:creationId xmlns:p14="http://schemas.microsoft.com/office/powerpoint/2010/main" val="705405135"/>
      </p:ext>
    </p:extLst>
  </p:cSld>
  <p:clrMapOvr>
    <a:masterClrMapping/>
  </p:clrMapOvr>
  <p:timing>
    <p:tnLst>
      <p:par>
        <p:cTn id="1" dur="indefinite" restart="never" nodeType="tmRoot"/>
      </p:par>
    </p:tnLst>
  </p:timing>
</p:sld>
</file>

<file path=ppt/slides/slide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192000" cy="6887250"/>
            <a:chOff x="0" y="-29249"/>
            <a:chExt cx="12192000" cy="688725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2158199"/>
              <a:ext cx="6057900" cy="2881686"/>
            </a:xfrm>
            <a:prstGeom prst="rect">
              <a:avLst/>
            </a:prstGeom>
          </p:spPr>
          <p:txBody>
            <a:bodyPr wrap="square">
              <a:spAutoFit/>
            </a:bodyPr>
            <a:lstStyle/>
            <a:p>
              <a:pPr marL="285750" lvl="0" indent="-285750">
                <a:buFont typeface="Wingdings" panose="05000000000000000000" pitchFamily="2" charset="2"/>
                <a:buChar char="q"/>
              </a:pPr>
              <a:r>
                <a:rPr lang="en-US" dirty="0" smtClean="0"/>
                <a:t>Conservation des espèces : les communautés autochtones identifient, protègent et utilisent de manière durable les espèces végétales et animales à des fins alimentaires, médicinales et culturelles.</a:t>
              </a:r>
            </a:p>
            <a:p>
              <a:pPr marL="285750" lvl="0" indent="-285750">
                <a:buFont typeface="Wingdings" panose="05000000000000000000" pitchFamily="2" charset="2"/>
                <a:buChar char="q"/>
              </a:pPr>
              <a:r>
                <a:rPr lang="en-US" dirty="0" smtClean="0"/>
                <a:t>Gestion des écosystèmes : les pratiques traditionnelles de gestion des incendies, de conservation de l'eau et de protection des sols renforcent la résilience des écosystèmes.</a:t>
              </a:r>
            </a:p>
            <a:p>
              <a:pPr marL="285750" lvl="0" indent="-285750">
                <a:buFont typeface="Wingdings" panose="05000000000000000000" pitchFamily="2" charset="2"/>
                <a:buChar char="q"/>
              </a:pPr>
              <a:r>
                <a:rPr lang="en-US" dirty="0" smtClean="0"/>
                <a:t>Agrobiodiversité : les systèmes semenciers autochtones et la diversité des cultures améliorent la sécurité alimentaire et l'adaptation au climat.</a:t>
              </a:r>
            </a:p>
            <a:p>
              <a:r>
                <a:rPr lang="en-US" dirty="0"/>
                <a:t> </a:t>
              </a: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476240" y="-29249"/>
              <a:ext cx="6085840" cy="1846659"/>
            </a:xfrm>
            <a:prstGeom prst="rect">
              <a:avLst/>
            </a:prstGeom>
            <a:noFill/>
          </p:spPr>
          <p:txBody>
            <a:bodyPr wrap="square" rtlCol="0">
              <a:spAutoFit/>
            </a:bodyPr>
            <a:lstStyle/>
            <a:p>
              <a:r>
                <a:rPr lang="en-US" sz="4800" dirty="0" smtClean="0"/>
                <a:t>Connaissances autochtones en matière de biodiversité</a:t>
              </a:r>
            </a:p>
            <a:p>
              <a:endParaRPr lang="en-US" dirty="0"/>
            </a:p>
          </p:txBody>
        </p:sp>
      </p:grpSp>
    </p:spTree>
    <p:extLst>
      <p:ext uri="{BB962C8B-B14F-4D97-AF65-F5344CB8AC3E}">
        <p14:creationId xmlns:p14="http://schemas.microsoft.com/office/powerpoint/2010/main" val="3652315376"/>
      </p:ext>
    </p:extLst>
  </p:cSld>
  <p:clrMapOvr>
    <a:masterClrMapping/>
  </p:clrMapOvr>
  <p:timing>
    <p:tnLst>
      <p:par>
        <p:cTn id="1" dur="indefinite" restart="never" nodeType="tmRoot"/>
      </p:par>
    </p:tnLst>
  </p:timing>
</p:sld>
</file>

<file path=ppt/slides/slide9.xml><?xml version="1.0" encoding="utf-8"?>
<p:sld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155575" y="269670"/>
            <a:ext cx="12158345" cy="5631990"/>
            <a:chOff x="155575" y="269670"/>
            <a:chExt cx="12158345" cy="5631990"/>
          </a:xfrm>
        </p:grpSpPr>
        <p:grpSp>
          <p:nvGrpSpPr>
            <p:cNvPr id="2" name="Group 1"/>
            <p:cNvGrpSpPr/>
            <p:nvPr/>
          </p:nvGrpSpPr>
          <p:grpSpPr>
            <a:xfrm>
              <a:off x="6134100" y="269670"/>
              <a:ext cx="6179820" cy="5631990"/>
              <a:chOff x="6134100" y="269670"/>
              <a:chExt cx="6179820" cy="5631990"/>
            </a:xfrm>
          </p:grpSpPr>
          <p:sp>
            <p:nvSpPr>
              <p:cNvPr id="5" name="Rectangle 4"/>
              <p:cNvSpPr/>
              <p:nvPr/>
            </p:nvSpPr>
            <p:spPr>
              <a:xfrm>
                <a:off x="6134100" y="2158199"/>
                <a:ext cx="6057900" cy="3743461"/>
              </a:xfrm>
              <a:prstGeom prst="rect">
                <a:avLst/>
              </a:prstGeom>
            </p:spPr>
            <p:txBody>
              <a:bodyPr wrap="square">
                <a:spAutoFit/>
              </a:bodyPr>
              <a:lstStyle/>
              <a:p>
                <a:r>
                  <a:rPr lang="en-US" sz="2000" dirty="0"/>
                  <a:t>Les connaissances autochtones constituent donc un ensemble cumulatif de connaissances, de pratiques et de croyances développées par les peuples autochtones au fil des générations grâce à une interaction étroite avec leur environnement naturel. Ce système de connaissances est holistique, ancré dans le territoire et profondément enraciné dans les valeurs culturelles, la spiritualité et l'expérience vécue.</a:t>
                </a:r>
              </a:p>
              <a:p>
                <a:r>
                  <a:rPr lang="en-US" sz="2000" dirty="0"/>
                  <a:t> </a:t>
                </a:r>
              </a:p>
              <a:p>
                <a:r>
                  <a:rPr lang="en-US" sz="2000" dirty="0"/>
                  <a:t>Les connaissances autochtones sur la biodiversité peuvent être caractérisées par </a:t>
                </a:r>
                <a:r>
                  <a:rPr lang="en-US" dirty="0"/>
                  <a:t>: </a:t>
                </a:r>
              </a:p>
              <a:p>
                <a:r>
                  <a:rPr lang="en-US" dirty="0"/>
                  <a:t> </a:t>
                </a: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228080" y="269670"/>
                <a:ext cx="6085840" cy="1846659"/>
              </a:xfrm>
              <a:prstGeom prst="rect">
                <a:avLst/>
              </a:prstGeom>
              <a:noFill/>
            </p:spPr>
            <p:txBody>
              <a:bodyPr wrap="square" rtlCol="0">
                <a:spAutoFit/>
              </a:bodyPr>
              <a:lstStyle/>
              <a:p>
                <a:r>
                  <a:rPr lang="en-US" sz="4800" dirty="0" smtClean="0"/>
                  <a:t>Connaissances autochtones en matière de biodiversité</a:t>
                </a:r>
              </a:p>
              <a:p>
                <a:endParaRPr lang="en-US" dirty="0"/>
              </a:p>
            </p:txBody>
          </p:sp>
        </p:grpSp>
        <p:graphicFrame>
          <p:nvGraphicFramePr>
            <p:cNvPr id="7" name="Diagram 6"/>
            <p:cNvGraphicFramePr/>
            <p:nvPr>
              <p:extLst>
                <p:ext uri="{D42A27DB-BD31-4B8C-83A1-F6EECF244321}">
                  <p14:modId xmlns:p14="http://schemas.microsoft.com/office/powerpoint/2010/main" val="2945035875"/>
                </p:ext>
              </p:extLst>
            </p:nvPr>
          </p:nvGraphicFramePr>
          <p:xfrm>
            <a:off x="155575" y="734695"/>
            <a:ext cx="5486400" cy="5022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val="3706529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1209</Words>
  <Application>Microsoft Office PowerPoint</Application>
  <PresentationFormat>Widescreen</PresentationFormat>
  <Paragraphs>136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Rounded MT Bold</vt:lpstr>
      <vt:lpstr>Calibri</vt:lpstr>
      <vt:lpstr>Calibri Light</vt:lpstr>
      <vt:lpstr>Symbol</vt:lpstr>
      <vt:lpstr>Times New Roman</vt:lpstr>
      <vt:lpstr>Wingdings</vt:lpstr>
      <vt:lpstr>Office Theme</vt:lpstr>
      <vt:lpstr>             MODULE 5:  Reporting Biodiversity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LENOVO</dc:creator>
  <lastModifiedBy>LENOVO</lastModifiedBy>
  <revision>11</revision>
  <dcterms:created xsi:type="dcterms:W3CDTF">2026-01-14T14:39:36.0000000Z</dcterms:created>
  <dcterms:modified xsi:type="dcterms:W3CDTF">2026-01-14T16:54:49.0000000Z</dcterms:modified>
  <keywords>, docId:A03ABA4E7DDD58B9842B48FD9EE545C5</keywords>
</coreProperties>
</file>