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p15="http://schemas.microsoft.com/office/powerpoint/2012/mai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3" r:id="rId3"/>
    <p:sldId id="259" r:id="rId4"/>
    <p:sldId id="260" r:id="rId5"/>
    <p:sldId id="264" r:id="rId6"/>
    <p:sldId id="261" r:id="rId7"/>
    <p:sldId id="265" r:id="rId8"/>
    <p:sldId id="266" r:id="rId9"/>
    <p:sldId id="267" r:id="rId10"/>
    <p:sldId id="268" r:id="rId11"/>
    <p:sldId id="269" r:id="rId12"/>
    <p:sldId id="270" r:id="rId13"/>
    <p:sldId id="271" r:id="rId14"/>
    <p:sldId id="272" r:id="rId15"/>
    <p:sldId id="273" r:id="rId16"/>
    <p:sldId id="274" r:id="rId17"/>
    <p:sldId id="275"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showGuides="1">
      <p:cViewPr>
        <p:scale>
          <a:sx n="63" d="100"/>
          <a:sy n="63" d="100"/>
        </p:scale>
        <p:origin x="32" y="-64"/>
      </p:cViewPr>
      <p:guideLst>
        <p:guide orient="horz" pos="2160"/>
        <p:guide pos="386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sp="http://schemas.microsoft.com/office/drawing/2008/diagram" xmlns:dgm="http://schemas.openxmlformats.org/drawingml/2006/diagram" xmlns:a="http://schemas.openxmlformats.org/drawingml/2006/main">
  <dgm:ptLst>
    <dgm:pt modelId="{B2296E63-050C-4B9A-A871-0C3AF4B12072}" type="doc">
      <dgm:prSet loTypeId="urn:microsoft.com/office/officeart/2005/8/layout/pyramid4" loCatId="pyramid" qsTypeId="urn:microsoft.com/office/officeart/2005/8/quickstyle/simple1" qsCatId="simple" csTypeId="urn:microsoft.com/office/officeart/2005/8/colors/colorful3" csCatId="colorful" phldr="1"/>
      <dgm:spPr/>
      <dgm:t>
        <a:bodyPr/>
        <a:lstStyle/>
        <a:p>
          <a:endParaRPr lang="en-US"/>
        </a:p>
      </dgm:t>
    </dgm:pt>
    <dgm:pt modelId="{19FFB23F-DF3B-4D01-A4A2-2B7094D24D07}">
      <dgm:prSet phldrT="[Text]"/>
      <dgm:spPr/>
      <dgm:t>
        <a:bodyPr/>
        <a:lstStyle/>
        <a:p>
          <a:r>
            <a:rPr lang="en-US" b="1"/>
            <a:t>Basado en el lugar y específico del contexto: </a:t>
          </a:r>
          <a:r>
            <a:rPr lang="en-US"/>
            <a:t>El conocimiento se adapta a los ecosistemas locales, como bosques, pastizales, humedales y zonas costeras.</a:t>
          </a:r>
        </a:p>
      </dgm:t>
    </dgm:pt>
    <dgm:pt modelId="{E07E5AB7-8DDE-43EC-933D-1137CF22F1B0}" type="parTrans" cxnId="{D2BA5757-2F29-42EB-8CAF-9BFC069A54D0}">
      <dgm:prSet/>
      <dgm:spPr/>
      <dgm:t>
        <a:bodyPr/>
        <a:lstStyle/>
        <a:p>
          <a:endParaRPr lang="en-US"/>
        </a:p>
      </dgm:t>
    </dgm:pt>
    <dgm:pt modelId="{4FB87C48-6245-499A-B2D3-68030AF35EAE}" type="sibTrans" cxnId="{D2BA5757-2F29-42EB-8CAF-9BFC069A54D0}">
      <dgm:prSet/>
      <dgm:spPr/>
      <dgm:t>
        <a:bodyPr/>
        <a:lstStyle/>
        <a:p>
          <a:endParaRPr lang="en-US"/>
        </a:p>
      </dgm:t>
    </dgm:pt>
    <dgm:pt modelId="{10DEA882-25C0-416F-AC56-39084104D426}">
      <dgm:prSet phldrT="[Text]"/>
      <dgm:spPr/>
      <dgm:t>
        <a:bodyPr/>
        <a:lstStyle/>
        <a:p>
          <a:r>
            <a:rPr lang="en-US" b="1"/>
            <a:t>Holístico: </a:t>
          </a:r>
          <a:r>
            <a:rPr lang="en-US"/>
            <a:t>integra las dimensiones ecológicas, sociales, culturales y espirituales de la biodiversidad.</a:t>
          </a:r>
        </a:p>
      </dgm:t>
    </dgm:pt>
    <dgm:pt modelId="{6662215D-EBFB-4328-9D9F-78038C4E80A2}" type="parTrans" cxnId="{BA287E28-3583-441A-8AE1-C6679616E334}">
      <dgm:prSet/>
      <dgm:spPr/>
      <dgm:t>
        <a:bodyPr/>
        <a:lstStyle/>
        <a:p>
          <a:endParaRPr lang="en-US"/>
        </a:p>
      </dgm:t>
    </dgm:pt>
    <dgm:pt modelId="{0787CAA2-0EE6-4672-8DB8-7BD31E8F7E25}" type="sibTrans" cxnId="{BA287E28-3583-441A-8AE1-C6679616E334}">
      <dgm:prSet/>
      <dgm:spPr/>
      <dgm:t>
        <a:bodyPr/>
        <a:lstStyle/>
        <a:p>
          <a:endParaRPr lang="en-US"/>
        </a:p>
      </dgm:t>
    </dgm:pt>
    <dgm:pt modelId="{49B0CC15-7D73-44F0-8C55-C17837A37CA5}">
      <dgm:prSet phldrT="[Text]"/>
      <dgm:spPr/>
      <dgm:t>
        <a:bodyPr/>
        <a:lstStyle/>
        <a:p>
          <a:r>
            <a:rPr lang="en-US" b="1"/>
            <a:t>Intergeneracional: </a:t>
          </a:r>
          <a:r>
            <a:rPr lang="en-US"/>
            <a:t>se transmite oralmente a través de los ancianos, las prácticas culturales, las historias y los rituales.</a:t>
          </a:r>
        </a:p>
      </dgm:t>
    </dgm:pt>
    <dgm:pt modelId="{3EE58D15-3611-49D0-8A7C-5CA6E274FC1E}" type="parTrans" cxnId="{0FE68354-47A5-460F-8785-8F21E9139682}">
      <dgm:prSet/>
      <dgm:spPr/>
      <dgm:t>
        <a:bodyPr/>
        <a:lstStyle/>
        <a:p>
          <a:endParaRPr lang="en-US"/>
        </a:p>
      </dgm:t>
    </dgm:pt>
    <dgm:pt modelId="{ED0CF714-56CD-4FEE-BDAD-9084586BA036}" type="sibTrans" cxnId="{0FE68354-47A5-460F-8785-8F21E9139682}">
      <dgm:prSet/>
      <dgm:spPr/>
      <dgm:t>
        <a:bodyPr/>
        <a:lstStyle/>
        <a:p>
          <a:endParaRPr lang="en-US"/>
        </a:p>
      </dgm:t>
    </dgm:pt>
    <dgm:pt modelId="{331CD160-E406-4F0E-851B-4381918A1200}">
      <dgm:prSet phldrT="[Text]"/>
      <dgm:spPr/>
      <dgm:t>
        <a:bodyPr/>
        <a:lstStyle/>
        <a:p>
          <a:r>
            <a:rPr lang="en-US" b="1"/>
            <a:t>Adaptativo: </a:t>
          </a:r>
          <a:r>
            <a:rPr lang="en-US"/>
            <a:t>evoluciona continuamente en respuesta a los cambios ambientales y la variabilidad climática.</a:t>
          </a:r>
        </a:p>
      </dgm:t>
    </dgm:pt>
    <dgm:pt modelId="{6AAFF160-7978-48F6-9AC5-A584BD4EC3B3}" type="parTrans" cxnId="{2DC523DC-B8F5-4AE5-862B-7B3E30D0580D}">
      <dgm:prSet/>
      <dgm:spPr/>
      <dgm:t>
        <a:bodyPr/>
        <a:lstStyle/>
        <a:p>
          <a:endParaRPr lang="en-US"/>
        </a:p>
      </dgm:t>
    </dgm:pt>
    <dgm:pt modelId="{C9B7C111-7E44-4932-B6DA-C622FEFB4127}" type="sibTrans" cxnId="{2DC523DC-B8F5-4AE5-862B-7B3E30D0580D}">
      <dgm:prSet/>
      <dgm:spPr/>
      <dgm:t>
        <a:bodyPr/>
        <a:lstStyle/>
        <a:p>
          <a:endParaRPr lang="en-US"/>
        </a:p>
      </dgm:t>
    </dgm:pt>
    <dgm:pt modelId="{BCC5F9ED-3CA5-4BBB-9A9E-E9154A7CD548}" type="pres">
      <dgm:prSet presAssocID="{B2296E63-050C-4B9A-A871-0C3AF4B12072}" presName="compositeShape" presStyleCnt="0">
        <dgm:presLayoutVars>
          <dgm:chMax val="9"/>
          <dgm:dir/>
          <dgm:resizeHandles val="exact"/>
        </dgm:presLayoutVars>
      </dgm:prSet>
      <dgm:spPr/>
      <dgm:t>
        <a:bodyPr/>
        <a:lstStyle/>
        <a:p>
          <a:endParaRPr lang="en-US"/>
        </a:p>
      </dgm:t>
    </dgm:pt>
    <dgm:pt modelId="{A561E919-377A-4853-A548-501B2601B2E2}" type="pres">
      <dgm:prSet presAssocID="{B2296E63-050C-4B9A-A871-0C3AF4B12072}" presName="triangle1" presStyleLbl="node1" presStyleIdx="0" presStyleCnt="4">
        <dgm:presLayoutVars>
          <dgm:bulletEnabled val="1"/>
        </dgm:presLayoutVars>
      </dgm:prSet>
      <dgm:spPr/>
      <dgm:t>
        <a:bodyPr/>
        <a:lstStyle/>
        <a:p>
          <a:endParaRPr lang="en-US"/>
        </a:p>
      </dgm:t>
    </dgm:pt>
    <dgm:pt modelId="{F81B9919-334C-4F88-BA87-589F9E9C6E3C}" type="pres">
      <dgm:prSet presAssocID="{B2296E63-050C-4B9A-A871-0C3AF4B12072}" presName="triangle2" presStyleLbl="node1" presStyleIdx="1" presStyleCnt="4">
        <dgm:presLayoutVars>
          <dgm:bulletEnabled val="1"/>
        </dgm:presLayoutVars>
      </dgm:prSet>
      <dgm:spPr/>
      <dgm:t>
        <a:bodyPr/>
        <a:lstStyle/>
        <a:p>
          <a:endParaRPr lang="en-US"/>
        </a:p>
      </dgm:t>
    </dgm:pt>
    <dgm:pt modelId="{75ED0892-38E3-46FA-B181-87D40BF86CB5}" type="pres">
      <dgm:prSet presAssocID="{B2296E63-050C-4B9A-A871-0C3AF4B12072}" presName="triangle3" presStyleLbl="node1" presStyleIdx="2" presStyleCnt="4">
        <dgm:presLayoutVars>
          <dgm:bulletEnabled val="1"/>
        </dgm:presLayoutVars>
      </dgm:prSet>
      <dgm:spPr/>
      <dgm:t>
        <a:bodyPr/>
        <a:lstStyle/>
        <a:p>
          <a:endParaRPr lang="en-US"/>
        </a:p>
      </dgm:t>
    </dgm:pt>
    <dgm:pt modelId="{E68FCE1B-47AB-4C0C-B983-0E22D300E121}" type="pres">
      <dgm:prSet presAssocID="{B2296E63-050C-4B9A-A871-0C3AF4B12072}" presName="triangle4" presStyleLbl="node1" presStyleIdx="3" presStyleCnt="4">
        <dgm:presLayoutVars>
          <dgm:bulletEnabled val="1"/>
        </dgm:presLayoutVars>
      </dgm:prSet>
      <dgm:spPr/>
      <dgm:t>
        <a:bodyPr/>
        <a:lstStyle/>
        <a:p>
          <a:endParaRPr lang="en-US"/>
        </a:p>
      </dgm:t>
    </dgm:pt>
  </dgm:ptLst>
  <dgm:cxnLst>
    <dgm:cxn modelId="{D2BA5757-2F29-42EB-8CAF-9BFC069A54D0}" srcId="{B2296E63-050C-4B9A-A871-0C3AF4B12072}" destId="{19FFB23F-DF3B-4D01-A4A2-2B7094D24D07}" srcOrd="0" destOrd="0" parTransId="{E07E5AB7-8DDE-43EC-933D-1137CF22F1B0}" sibTransId="{4FB87C48-6245-499A-B2D3-68030AF35EAE}"/>
    <dgm:cxn modelId="{BA232335-CD4A-43B6-9C20-2CF4054D4A21}" type="presOf" srcId="{B2296E63-050C-4B9A-A871-0C3AF4B12072}" destId="{BCC5F9ED-3CA5-4BBB-9A9E-E9154A7CD548}" srcOrd="0" destOrd="0" presId="urn:microsoft.com/office/officeart/2005/8/layout/pyramid4"/>
    <dgm:cxn modelId="{2DC523DC-B8F5-4AE5-862B-7B3E30D0580D}" srcId="{B2296E63-050C-4B9A-A871-0C3AF4B12072}" destId="{331CD160-E406-4F0E-851B-4381918A1200}" srcOrd="3" destOrd="0" parTransId="{6AAFF160-7978-48F6-9AC5-A584BD4EC3B3}" sibTransId="{C9B7C111-7E44-4932-B6DA-C622FEFB4127}"/>
    <dgm:cxn modelId="{BA287E28-3583-441A-8AE1-C6679616E334}" srcId="{B2296E63-050C-4B9A-A871-0C3AF4B12072}" destId="{10DEA882-25C0-416F-AC56-39084104D426}" srcOrd="1" destOrd="0" parTransId="{6662215D-EBFB-4328-9D9F-78038C4E80A2}" sibTransId="{0787CAA2-0EE6-4672-8DB8-7BD31E8F7E25}"/>
    <dgm:cxn modelId="{8355F401-CFA9-407F-A3BE-DB4FEC7FDE05}" type="presOf" srcId="{331CD160-E406-4F0E-851B-4381918A1200}" destId="{E68FCE1B-47AB-4C0C-B983-0E22D300E121}" srcOrd="0" destOrd="0" presId="urn:microsoft.com/office/officeart/2005/8/layout/pyramid4"/>
    <dgm:cxn modelId="{616BF866-7845-468A-B4C8-6FEB3BD2844D}" type="presOf" srcId="{19FFB23F-DF3B-4D01-A4A2-2B7094D24D07}" destId="{A561E919-377A-4853-A548-501B2601B2E2}" srcOrd="0" destOrd="0" presId="urn:microsoft.com/office/officeart/2005/8/layout/pyramid4"/>
    <dgm:cxn modelId="{FC7A28A9-6174-44B3-A1E7-2422DF55EA12}" type="presOf" srcId="{49B0CC15-7D73-44F0-8C55-C17837A37CA5}" destId="{75ED0892-38E3-46FA-B181-87D40BF86CB5}" srcOrd="0" destOrd="0" presId="urn:microsoft.com/office/officeart/2005/8/layout/pyramid4"/>
    <dgm:cxn modelId="{0FE68354-47A5-460F-8785-8F21E9139682}" srcId="{B2296E63-050C-4B9A-A871-0C3AF4B12072}" destId="{49B0CC15-7D73-44F0-8C55-C17837A37CA5}" srcOrd="2" destOrd="0" parTransId="{3EE58D15-3611-49D0-8A7C-5CA6E274FC1E}" sibTransId="{ED0CF714-56CD-4FEE-BDAD-9084586BA036}"/>
    <dgm:cxn modelId="{2F54B957-C692-499B-B5A4-7B12BF9FB7AE}" type="presOf" srcId="{10DEA882-25C0-416F-AC56-39084104D426}" destId="{F81B9919-334C-4F88-BA87-589F9E9C6E3C}" srcOrd="0" destOrd="0" presId="urn:microsoft.com/office/officeart/2005/8/layout/pyramid4"/>
    <dgm:cxn modelId="{5A89B4AE-CEB2-44FA-9E5F-4D46EC2BB316}" type="presParOf" srcId="{BCC5F9ED-3CA5-4BBB-9A9E-E9154A7CD548}" destId="{A561E919-377A-4853-A548-501B2601B2E2}" srcOrd="0" destOrd="0" presId="urn:microsoft.com/office/officeart/2005/8/layout/pyramid4"/>
    <dgm:cxn modelId="{A334EA30-CA36-40E6-82C6-795DCAEDF320}" type="presParOf" srcId="{BCC5F9ED-3CA5-4BBB-9A9E-E9154A7CD548}" destId="{F81B9919-334C-4F88-BA87-589F9E9C6E3C}" srcOrd="1" destOrd="0" presId="urn:microsoft.com/office/officeart/2005/8/layout/pyramid4"/>
    <dgm:cxn modelId="{0C10ABC7-ECFB-4C06-B644-62A5C79726E0}" type="presParOf" srcId="{BCC5F9ED-3CA5-4BBB-9A9E-E9154A7CD548}" destId="{75ED0892-38E3-46FA-B181-87D40BF86CB5}" srcOrd="2" destOrd="0" presId="urn:microsoft.com/office/officeart/2005/8/layout/pyramid4"/>
    <dgm:cxn modelId="{CA1D6519-2E4D-48C8-812E-D6A614F6B66D}" type="presParOf" srcId="{BCC5F9ED-3CA5-4BBB-9A9E-E9154A7CD548}" destId="{E68FCE1B-47AB-4C0C-B983-0E22D300E121}" srcOrd="3" destOrd="0" presId="urn:microsoft.com/office/officeart/2005/8/layout/pyramid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61E919-377A-4853-A548-501B2601B2E2}">
      <dsp:nvSpPr>
        <dsp:cNvPr id="0" name=""/>
        <dsp:cNvSpPr/>
      </dsp:nvSpPr>
      <dsp:spPr>
        <a:xfrm>
          <a:off x="1487487" y="0"/>
          <a:ext cx="2511425" cy="2511425"/>
        </a:xfrm>
        <a:prstGeom prst="triangl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b="1" kern="1200"/>
            <a:t>Place-based and context-specific:</a:t>
          </a:r>
          <a:r>
            <a:rPr lang="en-US" sz="1000" kern="1200"/>
            <a:t> Knowledge is tailored to local ecosystems such as forests, rangelands, wetlands, and coastal areas.</a:t>
          </a:r>
        </a:p>
      </dsp:txBody>
      <dsp:txXfrm>
        <a:off x="2115343" y="1255713"/>
        <a:ext cx="1255713" cy="1255712"/>
      </dsp:txXfrm>
    </dsp:sp>
    <dsp:sp modelId="{F81B9919-334C-4F88-BA87-589F9E9C6E3C}">
      <dsp:nvSpPr>
        <dsp:cNvPr id="0" name=""/>
        <dsp:cNvSpPr/>
      </dsp:nvSpPr>
      <dsp:spPr>
        <a:xfrm>
          <a:off x="231775" y="2511425"/>
          <a:ext cx="2511425" cy="2511425"/>
        </a:xfrm>
        <a:prstGeom prst="triangle">
          <a:avLst/>
        </a:prstGeom>
        <a:solidFill>
          <a:schemeClr val="accent3">
            <a:hueOff val="903533"/>
            <a:satOff val="33333"/>
            <a:lumOff val="-490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b="1" kern="1200"/>
            <a:t>Holistic:</a:t>
          </a:r>
          <a:r>
            <a:rPr lang="en-US" sz="1000" kern="1200"/>
            <a:t> Integrates ecological, social, cultural, and spiritual dimensions of biodiversity.</a:t>
          </a:r>
        </a:p>
      </dsp:txBody>
      <dsp:txXfrm>
        <a:off x="859631" y="3767138"/>
        <a:ext cx="1255713" cy="1255712"/>
      </dsp:txXfrm>
    </dsp:sp>
    <dsp:sp modelId="{75ED0892-38E3-46FA-B181-87D40BF86CB5}">
      <dsp:nvSpPr>
        <dsp:cNvPr id="0" name=""/>
        <dsp:cNvSpPr/>
      </dsp:nvSpPr>
      <dsp:spPr>
        <a:xfrm rot="10800000">
          <a:off x="1487487" y="2511425"/>
          <a:ext cx="2511425" cy="2511425"/>
        </a:xfrm>
        <a:prstGeom prst="triangle">
          <a:avLst/>
        </a:prstGeom>
        <a:solidFill>
          <a:schemeClr val="accent3">
            <a:hueOff val="1807066"/>
            <a:satOff val="66667"/>
            <a:lumOff val="-98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b="1" kern="1200"/>
            <a:t>Intergenerational:</a:t>
          </a:r>
          <a:r>
            <a:rPr lang="en-US" sz="1000" kern="1200"/>
            <a:t> Passed down orally through elders, cultural practices, stories, and rituals.</a:t>
          </a:r>
        </a:p>
      </dsp:txBody>
      <dsp:txXfrm rot="10800000">
        <a:off x="2115343" y="2511425"/>
        <a:ext cx="1255713" cy="1255712"/>
      </dsp:txXfrm>
    </dsp:sp>
    <dsp:sp modelId="{E68FCE1B-47AB-4C0C-B983-0E22D300E121}">
      <dsp:nvSpPr>
        <dsp:cNvPr id="0" name=""/>
        <dsp:cNvSpPr/>
      </dsp:nvSpPr>
      <dsp:spPr>
        <a:xfrm>
          <a:off x="2743200" y="2511425"/>
          <a:ext cx="2511425" cy="2511425"/>
        </a:xfrm>
        <a:prstGeom prst="triangle">
          <a:avLst/>
        </a:prstGeom>
        <a:solidFill>
          <a:schemeClr val="accent3">
            <a:hueOff val="2710599"/>
            <a:satOff val="100000"/>
            <a:lumOff val="-1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b="1" kern="1200"/>
            <a:t>Adaptive:</a:t>
          </a:r>
          <a:r>
            <a:rPr lang="en-US" sz="1000" kern="1200"/>
            <a:t> Continuously evolves in response to environmental change and climatic variability.</a:t>
          </a:r>
        </a:p>
      </dsp:txBody>
      <dsp:txXfrm>
        <a:off x="3371056" y="3767138"/>
        <a:ext cx="1255713" cy="1255712"/>
      </dsp:txXfrm>
    </dsp:sp>
  </dsp:spTree>
</dsp:drawing>
</file>

<file path=ppt/diagrams/layout1.xml><?xml version="1.0" encoding="utf-8"?>
<dgm:layoutDef xmlns:dgm="http://schemas.openxmlformats.org/drawingml/2006/diagram" xmlns:a="http://schemas.openxmlformats.org/drawingml/2006/main" uniqueId="urn:microsoft.com/office/officeart/2005/8/layout/pyramid4">
  <dgm:title val=""/>
  <dgm:desc val=""/>
  <dgm:catLst>
    <dgm:cat type="pyramid" pri="4000"/>
    <dgm:cat type="relationship" pri="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useDef="1">
    <dgm:dataModel>
      <dgm:ptLst/>
      <dgm:bg/>
      <dgm:whole/>
    </dgm:dataModel>
  </dgm:styleData>
  <dgm:clrData useDef="1">
    <dgm:dataModel>
      <dgm:ptLst/>
      <dgm:bg/>
      <dgm:whole/>
    </dgm:dataModel>
  </dgm:clrData>
  <dgm:layoutNode name="compositeShape">
    <dgm:varLst>
      <dgm:chMax val="9"/>
      <dgm:dir/>
      <dgm:resizeHandles val="exact"/>
    </dgm:varLst>
    <dgm:alg type="composite">
      <dgm:param type="ar" val="1"/>
    </dgm:alg>
    <dgm:shape xmlns:r="http://schemas.openxmlformats.org/officeDocument/2006/relationships" r:blip="">
      <dgm:adjLst/>
    </dgm:shape>
    <dgm:presOf/>
    <dgm:choose name="Name0">
      <dgm:if name="Name1" axis="ch" ptType="node" func="cnt" op="lte" val="4">
        <dgm:choose name="Name2">
          <dgm:if name="Name3" axis="ch" ptType="node" func="cnt" op="equ" val="1">
            <dgm:constrLst>
              <dgm:constr type="primFontSz" for="ch" ptType="node" op="equ" val="65"/>
              <dgm:constr type="t" for="ch" forName="triangle1"/>
              <dgm:constr type="l" for="ch" forName="triangle1"/>
              <dgm:constr type="h" for="ch" forName="triangle1" refType="h"/>
              <dgm:constr type="w" for="ch" forName="triangle1" refType="h"/>
            </dgm:constrLst>
          </dgm:if>
          <dgm:else name="Name4">
            <dgm:constrLst>
              <dgm:constr type="primFontSz" for="ch" ptType="node" op="equ" val="65"/>
              <dgm:constr type="t" for="ch" forName="triangle1"/>
              <dgm:constr type="l" for="ch" forName="triangle1" refType="h" fact="0.25"/>
              <dgm:constr type="h" for="ch" forName="triangle1" refType="h" fact="0.5"/>
              <dgm:constr type="w" for="ch" forName="triangle1" refType="h" fact="0.5"/>
              <dgm:constr type="t" for="ch" forName="triangle2" refType="h" fact="0.5"/>
              <dgm:constr type="l" for="ch" forName="triangle2"/>
              <dgm:constr type="h" for="ch" forName="triangle2" refType="h" fact="0.5"/>
              <dgm:constr type="w" for="ch" forName="triangle2" refType="h" fact="0.5"/>
              <dgm:constr type="t" for="ch" forName="triangle3" refType="h" fact="0.5"/>
              <dgm:constr type="l" for="ch" forName="triangle3" refType="h" fact="0.25"/>
              <dgm:constr type="h" for="ch" forName="triangle3" refType="h" fact="0.5"/>
              <dgm:constr type="w" for="ch" forName="triangle3" refType="h" fact="0.5"/>
              <dgm:constr type="t" for="ch" forName="triangle4" refType="h" fact="0.5"/>
              <dgm:constr type="l" for="ch" forName="triangle4" refType="h" fact="0.5"/>
              <dgm:constr type="h" for="ch" forName="triangle4" refType="h" fact="0.5"/>
              <dgm:constr type="w" for="ch" forName="triangle4" refType="h" fact="0.5"/>
            </dgm:constrLst>
          </dgm:else>
        </dgm:choose>
      </dgm:if>
      <dgm:else name="Name5">
        <dgm:constrLst>
          <dgm:constr type="primFontSz" for="ch" ptType="node" op="equ" val="65"/>
          <dgm:constr type="t" for="ch" forName="triangle1"/>
          <dgm:constr type="l" for="ch" forName="triangle1" refType="h" fact="0.33"/>
          <dgm:constr type="h" for="ch" forName="triangle1" refType="h" fact="0.33"/>
          <dgm:constr type="w" for="ch" forName="triangle1" refType="h" fact="0.33"/>
          <dgm:constr type="t" for="ch" forName="triangle2" refType="h" fact="0.33"/>
          <dgm:constr type="l" for="ch" forName="triangle2" refType="h" fact="0.165"/>
          <dgm:constr type="h" for="ch" forName="triangle2" refType="h" fact="0.33"/>
          <dgm:constr type="w" for="ch" forName="triangle2" refType="h" fact="0.33"/>
          <dgm:constr type="t" for="ch" forName="triangle3" refType="h" fact="0.33"/>
          <dgm:constr type="l" for="ch" forName="triangle3" refType="h" fact="0.33"/>
          <dgm:constr type="h" for="ch" forName="triangle3" refType="h" fact="0.33"/>
          <dgm:constr type="w" for="ch" forName="triangle3" refType="h" fact="0.33"/>
          <dgm:constr type="t" for="ch" forName="triangle4" refType="h" fact="0.33"/>
          <dgm:constr type="l" for="ch" forName="triangle4" refType="h" fact="0.495"/>
          <dgm:constr type="h" for="ch" forName="triangle4" refType="h" fact="0.33"/>
          <dgm:constr type="w" for="ch" forName="triangle4" refType="h" fact="0.33"/>
          <dgm:constr type="t" for="ch" forName="triangle5" refType="h" fact="0.66"/>
          <dgm:constr type="l" for="ch" forName="triangle5"/>
          <dgm:constr type="h" for="ch" forName="triangle5" refType="h" fact="0.33"/>
          <dgm:constr type="w" for="ch" forName="triangle5" refType="h" fact="0.33"/>
          <dgm:constr type="t" for="ch" forName="triangle6" refType="h" fact="0.66"/>
          <dgm:constr type="l" for="ch" forName="triangle6" refType="h" fact="0.165"/>
          <dgm:constr type="h" for="ch" forName="triangle6" refType="h" fact="0.33"/>
          <dgm:constr type="w" for="ch" forName="triangle6" refType="h" fact="0.33"/>
          <dgm:constr type="t" for="ch" forName="triangle7" refType="h" fact="0.66"/>
          <dgm:constr type="l" for="ch" forName="triangle7" refType="h" fact="0.33"/>
          <dgm:constr type="h" for="ch" forName="triangle7" refType="h" fact="0.33"/>
          <dgm:constr type="w" for="ch" forName="triangle7" refType="h" fact="0.33"/>
          <dgm:constr type="t" for="ch" forName="triangle8" refType="h" fact="0.66"/>
          <dgm:constr type="l" for="ch" forName="triangle8" refType="h" fact="0.495"/>
          <dgm:constr type="h" for="ch" forName="triangle8" refType="h" fact="0.33"/>
          <dgm:constr type="w" for="ch" forName="triangle8" refType="h" fact="0.33"/>
          <dgm:constr type="t" for="ch" forName="triangle9" refType="h" fact="0.66"/>
          <dgm:constr type="l" for="ch" forName="triangle9" refType="h" fact="0.66"/>
          <dgm:constr type="h" for="ch" forName="triangle9" refType="h" fact="0.33"/>
          <dgm:constr type="w" for="ch" forName="triangle9" refType="h" fact="0.33"/>
        </dgm:constrLst>
      </dgm:else>
    </dgm:choose>
    <dgm:ruleLst/>
    <dgm:choose name="Name6">
      <dgm:if name="Name7" axis="ch" ptType="node" func="cnt" op="gte" val="1">
        <dgm:layoutNode name="triangle1" styleLbl="node1">
          <dgm:varLst>
            <dgm:bulletEnabled val="1"/>
          </dgm:varLst>
          <dgm:alg type="tx">
            <dgm:param type="txAnchorVertCh" val="mid"/>
          </dgm:alg>
          <dgm:shape xmlns:r="http://schemas.openxmlformats.org/officeDocument/2006/relationships" type="triangle"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8"/>
    </dgm:choose>
    <dgm:choose name="Name9">
      <dgm:if name="Name10" axis="ch" ptType="node" func="cnt" op="gte" val="2">
        <dgm:layoutNode name="triangle2" styleLbl="node1">
          <dgm:varLst>
            <dgm:bulletEnabled val="1"/>
          </dgm:varLst>
          <dgm:alg type="tx">
            <dgm:param type="txAnchorVertCh" val="mid"/>
          </dgm:alg>
          <dgm:shape xmlns:r="http://schemas.openxmlformats.org/officeDocument/2006/relationships" type="triangle" r:blip="">
            <dgm:adjLst/>
          </dgm:shape>
          <dgm:choose name="Name11">
            <dgm:if name="Name12" func="var" arg="dir" op="equ" val="norm">
              <dgm:presOf axis="ch desOrSelf" ptType="node node" st="2 1" cnt="1 0"/>
            </dgm:if>
            <dgm:else name="Name13">
              <dgm:presOf axis="ch desOrSelf" ptType="node node" st="4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3" styleLbl="node1">
          <dgm:varLst>
            <dgm:bulletEnabled val="1"/>
          </dgm:varLst>
          <dgm:alg type="tx">
            <dgm:param type="txAnchorVertCh" val="mid"/>
          </dgm:alg>
          <dgm:shape xmlns:r="http://schemas.openxmlformats.org/officeDocument/2006/relationships" rot="180" type="triangle"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4" styleLbl="node1">
          <dgm:varLst>
            <dgm:bulletEnabled val="1"/>
          </dgm:varLst>
          <dgm:alg type="tx">
            <dgm:param type="txAnchorVertCh" val="mid"/>
          </dgm:alg>
          <dgm:shape xmlns:r="http://schemas.openxmlformats.org/officeDocument/2006/relationships" type="triangle" r:blip="">
            <dgm:adjLst/>
          </dgm:shape>
          <dgm:choose name="Name14">
            <dgm:if name="Name15" func="var" arg="dir" op="equ" val="norm">
              <dgm:presOf axis="ch desOrSelf" ptType="node node" st="4 1" cnt="1 0"/>
            </dgm:if>
            <dgm:else name="Name16">
              <dgm:presOf axis="ch desOrSelf" ptType="node node" st="2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7"/>
    </dgm:choose>
    <dgm:choose name="Name18">
      <dgm:if name="Name19" axis="ch" ptType="node" func="cnt" op="gte" val="5">
        <dgm:layoutNode name="triangle5" styleLbl="node1">
          <dgm:varLst>
            <dgm:bulletEnabled val="1"/>
          </dgm:varLst>
          <dgm:alg type="tx">
            <dgm:param type="txAnchorVertCh" val="mid"/>
          </dgm:alg>
          <dgm:shape xmlns:r="http://schemas.openxmlformats.org/officeDocument/2006/relationships" type="triangle" r:blip="">
            <dgm:adjLst/>
          </dgm:shape>
          <dgm:choose name="Name20">
            <dgm:if name="Name21" func="var" arg="dir" op="equ" val="norm">
              <dgm:presOf axis="ch desOrSelf" ptType="node node" st="5 1" cnt="1 0"/>
            </dgm:if>
            <dgm:else name="Name22">
              <dgm:presOf axis="ch desOrSelf" ptType="node node" st="9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6" styleLbl="node1">
          <dgm:varLst>
            <dgm:bulletEnabled val="1"/>
          </dgm:varLst>
          <dgm:alg type="tx">
            <dgm:param type="txAnchorVertCh" val="mid"/>
          </dgm:alg>
          <dgm:shape xmlns:r="http://schemas.openxmlformats.org/officeDocument/2006/relationships" rot="180" type="triangle" r:blip="">
            <dgm:adjLst/>
          </dgm:shape>
          <dgm:choose name="Name23">
            <dgm:if name="Name24" func="var" arg="dir" op="equ" val="norm">
              <dgm:presOf axis="ch desOrSelf" ptType="node node" st="6 1" cnt="1 0"/>
            </dgm:if>
            <dgm:else name="Name25">
              <dgm:presOf axis="ch desOrSelf" ptType="node node" st="8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7" styleLbl="node1">
          <dgm:varLst>
            <dgm:bulletEnabled val="1"/>
          </dgm:varLst>
          <dgm:alg type="tx">
            <dgm:param type="txAnchorVertCh" val="mid"/>
          </dgm:alg>
          <dgm:shape xmlns:r="http://schemas.openxmlformats.org/officeDocument/2006/relationships" type="triangle" r:blip="">
            <dgm:adjLst/>
          </dgm:shape>
          <dgm:presOf axis="ch desOrSelf" ptType="node node" st="7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8" styleLbl="node1">
          <dgm:varLst>
            <dgm:bulletEnabled val="1"/>
          </dgm:varLst>
          <dgm:alg type="tx">
            <dgm:param type="txAnchorVertCh" val="mid"/>
          </dgm:alg>
          <dgm:shape xmlns:r="http://schemas.openxmlformats.org/officeDocument/2006/relationships" rot="180" type="triangle" r:blip="">
            <dgm:adjLst/>
          </dgm:shape>
          <dgm:choose name="Name26">
            <dgm:if name="Name27" func="var" arg="dir" op="equ" val="norm">
              <dgm:presOf axis="ch desOrSelf" ptType="node node" st="8 1" cnt="1 0"/>
            </dgm:if>
            <dgm:else name="Name28">
              <dgm:presOf axis="ch desOrSelf" ptType="node node" st="6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9" styleLbl="node1">
          <dgm:varLst>
            <dgm:bulletEnabled val="1"/>
          </dgm:varLst>
          <dgm:alg type="tx">
            <dgm:param type="txAnchorVertCh" val="mid"/>
          </dgm:alg>
          <dgm:shape xmlns:r="http://schemas.openxmlformats.org/officeDocument/2006/relationships" type="triangle" r:blip="">
            <dgm:adjLst/>
          </dgm:shape>
          <dgm:choose name="Name29">
            <dgm:if name="Name30" func="var" arg="dir" op="equ" val="norm">
              <dgm:presOf axis="ch desOrSelf" ptType="node node" st="9 1" cnt="1 0"/>
            </dgm:if>
            <dgm:else name="Name31">
              <dgm:presOf axis="ch desOrSelf" ptType="node node" st="5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2"/>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4EEAA61-173D-473E-B916-D2AB7E6FF02B}" type="datetimeFigureOut">
              <a:rPr lang="en-US" smtClean="0"/>
              <a:t>1/14/2026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39C8CF-278B-4B9B-A111-A0FE43500244}" type="slidenum">
              <a:rPr lang="en-US" smtClean="0"/>
              <a:t>‹#›</a:t>
            </a:fld>
            <a:endParaRPr lang="en-US"/>
          </a:p>
        </p:txBody>
      </p:sp>
    </p:spTree>
    <p:extLst>
      <p:ext uri="{BB962C8B-B14F-4D97-AF65-F5344CB8AC3E}">
        <p14:creationId xmlns:p14="http://schemas.microsoft.com/office/powerpoint/2010/main" val="35638866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4EEAA61-173D-473E-B916-D2AB7E6FF02B}" type="datetimeFigureOut">
              <a:rPr lang="en-US" smtClean="0"/>
              <a:t>1/14/2026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39C8CF-278B-4B9B-A111-A0FE43500244}" type="slidenum">
              <a:rPr lang="en-US" smtClean="0"/>
              <a:t>‹#›</a:t>
            </a:fld>
            <a:endParaRPr lang="en-US"/>
          </a:p>
        </p:txBody>
      </p:sp>
    </p:spTree>
    <p:extLst>
      <p:ext uri="{BB962C8B-B14F-4D97-AF65-F5344CB8AC3E}">
        <p14:creationId xmlns:p14="http://schemas.microsoft.com/office/powerpoint/2010/main" val="32839792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4EEAA61-173D-473E-B916-D2AB7E6FF02B}" type="datetimeFigureOut">
              <a:rPr lang="en-US" smtClean="0"/>
              <a:t>1/14/2026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39C8CF-278B-4B9B-A111-A0FE43500244}" type="slidenum">
              <a:rPr lang="en-US" smtClean="0"/>
              <a:t>‹#›</a:t>
            </a:fld>
            <a:endParaRPr lang="en-US"/>
          </a:p>
        </p:txBody>
      </p:sp>
    </p:spTree>
    <p:extLst>
      <p:ext uri="{BB962C8B-B14F-4D97-AF65-F5344CB8AC3E}">
        <p14:creationId xmlns:p14="http://schemas.microsoft.com/office/powerpoint/2010/main" val="34446832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4EEAA61-173D-473E-B916-D2AB7E6FF02B}" type="datetimeFigureOut">
              <a:rPr lang="en-US" smtClean="0"/>
              <a:t>1/14/2026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39C8CF-278B-4B9B-A111-A0FE43500244}" type="slidenum">
              <a:rPr lang="en-US" smtClean="0"/>
              <a:t>‹#›</a:t>
            </a:fld>
            <a:endParaRPr lang="en-US"/>
          </a:p>
        </p:txBody>
      </p:sp>
    </p:spTree>
    <p:extLst>
      <p:ext uri="{BB962C8B-B14F-4D97-AF65-F5344CB8AC3E}">
        <p14:creationId xmlns:p14="http://schemas.microsoft.com/office/powerpoint/2010/main" val="2944775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4EEAA61-173D-473E-B916-D2AB7E6FF02B}" type="datetimeFigureOut">
              <a:rPr lang="en-US" smtClean="0"/>
              <a:t>1/14/2026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39C8CF-278B-4B9B-A111-A0FE43500244}" type="slidenum">
              <a:rPr lang="en-US" smtClean="0"/>
              <a:t>‹#›</a:t>
            </a:fld>
            <a:endParaRPr lang="en-US"/>
          </a:p>
        </p:txBody>
      </p:sp>
    </p:spTree>
    <p:extLst>
      <p:ext uri="{BB962C8B-B14F-4D97-AF65-F5344CB8AC3E}">
        <p14:creationId xmlns:p14="http://schemas.microsoft.com/office/powerpoint/2010/main" val="30681219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4EEAA61-173D-473E-B916-D2AB7E6FF02B}" type="datetimeFigureOut">
              <a:rPr lang="en-US" smtClean="0"/>
              <a:t>1/14/2026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39C8CF-278B-4B9B-A111-A0FE43500244}" type="slidenum">
              <a:rPr lang="en-US" smtClean="0"/>
              <a:t>‹#›</a:t>
            </a:fld>
            <a:endParaRPr lang="en-US"/>
          </a:p>
        </p:txBody>
      </p:sp>
    </p:spTree>
    <p:extLst>
      <p:ext uri="{BB962C8B-B14F-4D97-AF65-F5344CB8AC3E}">
        <p14:creationId xmlns:p14="http://schemas.microsoft.com/office/powerpoint/2010/main" val="4770798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4EEAA61-173D-473E-B916-D2AB7E6FF02B}" type="datetimeFigureOut">
              <a:rPr lang="en-US" smtClean="0"/>
              <a:t>1/14/2026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C39C8CF-278B-4B9B-A111-A0FE43500244}" type="slidenum">
              <a:rPr lang="en-US" smtClean="0"/>
              <a:t>‹#›</a:t>
            </a:fld>
            <a:endParaRPr lang="en-US"/>
          </a:p>
        </p:txBody>
      </p:sp>
    </p:spTree>
    <p:extLst>
      <p:ext uri="{BB962C8B-B14F-4D97-AF65-F5344CB8AC3E}">
        <p14:creationId xmlns:p14="http://schemas.microsoft.com/office/powerpoint/2010/main" val="1708568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4EEAA61-173D-473E-B916-D2AB7E6FF02B}" type="datetimeFigureOut">
              <a:rPr lang="en-US" smtClean="0"/>
              <a:t>1/14/2026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C39C8CF-278B-4B9B-A111-A0FE43500244}" type="slidenum">
              <a:rPr lang="en-US" smtClean="0"/>
              <a:t>‹#›</a:t>
            </a:fld>
            <a:endParaRPr lang="en-US"/>
          </a:p>
        </p:txBody>
      </p:sp>
    </p:spTree>
    <p:extLst>
      <p:ext uri="{BB962C8B-B14F-4D97-AF65-F5344CB8AC3E}">
        <p14:creationId xmlns:p14="http://schemas.microsoft.com/office/powerpoint/2010/main" val="10211580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EEAA61-173D-473E-B916-D2AB7E6FF02B}" type="datetimeFigureOut">
              <a:rPr lang="en-US" smtClean="0"/>
              <a:t>1/14/2026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C39C8CF-278B-4B9B-A111-A0FE43500244}" type="slidenum">
              <a:rPr lang="en-US" smtClean="0"/>
              <a:t>‹#›</a:t>
            </a:fld>
            <a:endParaRPr lang="en-US"/>
          </a:p>
        </p:txBody>
      </p:sp>
    </p:spTree>
    <p:extLst>
      <p:ext uri="{BB962C8B-B14F-4D97-AF65-F5344CB8AC3E}">
        <p14:creationId xmlns:p14="http://schemas.microsoft.com/office/powerpoint/2010/main" val="32736439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4EEAA61-173D-473E-B916-D2AB7E6FF02B}" type="datetimeFigureOut">
              <a:rPr lang="en-US" smtClean="0"/>
              <a:t>1/14/2026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39C8CF-278B-4B9B-A111-A0FE43500244}" type="slidenum">
              <a:rPr lang="en-US" smtClean="0"/>
              <a:t>‹#›</a:t>
            </a:fld>
            <a:endParaRPr lang="en-US"/>
          </a:p>
        </p:txBody>
      </p:sp>
    </p:spTree>
    <p:extLst>
      <p:ext uri="{BB962C8B-B14F-4D97-AF65-F5344CB8AC3E}">
        <p14:creationId xmlns:p14="http://schemas.microsoft.com/office/powerpoint/2010/main" val="37485989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4EEAA61-173D-473E-B916-D2AB7E6FF02B}" type="datetimeFigureOut">
              <a:rPr lang="en-US" smtClean="0"/>
              <a:t>1/14/2026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39C8CF-278B-4B9B-A111-A0FE43500244}" type="slidenum">
              <a:rPr lang="en-US" smtClean="0"/>
              <a:t>‹#›</a:t>
            </a:fld>
            <a:endParaRPr lang="en-US"/>
          </a:p>
        </p:txBody>
      </p:sp>
    </p:spTree>
    <p:extLst>
      <p:ext uri="{BB962C8B-B14F-4D97-AF65-F5344CB8AC3E}">
        <p14:creationId xmlns:p14="http://schemas.microsoft.com/office/powerpoint/2010/main" val="33379175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p14="http://schemas.microsoft.com/office/powerpoint/2010/main"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Haga clic para editar el estilo del título maestro</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Editar estilos de texto maestro</a:t>
            </a:r>
          </a:p>
          <a:p>
            <a:pPr lvl="1"/>
            <a:r>
              <a:rPr lang="en-US" smtClean="0"/>
              <a:t>Segundo nivel</a:t>
            </a:r>
          </a:p>
          <a:p>
            <a:pPr lvl="2"/>
            <a:r>
              <a:rPr lang="en-US" smtClean="0"/>
              <a:t>Tercer nivel</a:t>
            </a:r>
          </a:p>
          <a:p>
            <a:pPr lvl="3"/>
            <a:r>
              <a:rPr lang="en-US" smtClean="0"/>
              <a:t>Cuarto nivel</a:t>
            </a:r>
          </a:p>
          <a:p>
            <a:pPr lvl="4"/>
            <a:r>
              <a:rPr lang="en-US" smtClean="0"/>
              <a:t>Quinto nivel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EEAA61-173D-473E-B916-D2AB7E6FF02B}" type="datetimeFigureOut">
              <a:rPr lang="en-US" smtClean="0"/>
              <a:t>14/01/2026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39C8CF-278B-4B9B-A111-A0FE43500244}" type="slidenum">
              <a:rPr lang="en-US" smtClean="0"/>
              <a:t>‹#›</a:t>
            </a:fld>
            <a:endParaRPr lang="en-US"/>
          </a:p>
        </p:txBody>
      </p:sp>
    </p:spTree>
    <p:extLst>
      <p:ext uri="{BB962C8B-B14F-4D97-AF65-F5344CB8AC3E}">
        <p14:creationId xmlns:p14="http://schemas.microsoft.com/office/powerpoint/2010/main" val="17856167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795135"/>
          </a:xfrm>
          <a:prstGeom prst="rect">
            <a:avLst/>
          </a:prstGeom>
        </p:spPr>
      </p:pic>
      <p:sp>
        <p:nvSpPr>
          <p:cNvPr id="2" name="Title 1"/>
          <p:cNvSpPr>
            <a:spLocks noGrp="1"/>
          </p:cNvSpPr>
          <p:nvPr>
            <p:ph type="ctrTitle"/>
          </p:nvPr>
        </p:nvSpPr>
        <p:spPr>
          <a:xfrm>
            <a:off x="1519802" y="3429000"/>
            <a:ext cx="9228595" cy="3296603"/>
          </a:xfrm>
        </p:spPr>
        <p:txBody>
          <a:bodyPr>
            <a:normAutofit fontScale="90000"/>
          </a:bodyPr>
          <a:lstStyle/>
          <a:p>
            <a:br>
              <a:rPr lang="en-US" dirty="0" smtClean="0"/>
            </a:br>
            <a:br>
              <a:rPr lang="en-US" dirty="0"/>
            </a:br>
            <a:br>
              <a:rPr lang="en-US" dirty="0" smtClean="0"/>
            </a:br>
            <a:br>
              <a:rPr lang="en-US" dirty="0" smtClean="0"/>
            </a:br>
            <a:br>
              <a:rPr lang="en-US" dirty="0"/>
            </a:br>
            <a:br>
              <a:rPr lang="en-US" dirty="0" smtClean="0"/>
            </a:br>
            <a:br>
              <a:rPr lang="en-US" dirty="0"/>
            </a:br>
            <a:br>
              <a:rPr lang="en-US" dirty="0" smtClean="0"/>
            </a:br>
            <a:br>
              <a:rPr lang="en-US" dirty="0"/>
            </a:br>
            <a:br>
              <a:rPr lang="en-US" dirty="0" smtClean="0"/>
            </a:br>
            <a:br>
              <a:rPr lang="en-US" dirty="0"/>
            </a:br>
            <a:br>
              <a:rPr lang="en-US" dirty="0" smtClean="0"/>
            </a:br>
            <a:br>
              <a:rPr lang="en-US" dirty="0"/>
            </a:br>
            <a:r>
              <a:rPr lang="en-US" b="1" dirty="0" smtClean="0">
                <a:ln w="22225">
                  <a:solidFill>
                    <a:schemeClr val="accent2"/>
                  </a:solidFill>
                  <a:prstDash val="solid"/>
                </a:ln>
                <a:solidFill>
                  <a:schemeClr val="bg1"/>
                </a:solidFill>
                <a:latin typeface="Arial Rounded MT Bold" panose="020F0704030504030204" pitchFamily="34" charset="0"/>
              </a:rPr>
              <a:t>MÓDULO</a:t>
            </a:r>
            <a:r>
              <a:rPr lang="en-US" b="1" dirty="0">
                <a:ln w="22225">
                  <a:solidFill>
                    <a:schemeClr val="accent2"/>
                  </a:solidFill>
                  <a:prstDash val="solid"/>
                </a:ln>
                <a:solidFill>
                  <a:schemeClr val="bg1"/>
                </a:solidFill>
                <a:latin typeface="Arial Rounded MT Bold" panose="020F0704030504030204" pitchFamily="34" charset="0"/>
              </a:rPr>
              <a:t> 5: </a:t>
            </a:r>
            <a:br>
              <a:rPr lang="en-US" b="1" dirty="0" smtClean="0">
                <a:ln w="22225">
                  <a:solidFill>
                    <a:schemeClr val="accent2"/>
                  </a:solidFill>
                  <a:prstDash val="solid"/>
                </a:ln>
                <a:solidFill>
                  <a:schemeClr val="bg1"/>
                </a:solidFill>
                <a:latin typeface="Arial Rounded MT Bold" panose="020F0704030504030204" pitchFamily="34" charset="0"/>
              </a:rPr>
            </a:br>
            <a:r>
              <a:rPr lang="en-US" sz="6700" b="1" dirty="0" smtClean="0">
                <a:ln w="22225">
                  <a:solidFill>
                    <a:schemeClr val="accent2"/>
                  </a:solidFill>
                  <a:prstDash val="solid"/>
                </a:ln>
                <a:solidFill>
                  <a:schemeClr val="bg1"/>
                </a:solidFill>
                <a:latin typeface="Arial Rounded MT Bold" panose="020F0704030504030204" pitchFamily="34" charset="0"/>
              </a:rPr>
              <a:t>Informes sobre </a:t>
            </a:r>
            <a:r>
              <a:rPr lang="en-US" sz="6700" b="1" dirty="0">
                <a:ln w="22225">
                  <a:solidFill>
                    <a:schemeClr val="accent2"/>
                  </a:solidFill>
                  <a:prstDash val="solid"/>
                </a:ln>
                <a:solidFill>
                  <a:schemeClr val="bg1"/>
                </a:solidFill>
                <a:latin typeface="Arial Rounded MT Bold" panose="020F0704030504030204" pitchFamily="34" charset="0"/>
              </a:rPr>
              <a:t>los resultados en materia de </a:t>
            </a:r>
            <a:r>
              <a:rPr lang="en-US" sz="6700" b="1" dirty="0">
                <a:ln w="22225">
                  <a:solidFill>
                    <a:schemeClr val="accent2"/>
                  </a:solidFill>
                  <a:prstDash val="solid"/>
                </a:ln>
                <a:solidFill>
                  <a:schemeClr val="bg1"/>
                </a:solidFill>
                <a:latin typeface="Arial Rounded MT Bold" panose="020F0704030504030204" pitchFamily="34" charset="0"/>
              </a:rPr>
              <a:t>biodiversidad</a:t>
            </a:r>
            <a:br>
              <a:rPr lang="en-US" dirty="0"/>
            </a:br>
            <a:endParaRPr lang="en-US" dirty="0"/>
          </a:p>
        </p:txBody>
      </p:sp>
    </p:spTree>
    <p:extLst>
      <p:ext uri="{BB962C8B-B14F-4D97-AF65-F5344CB8AC3E}">
        <p14:creationId xmlns:p14="http://schemas.microsoft.com/office/powerpoint/2010/main" val="2620500691"/>
      </p:ext>
    </p:extLst>
  </p:cSld>
  <p:clrMapOvr>
    <a:masterClrMapping/>
  </p:clrMapOvr>
  <p:timing>
    <p:tnLst>
      <p:par>
        <p:cTn id="1" dur="indefinite" restart="never" nodeType="tmRoot"/>
      </p:par>
    </p:tnLst>
  </p:timing>
</p:sld>
</file>

<file path=ppt/slides/slide10.xml><?xml version="1.0" encoding="utf-8"?>
<p:sld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4" descr="Biodiversity | Types, importance, and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2" name="Group 1"/>
          <p:cNvGrpSpPr/>
          <p:nvPr/>
        </p:nvGrpSpPr>
        <p:grpSpPr>
          <a:xfrm>
            <a:off x="0" y="-29249"/>
            <a:ext cx="12192000" cy="6887250"/>
            <a:chOff x="0" y="-29249"/>
            <a:chExt cx="12192000" cy="6887250"/>
          </a:xfrm>
        </p:grpSpPr>
        <p:pic>
          <p:nvPicPr>
            <p:cNvPr id="1030" name="Picture 6" descr="Biodiversity | Types, importance, and conservation of biodiversity - HSE  and Fire protection | safety, OHSA, health, environment, process safety,  occupational diseas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94081"/>
              <a:ext cx="5400675" cy="596392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6134100" y="2920199"/>
              <a:ext cx="6057900" cy="2543132"/>
            </a:xfrm>
            <a:prstGeom prst="rect">
              <a:avLst/>
            </a:prstGeom>
          </p:spPr>
          <p:txBody>
            <a:bodyPr wrap="square">
              <a:spAutoFit/>
            </a:bodyPr>
            <a:lstStyle/>
            <a:p>
              <a:pPr algn="just"/>
              <a:r>
                <a:rPr lang="en-US" sz="2000" b="1" dirty="0" smtClean="0"/>
                <a:t>Los informes sobre biodiversidad </a:t>
              </a:r>
              <a:r>
                <a:rPr lang="en-US" sz="2000" dirty="0" smtClean="0"/>
                <a:t>consisten en la recopilación, el análisis y la comunicación sistemáticos de información sobre el estado, las tendencias y los resultados relacionados con la biodiversidad. Documentan cómo se conservan, restauran o utilizan de forma sostenible los ecosistemas, las especies y los recursos genéticos, y cómo las intervenciones afectan a la biodiversidad a lo largo del tiempo.</a:t>
              </a:r>
              <a:r>
                <a:rPr lang="en-US" sz="2000" dirty="0"/>
                <a:t> </a:t>
              </a:r>
            </a:p>
            <a:p>
              <a:pPr algn="just">
                <a:lnSpc>
                  <a:spcPct val="107000"/>
                </a:lnSpc>
                <a:spcAft>
                  <a:spcPts val="800"/>
                </a:spcAft>
              </a:pPr>
              <a:r>
                <a:rPr lang="en-US" dirty="0">
                  <a:latin typeface="Times New Roman" panose="02020603050405020304" pitchFamily="18" charset="0"/>
                  <a:ea typeface="Calibri" panose="020F0502020204030204" pitchFamily="34" charset="0"/>
                  <a:cs typeface="Times New Roman" panose="02020603050405020304" pitchFamily="18" charset="0"/>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p:cNvSpPr txBox="1"/>
            <p:nvPr/>
          </p:nvSpPr>
          <p:spPr>
            <a:xfrm>
              <a:off x="4856480" y="-29249"/>
              <a:ext cx="7335520" cy="1846659"/>
            </a:xfrm>
            <a:prstGeom prst="rect">
              <a:avLst/>
            </a:prstGeom>
            <a:noFill/>
          </p:spPr>
          <p:txBody>
            <a:bodyPr wrap="square" rtlCol="0">
              <a:spAutoFit/>
            </a:bodyPr>
            <a:lstStyle/>
            <a:p>
              <a:r>
                <a:rPr lang="en-US" sz="4800" dirty="0" smtClean="0"/>
                <a:t>¿Qué es la presentación de informes sobre biodiversidad y por qué es importante?</a:t>
              </a:r>
            </a:p>
            <a:p>
              <a:endParaRPr lang="en-US" dirty="0"/>
            </a:p>
          </p:txBody>
        </p:sp>
      </p:grpSp>
    </p:spTree>
    <p:extLst>
      <p:ext uri="{BB962C8B-B14F-4D97-AF65-F5344CB8AC3E}">
        <p14:creationId xmlns:p14="http://schemas.microsoft.com/office/powerpoint/2010/main" val="1402535314"/>
      </p:ext>
    </p:extLst>
  </p:cSld>
  <p:clrMapOvr>
    <a:masterClrMapping/>
  </p:clrMapOvr>
  <p:timing>
    <p:tnLst>
      <p:par>
        <p:cTn id="1" dur="indefinite" restart="never" nodeType="tmRoot"/>
      </p:par>
    </p:tnLst>
  </p:timing>
</p:sld>
</file>

<file path=ppt/slides/slide11.xml><?xml version="1.0" encoding="utf-8"?>
<p:sld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4" descr="Biodiversity | Types, importance, and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2" name="Group 1"/>
          <p:cNvGrpSpPr/>
          <p:nvPr/>
        </p:nvGrpSpPr>
        <p:grpSpPr>
          <a:xfrm>
            <a:off x="0" y="-29249"/>
            <a:ext cx="12192000" cy="6887250"/>
            <a:chOff x="0" y="-29249"/>
            <a:chExt cx="12192000" cy="6887250"/>
          </a:xfrm>
        </p:grpSpPr>
        <p:pic>
          <p:nvPicPr>
            <p:cNvPr id="1030" name="Picture 6" descr="Biodiversity | Types, importance, and conservation of biodiversity - HSE  and Fire protection | safety, OHSA, health, environment, process safety,  occupational diseas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94081"/>
              <a:ext cx="5400675" cy="596392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6134100" y="1660359"/>
              <a:ext cx="6057900" cy="5005345"/>
            </a:xfrm>
            <a:prstGeom prst="rect">
              <a:avLst/>
            </a:prstGeom>
          </p:spPr>
          <p:txBody>
            <a:bodyPr wrap="square">
              <a:spAutoFit/>
            </a:bodyPr>
            <a:lstStyle/>
            <a:p>
              <a:r>
                <a:rPr lang="en-US" sz="2000" b="1" dirty="0" smtClean="0"/>
                <a:t>Los informes sobre biodiversidad </a:t>
              </a:r>
              <a:r>
                <a:rPr lang="en-US" sz="2000" dirty="0" smtClean="0"/>
                <a:t>consisten en la recopilación, el análisis y la comunicación sistemáticos de información sobre el estado, las tendencias y los resultados relacionados con la biodiversidad. Documentan cómo se conservan, restauran o utilizan de forma sostenible los ecosistemas, las especies y los recursos genéticos, y cómo las intervenciones afectan a la biodiversidad a lo largo del tiempo.</a:t>
              </a:r>
              <a:r>
                <a:rPr lang="en-US" sz="2000" dirty="0"/>
                <a:t> </a:t>
              </a:r>
              <a:endParaRPr lang="en-US" sz="2000" dirty="0" smtClean="0"/>
            </a:p>
            <a:p>
              <a:r>
                <a:rPr lang="en-US" sz="2000" dirty="0" smtClean="0"/>
                <a:t>Los informes sobre biodiversidad pueden abarcar:</a:t>
              </a:r>
            </a:p>
            <a:p>
              <a:pPr marL="342900" indent="-342900">
                <a:buFont typeface="Wingdings" panose="05000000000000000000" pitchFamily="2" charset="2"/>
                <a:buChar char="q"/>
              </a:pPr>
              <a:r>
                <a:rPr lang="en-US" sz="2000" dirty="0" smtClean="0"/>
                <a:t>Cambios en las poblaciones de especies y sus hábitats</a:t>
              </a:r>
            </a:p>
            <a:p>
              <a:pPr marL="342900" indent="-342900">
                <a:buFont typeface="Wingdings" panose="05000000000000000000" pitchFamily="2" charset="2"/>
                <a:buChar char="q"/>
              </a:pPr>
              <a:r>
                <a:rPr lang="en-US" sz="2000" dirty="0" smtClean="0"/>
                <a:t>Las medidas de conservación y restauración</a:t>
              </a:r>
            </a:p>
            <a:p>
              <a:pPr marL="342900" indent="-342900">
                <a:buFont typeface="Wingdings" panose="05000000000000000000" pitchFamily="2" charset="2"/>
                <a:buChar char="q"/>
              </a:pPr>
              <a:r>
                <a:rPr lang="en-US" sz="2000" dirty="0" smtClean="0"/>
                <a:t>Amenazas y riesgos para la biodiversidad</a:t>
              </a:r>
            </a:p>
            <a:p>
              <a:pPr marL="342900" indent="-342900">
                <a:buFont typeface="Wingdings" panose="05000000000000000000" pitchFamily="2" charset="2"/>
                <a:buChar char="q"/>
              </a:pPr>
              <a:r>
                <a:rPr lang="en-US" sz="2000" dirty="0" smtClean="0"/>
                <a:t>Prácticas de gestión comunitaria e indígena</a:t>
              </a:r>
            </a:p>
            <a:p>
              <a:pPr marL="342900" indent="-342900">
                <a:buFont typeface="Wingdings" panose="05000000000000000000" pitchFamily="2" charset="2"/>
                <a:buChar char="q"/>
              </a:pPr>
              <a:r>
                <a:rPr lang="en-US" sz="2000" dirty="0" smtClean="0"/>
                <a:t>Impactos de proyectos, políticas o inversiones en la biodiversidad</a:t>
              </a:r>
            </a:p>
            <a:p>
              <a:pPr algn="just"/>
              <a:endParaRPr lang="en-US" sz="2000" dirty="0"/>
            </a:p>
            <a:p>
              <a:pPr algn="just">
                <a:lnSpc>
                  <a:spcPct val="107000"/>
                </a:lnSpc>
                <a:spcAft>
                  <a:spcPts val="800"/>
                </a:spcAft>
              </a:pPr>
              <a:r>
                <a:rPr lang="en-US" dirty="0">
                  <a:latin typeface="Times New Roman" panose="02020603050405020304" pitchFamily="18" charset="0"/>
                  <a:ea typeface="Calibri" panose="020F0502020204030204" pitchFamily="34" charset="0"/>
                  <a:cs typeface="Times New Roman" panose="02020603050405020304" pitchFamily="18" charset="0"/>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p:cNvSpPr txBox="1"/>
            <p:nvPr/>
          </p:nvSpPr>
          <p:spPr>
            <a:xfrm>
              <a:off x="4856480" y="-29249"/>
              <a:ext cx="7335520" cy="1846659"/>
            </a:xfrm>
            <a:prstGeom prst="rect">
              <a:avLst/>
            </a:prstGeom>
            <a:noFill/>
          </p:spPr>
          <p:txBody>
            <a:bodyPr wrap="square" rtlCol="0">
              <a:spAutoFit/>
            </a:bodyPr>
            <a:lstStyle/>
            <a:p>
              <a:r>
                <a:rPr lang="en-US" sz="4800" dirty="0" smtClean="0"/>
                <a:t>¿Qué es la presentación de informes sobre biodiversidad y por qué es importante?</a:t>
              </a:r>
            </a:p>
            <a:p>
              <a:endParaRPr lang="en-US" dirty="0"/>
            </a:p>
          </p:txBody>
        </p:sp>
      </p:grpSp>
    </p:spTree>
    <p:extLst>
      <p:ext uri="{BB962C8B-B14F-4D97-AF65-F5344CB8AC3E}">
        <p14:creationId xmlns:p14="http://schemas.microsoft.com/office/powerpoint/2010/main" val="1441595700"/>
      </p:ext>
    </p:extLst>
  </p:cSld>
  <p:clrMapOvr>
    <a:masterClrMapping/>
  </p:clrMapOvr>
  <p:timing>
    <p:tnLst>
      <p:par>
        <p:cTn id="1" dur="indefinite" restart="never" nodeType="tmRoot"/>
      </p:par>
    </p:tnLst>
  </p:timing>
</p:sld>
</file>

<file path=ppt/slides/slide12.xml><?xml version="1.0" encoding="utf-8"?>
<p:sld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4" descr="Biodiversity | Types, importance, and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2" name="Group 1"/>
          <p:cNvGrpSpPr/>
          <p:nvPr/>
        </p:nvGrpSpPr>
        <p:grpSpPr>
          <a:xfrm>
            <a:off x="0" y="-29249"/>
            <a:ext cx="12263120" cy="6887250"/>
            <a:chOff x="0" y="-29249"/>
            <a:chExt cx="12263120" cy="6887250"/>
          </a:xfrm>
        </p:grpSpPr>
        <p:pic>
          <p:nvPicPr>
            <p:cNvPr id="1030" name="Picture 6" descr="Biodiversity | Types, importance, and conservation of biodiversity - HSE  and Fire protection | safety, OHSA, health, environment, process safety,  occupational diseas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94081"/>
              <a:ext cx="5400675" cy="596392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6205220" y="3224999"/>
              <a:ext cx="6057900" cy="2850909"/>
            </a:xfrm>
            <a:prstGeom prst="rect">
              <a:avLst/>
            </a:prstGeom>
          </p:spPr>
          <p:txBody>
            <a:bodyPr wrap="square">
              <a:spAutoFit/>
            </a:bodyPr>
            <a:lstStyle/>
            <a:p>
              <a:pPr marL="342900" indent="-342900">
                <a:buFont typeface="Wingdings" panose="05000000000000000000" pitchFamily="2" charset="2"/>
                <a:buChar char="q"/>
              </a:pPr>
              <a:r>
                <a:rPr lang="en-US" sz="2000" dirty="0" smtClean="0"/>
                <a:t>Responsabilidad y transparencia</a:t>
              </a:r>
              <a:br>
                <a:rPr lang="en-US" sz="2000" dirty="0" smtClean="0"/>
              </a:br>
              <a:r>
                <a:rPr lang="en-US" sz="2000" dirty="0" smtClean="0"/>
                <a:t>Toma de decisiones informadas</a:t>
              </a:r>
            </a:p>
            <a:p>
              <a:pPr marL="342900" indent="-342900">
                <a:buFont typeface="Wingdings" panose="05000000000000000000" pitchFamily="2" charset="2"/>
                <a:buChar char="q"/>
              </a:pPr>
              <a:r>
                <a:rPr lang="en-US" sz="2000" dirty="0" smtClean="0"/>
                <a:t>Medición del impacto</a:t>
              </a:r>
              <a:br>
                <a:rPr lang="en-US" sz="2000" dirty="0" smtClean="0"/>
              </a:br>
              <a:r>
                <a:rPr lang="en-US" sz="2000" dirty="0" smtClean="0"/>
                <a:t>Aprendizaje y adaptación</a:t>
              </a:r>
              <a:br>
                <a:rPr lang="en-US" sz="2000" dirty="0" smtClean="0"/>
              </a:br>
              <a:r>
                <a:rPr lang="en-US" sz="2000" dirty="0" smtClean="0"/>
                <a:t>Cumplimiento de políticas y marcos</a:t>
              </a:r>
            </a:p>
            <a:p>
              <a:pPr marL="342900" indent="-342900">
                <a:buFont typeface="Wingdings" panose="05000000000000000000" pitchFamily="2" charset="2"/>
                <a:buChar char="q"/>
              </a:pPr>
              <a:r>
                <a:rPr lang="en-US" sz="2000" dirty="0" smtClean="0"/>
                <a:t>Reconocimiento de los conocimientos indígenas y locales</a:t>
              </a:r>
              <a:br>
                <a:rPr lang="en-US" sz="2000" dirty="0" smtClean="0"/>
              </a:br>
              <a:r>
                <a:rPr lang="en-US" sz="2000" dirty="0" smtClean="0"/>
                <a:t>Movilización de recursos y alianzas</a:t>
              </a:r>
              <a:br>
                <a:rPr lang="en-US" sz="2000" dirty="0" smtClean="0"/>
              </a:br>
              <a:endParaRPr lang="en-US" sz="2000" dirty="0"/>
            </a:p>
            <a:p>
              <a:pPr algn="just">
                <a:lnSpc>
                  <a:spcPct val="107000"/>
                </a:lnSpc>
                <a:spcAft>
                  <a:spcPts val="800"/>
                </a:spcAft>
              </a:pPr>
              <a:r>
                <a:rPr lang="en-US" dirty="0">
                  <a:latin typeface="Times New Roman" panose="02020603050405020304" pitchFamily="18" charset="0"/>
                  <a:ea typeface="Calibri" panose="020F0502020204030204" pitchFamily="34" charset="0"/>
                  <a:cs typeface="Times New Roman" panose="02020603050405020304" pitchFamily="18" charset="0"/>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p:cNvSpPr txBox="1"/>
            <p:nvPr/>
          </p:nvSpPr>
          <p:spPr>
            <a:xfrm>
              <a:off x="6205220" y="-29249"/>
              <a:ext cx="5986780" cy="1846659"/>
            </a:xfrm>
            <a:prstGeom prst="rect">
              <a:avLst/>
            </a:prstGeom>
            <a:noFill/>
          </p:spPr>
          <p:txBody>
            <a:bodyPr wrap="square" rtlCol="0">
              <a:spAutoFit/>
            </a:bodyPr>
            <a:lstStyle/>
            <a:p>
              <a:r>
                <a:rPr lang="en-US" sz="4800" b="1" dirty="0" smtClean="0"/>
                <a:t>Por qué es importante informar sobre la biodiversidad</a:t>
              </a:r>
            </a:p>
            <a:p>
              <a:endParaRPr lang="en-US" dirty="0"/>
            </a:p>
          </p:txBody>
        </p:sp>
      </p:grpSp>
    </p:spTree>
    <p:extLst>
      <p:ext uri="{BB962C8B-B14F-4D97-AF65-F5344CB8AC3E}">
        <p14:creationId xmlns:p14="http://schemas.microsoft.com/office/powerpoint/2010/main" val="2642138337"/>
      </p:ext>
    </p:extLst>
  </p:cSld>
  <p:clrMapOvr>
    <a:masterClrMapping/>
  </p:clrMapOvr>
  <p:timing>
    <p:tnLst>
      <p:par>
        <p:cTn id="1" dur="indefinite" restart="never" nodeType="tmRoot"/>
      </p:par>
    </p:tnLst>
  </p:timing>
</p:sld>
</file>

<file path=ppt/slides/slide13.xml><?xml version="1.0" encoding="utf-8"?>
<p:sld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4" descr="Biodiversity | Types, importance, and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2" name="Group 1"/>
          <p:cNvGrpSpPr/>
          <p:nvPr/>
        </p:nvGrpSpPr>
        <p:grpSpPr>
          <a:xfrm>
            <a:off x="0" y="894081"/>
            <a:ext cx="12158980" cy="5963920"/>
            <a:chOff x="0" y="894081"/>
            <a:chExt cx="12158980" cy="5963920"/>
          </a:xfrm>
        </p:grpSpPr>
        <p:pic>
          <p:nvPicPr>
            <p:cNvPr id="1030" name="Picture 6" descr="Biodiversity | Types, importance, and conservation of biodiversity - HSE  and Fire protection | safety, OHSA, health, environment, process safety,  occupational diseas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94081"/>
              <a:ext cx="5400675" cy="596392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6134100" y="3743159"/>
              <a:ext cx="5783580" cy="2543132"/>
            </a:xfrm>
            <a:prstGeom prst="rect">
              <a:avLst/>
            </a:prstGeom>
          </p:spPr>
          <p:txBody>
            <a:bodyPr wrap="square">
              <a:spAutoFit/>
            </a:bodyPr>
            <a:lstStyle/>
            <a:p>
              <a:pPr algn="just"/>
              <a:r>
                <a:rPr lang="en-US" sz="2000" b="1" dirty="0" smtClean="0"/>
                <a:t>Los indicadores de biodiversidad </a:t>
              </a:r>
              <a:r>
                <a:rPr lang="en-US" sz="2000" dirty="0" smtClean="0"/>
                <a:t>son variables medibles que se utilizan para evaluar el estado, las tendencias y los cambios en la biodiversidad a lo largo del tiempo. Ayudan a realizar un seguimiento de la eficacia de las medidas de conservación, sirven de base para la toma de decisiones y respaldan la presentación de informes a las partes interesadas, los gobiernos y los donantes.</a:t>
              </a:r>
              <a:br>
                <a:rPr lang="en-US" sz="2000" dirty="0" smtClean="0"/>
              </a:br>
              <a:endParaRPr lang="en-US" sz="2000" dirty="0"/>
            </a:p>
            <a:p>
              <a:pPr algn="just">
                <a:lnSpc>
                  <a:spcPct val="107000"/>
                </a:lnSpc>
                <a:spcAft>
                  <a:spcPts val="800"/>
                </a:spcAft>
              </a:pPr>
              <a:r>
                <a:rPr lang="en-US" dirty="0">
                  <a:latin typeface="Times New Roman" panose="02020603050405020304" pitchFamily="18" charset="0"/>
                  <a:ea typeface="Calibri" panose="020F0502020204030204" pitchFamily="34" charset="0"/>
                  <a:cs typeface="Times New Roman" panose="02020603050405020304" pitchFamily="18" charset="0"/>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p:cNvSpPr txBox="1"/>
            <p:nvPr/>
          </p:nvSpPr>
          <p:spPr>
            <a:xfrm>
              <a:off x="6172200" y="1237297"/>
              <a:ext cx="5986780" cy="830997"/>
            </a:xfrm>
            <a:prstGeom prst="rect">
              <a:avLst/>
            </a:prstGeom>
            <a:noFill/>
          </p:spPr>
          <p:txBody>
            <a:bodyPr wrap="square" rtlCol="0">
              <a:spAutoFit/>
            </a:bodyPr>
            <a:lstStyle/>
            <a:p>
              <a:r>
                <a:rPr lang="en-US" sz="4800" b="1" dirty="0" smtClean="0"/>
                <a:t>Indicadores de biodiversidad</a:t>
              </a:r>
              <a:endParaRPr lang="en-US" dirty="0"/>
            </a:p>
          </p:txBody>
        </p:sp>
      </p:grpSp>
    </p:spTree>
    <p:extLst>
      <p:ext uri="{BB962C8B-B14F-4D97-AF65-F5344CB8AC3E}">
        <p14:creationId xmlns:p14="http://schemas.microsoft.com/office/powerpoint/2010/main" val="3784302563"/>
      </p:ext>
    </p:extLst>
  </p:cSld>
  <p:clrMapOvr>
    <a:masterClrMapping/>
  </p:clrMapOvr>
  <p:timing>
    <p:tnLst>
      <p:par>
        <p:cTn id="1" dur="indefinite" restart="never" nodeType="tmRoot"/>
      </p:par>
    </p:tnLst>
  </p:timing>
</p:sld>
</file>

<file path=ppt/slides/slide14.xml><?xml version="1.0" encoding="utf-8"?>
<p:sld xmlns:p14="http://schemas.microsoft.com/office/powerpoint/2010/main" xmlns:a16="http://schemas.microsoft.com/office/drawing/2014/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962505876"/>
              </p:ext>
            </p:extLst>
          </p:nvPr>
        </p:nvGraphicFramePr>
        <p:xfrm>
          <a:off x="0" y="0"/>
          <a:ext cx="12161520" cy="7513273"/>
        </p:xfrm>
        <a:graphic>
          <a:graphicData uri="http://schemas.openxmlformats.org/drawingml/2006/table">
            <a:tbl>
              <a:tblPr firstRow="1" firstCol="1" bandRow="1">
                <a:tableStyleId>{93296810-A885-4BE3-A3E7-6D5BEEA58F35}</a:tableStyleId>
              </a:tblPr>
              <a:tblGrid>
                <a:gridCol w="4053840">
                  <a:extLst>
                    <a:ext uri="{9D8B030D-6E8A-4147-A177-3AD203B41FA5}">
                      <a16:colId xmlns:a16="http://schemas.microsoft.com/office/drawing/2014/main" val="1311768245"/>
                    </a:ext>
                  </a:extLst>
                </a:gridCol>
                <a:gridCol w="4053840">
                  <a:extLst>
                    <a:ext uri="{9D8B030D-6E8A-4147-A177-3AD203B41FA5}">
                      <a16:colId xmlns:a16="http://schemas.microsoft.com/office/drawing/2014/main" val="1258334401"/>
                    </a:ext>
                  </a:extLst>
                </a:gridCol>
                <a:gridCol w="4053840">
                  <a:extLst>
                    <a:ext uri="{9D8B030D-6E8A-4147-A177-3AD203B41FA5}">
                      <a16:colId xmlns:a16="http://schemas.microsoft.com/office/drawing/2014/main" val="1528800945"/>
                    </a:ext>
                  </a:extLst>
                </a:gridCol>
              </a:tblGrid>
              <a:tr h="321776">
                <a:tc>
                  <a:txBody>
                    <a:bodyPr/>
                    <a:lstStyle/>
                    <a:p>
                      <a:pPr marL="0" marR="0" algn="just">
                        <a:lnSpc>
                          <a:spcPct val="107000"/>
                        </a:lnSpc>
                        <a:spcBef>
                          <a:spcPts val="0"/>
                        </a:spcBef>
                        <a:spcAft>
                          <a:spcPts val="0"/>
                        </a:spcAft>
                      </a:pPr>
                      <a:r>
                        <a:rPr lang="en-US" sz="1800" dirty="0">
                          <a:effectLst/>
                        </a:rPr>
                        <a:t>Categoría del indicador</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just">
                        <a:lnSpc>
                          <a:spcPct val="107000"/>
                        </a:lnSpc>
                        <a:spcBef>
                          <a:spcPts val="0"/>
                        </a:spcBef>
                        <a:spcAft>
                          <a:spcPts val="0"/>
                        </a:spcAft>
                      </a:pPr>
                      <a:r>
                        <a:rPr lang="en-US" sz="1800">
                          <a:effectLst/>
                        </a:rPr>
                        <a:t>Qué mide</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just">
                        <a:lnSpc>
                          <a:spcPct val="107000"/>
                        </a:lnSpc>
                        <a:spcBef>
                          <a:spcPts val="0"/>
                        </a:spcBef>
                        <a:spcAft>
                          <a:spcPts val="0"/>
                        </a:spcAft>
                      </a:pPr>
                      <a:r>
                        <a:rPr lang="en-US" sz="1800">
                          <a:effectLst/>
                        </a:rPr>
                        <a:t>Ejemplos de indicadores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2915616754"/>
                  </a:ext>
                </a:extLst>
              </a:tr>
              <a:tr h="1172105">
                <a:tc>
                  <a:txBody>
                    <a:bodyPr/>
                    <a:lstStyle/>
                    <a:p>
                      <a:pPr marL="0" marR="0" algn="just">
                        <a:lnSpc>
                          <a:spcPct val="107000"/>
                        </a:lnSpc>
                        <a:spcBef>
                          <a:spcPts val="0"/>
                        </a:spcBef>
                        <a:spcAft>
                          <a:spcPts val="0"/>
                        </a:spcAft>
                      </a:pPr>
                      <a:r>
                        <a:rPr lang="en-US" sz="1800" dirty="0">
                          <a:effectLst/>
                        </a:rPr>
                        <a:t>Indicadores a nivel de especie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just">
                        <a:lnSpc>
                          <a:spcPct val="107000"/>
                        </a:lnSpc>
                        <a:spcBef>
                          <a:spcPts val="0"/>
                        </a:spcBef>
                        <a:spcAft>
                          <a:spcPts val="0"/>
                        </a:spcAft>
                      </a:pPr>
                      <a:r>
                        <a:rPr lang="en-US" sz="1800" dirty="0">
                          <a:effectLst/>
                        </a:rPr>
                        <a:t>Estado y tendencias de las poblaciones de especies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just">
                        <a:lnSpc>
                          <a:spcPct val="107000"/>
                        </a:lnSpc>
                        <a:spcBef>
                          <a:spcPts val="0"/>
                        </a:spcBef>
                        <a:spcAft>
                          <a:spcPts val="0"/>
                        </a:spcAft>
                      </a:pPr>
                      <a:r>
                        <a:rPr lang="en-US" sz="1800">
                          <a:effectLst/>
                        </a:rPr>
                        <a:t>Abundancia de especies y tendencias poblacionales; riqueza de especies; presencia o ausencia de especies indicadoras o clave; estado de las especies amenazadas o en peligro de extinción</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2888634805"/>
                  </a:ext>
                </a:extLst>
              </a:tr>
              <a:tr h="1172105">
                <a:tc>
                  <a:txBody>
                    <a:bodyPr/>
                    <a:lstStyle/>
                    <a:p>
                      <a:pPr marL="0" marR="0" algn="just">
                        <a:lnSpc>
                          <a:spcPct val="107000"/>
                        </a:lnSpc>
                        <a:spcBef>
                          <a:spcPts val="0"/>
                        </a:spcBef>
                        <a:spcAft>
                          <a:spcPts val="0"/>
                        </a:spcAft>
                      </a:pPr>
                      <a:r>
                        <a:rPr lang="en-US" sz="1800">
                          <a:effectLst/>
                        </a:rPr>
                        <a:t>Indicadores de ecosistemas/hábitats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just">
                        <a:lnSpc>
                          <a:spcPct val="107000"/>
                        </a:lnSpc>
                        <a:spcBef>
                          <a:spcPts val="0"/>
                        </a:spcBef>
                        <a:spcAft>
                          <a:spcPts val="0"/>
                        </a:spcAft>
                      </a:pPr>
                      <a:r>
                        <a:rPr lang="en-US" sz="1800" dirty="0">
                          <a:effectLst/>
                        </a:rPr>
                        <a:t>Salud, extensión y estado de los ecosistemas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just">
                        <a:lnSpc>
                          <a:spcPct val="107000"/>
                        </a:lnSpc>
                        <a:spcBef>
                          <a:spcPts val="0"/>
                        </a:spcBef>
                        <a:spcAft>
                          <a:spcPts val="0"/>
                        </a:spcAft>
                      </a:pPr>
                      <a:r>
                        <a:rPr lang="en-US" sz="1800">
                          <a:effectLst/>
                        </a:rPr>
                        <a:t>Área de hábitat conservada o restaurada; calidad y fragmentación del hábitat; integridad del ecosistema; cambios en el uso y la cobertura del suelo</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4070354530"/>
                  </a:ext>
                </a:extLst>
              </a:tr>
              <a:tr h="1172105">
                <a:tc>
                  <a:txBody>
                    <a:bodyPr/>
                    <a:lstStyle/>
                    <a:p>
                      <a:pPr marL="0" marR="0" algn="just">
                        <a:lnSpc>
                          <a:spcPct val="107000"/>
                        </a:lnSpc>
                        <a:spcBef>
                          <a:spcPts val="0"/>
                        </a:spcBef>
                        <a:spcAft>
                          <a:spcPts val="0"/>
                        </a:spcAft>
                      </a:pPr>
                      <a:r>
                        <a:rPr lang="en-US" sz="1800">
                          <a:effectLst/>
                        </a:rPr>
                        <a:t>Indicadores de diversidad genética</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just">
                        <a:lnSpc>
                          <a:spcPct val="107000"/>
                        </a:lnSpc>
                        <a:spcBef>
                          <a:spcPts val="0"/>
                        </a:spcBef>
                        <a:spcAft>
                          <a:spcPts val="0"/>
                        </a:spcAft>
                      </a:pPr>
                      <a:r>
                        <a:rPr lang="en-US" sz="1800" dirty="0">
                          <a:effectLst/>
                        </a:rPr>
                        <a:t>Diversidad dentro de las especies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just">
                        <a:lnSpc>
                          <a:spcPct val="107000"/>
                        </a:lnSpc>
                        <a:spcBef>
                          <a:spcPts val="0"/>
                        </a:spcBef>
                        <a:spcAft>
                          <a:spcPts val="0"/>
                        </a:spcAft>
                      </a:pPr>
                      <a:r>
                        <a:rPr lang="en-US" sz="1800" dirty="0">
                          <a:effectLst/>
                        </a:rPr>
                        <a:t>Número de variedades de cultivos tradicionales o razas de ganado conservadas; Variación genética en especies clave; Uso de sistemas de semillas autóctonas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2980138574"/>
                  </a:ext>
                </a:extLst>
              </a:tr>
              <a:tr h="932810">
                <a:tc>
                  <a:txBody>
                    <a:bodyPr/>
                    <a:lstStyle/>
                    <a:p>
                      <a:pPr marL="0" marR="0" algn="just">
                        <a:lnSpc>
                          <a:spcPct val="107000"/>
                        </a:lnSpc>
                        <a:spcBef>
                          <a:spcPts val="0"/>
                        </a:spcBef>
                        <a:spcAft>
                          <a:spcPts val="0"/>
                        </a:spcAft>
                      </a:pPr>
                      <a:r>
                        <a:rPr lang="en-US" sz="1800">
                          <a:effectLst/>
                        </a:rPr>
                        <a:t>Indicadores de amenazas y presiones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just">
                        <a:lnSpc>
                          <a:spcPct val="107000"/>
                        </a:lnSpc>
                        <a:spcBef>
                          <a:spcPts val="0"/>
                        </a:spcBef>
                        <a:spcAft>
                          <a:spcPts val="0"/>
                        </a:spcAft>
                      </a:pPr>
                      <a:r>
                        <a:rPr lang="en-US" sz="1800">
                          <a:effectLst/>
                        </a:rPr>
                        <a:t>Factores que impulsan la pérdida de biodiversidad</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just">
                        <a:lnSpc>
                          <a:spcPct val="107000"/>
                        </a:lnSpc>
                        <a:spcBef>
                          <a:spcPts val="0"/>
                        </a:spcBef>
                        <a:spcAft>
                          <a:spcPts val="0"/>
                        </a:spcAft>
                      </a:pPr>
                      <a:r>
                        <a:rPr lang="en-US" sz="1800" dirty="0">
                          <a:effectLst/>
                        </a:rPr>
                        <a:t>Tasas de deforestación; Degradación del hábitat; Presencia de especies invasoras; Niveles de contaminación; Indicadores de estrés relacionados con el clima</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3346537923"/>
                  </a:ext>
                </a:extLst>
              </a:tr>
              <a:tr h="1172105">
                <a:tc>
                  <a:txBody>
                    <a:bodyPr/>
                    <a:lstStyle/>
                    <a:p>
                      <a:pPr marL="0" marR="0" algn="just">
                        <a:lnSpc>
                          <a:spcPct val="107000"/>
                        </a:lnSpc>
                        <a:spcBef>
                          <a:spcPts val="0"/>
                        </a:spcBef>
                        <a:spcAft>
                          <a:spcPts val="0"/>
                        </a:spcAft>
                      </a:pPr>
                      <a:r>
                        <a:rPr lang="en-US" sz="1800">
                          <a:effectLst/>
                        </a:rPr>
                        <a:t>Indicadores de respuesta/gestión</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just">
                        <a:lnSpc>
                          <a:spcPct val="107000"/>
                        </a:lnSpc>
                        <a:spcBef>
                          <a:spcPts val="0"/>
                        </a:spcBef>
                        <a:spcAft>
                          <a:spcPts val="0"/>
                        </a:spcAft>
                      </a:pPr>
                      <a:r>
                        <a:rPr lang="en-US" sz="1800">
                          <a:effectLst/>
                        </a:rPr>
                        <a:t>Medidas de conservación y gestión</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just">
                        <a:lnSpc>
                          <a:spcPct val="107000"/>
                        </a:lnSpc>
                        <a:spcBef>
                          <a:spcPts val="0"/>
                        </a:spcBef>
                        <a:spcAft>
                          <a:spcPts val="0"/>
                        </a:spcAft>
                      </a:pPr>
                      <a:r>
                        <a:rPr lang="en-US" sz="1800" dirty="0">
                          <a:effectLst/>
                        </a:rPr>
                        <a:t>Área protegida o gestionada por la comunidad; adopción de prácticas sostenibles; aplicación de políticas; participación de la comunidad en la conservación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284407226"/>
                  </a:ext>
                </a:extLst>
              </a:tr>
              <a:tr h="1463633">
                <a:tc>
                  <a:txBody>
                    <a:bodyPr/>
                    <a:lstStyle/>
                    <a:p>
                      <a:pPr marL="0" marR="0" algn="just">
                        <a:lnSpc>
                          <a:spcPct val="107000"/>
                        </a:lnSpc>
                        <a:spcBef>
                          <a:spcPts val="0"/>
                        </a:spcBef>
                        <a:spcAft>
                          <a:spcPts val="0"/>
                        </a:spcAft>
                      </a:pPr>
                      <a:r>
                        <a:rPr lang="en-US" sz="1800">
                          <a:effectLst/>
                        </a:rPr>
                        <a:t>Indicadores socioeconómicos y de gobernanza</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just">
                        <a:lnSpc>
                          <a:spcPct val="107000"/>
                        </a:lnSpc>
                        <a:spcBef>
                          <a:spcPts val="0"/>
                        </a:spcBef>
                        <a:spcAft>
                          <a:spcPts val="0"/>
                        </a:spcAft>
                      </a:pPr>
                      <a:r>
                        <a:rPr lang="en-US" sz="1800">
                          <a:effectLst/>
                        </a:rPr>
                        <a:t>Vínculos entre la biodiversidad, las personas y las instituciones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just">
                        <a:lnSpc>
                          <a:spcPct val="107000"/>
                        </a:lnSpc>
                        <a:spcBef>
                          <a:spcPts val="0"/>
                        </a:spcBef>
                        <a:spcAft>
                          <a:spcPts val="0"/>
                        </a:spcAft>
                      </a:pPr>
                      <a:r>
                        <a:rPr lang="en-US" sz="1800" dirty="0">
                          <a:effectLst/>
                        </a:rPr>
                        <a:t>Medios de vida basados en la biodiversidad; Mecanismos de distribución de beneficios; Sistemas de gobernanza indígenas y comunitarios; Género e inclusión social en la gestión de la biodiversidad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1127698181"/>
                  </a:ext>
                </a:extLst>
              </a:tr>
            </a:tbl>
          </a:graphicData>
        </a:graphic>
      </p:graphicFrame>
    </p:spTree>
    <p:extLst>
      <p:ext uri="{BB962C8B-B14F-4D97-AF65-F5344CB8AC3E}">
        <p14:creationId xmlns:p14="http://schemas.microsoft.com/office/powerpoint/2010/main" val="870894525"/>
      </p:ext>
    </p:extLst>
  </p:cSld>
  <p:clrMapOvr>
    <a:masterClrMapping/>
  </p:clrMapOvr>
  <p:timing>
    <p:tnLst>
      <p:par>
        <p:cTn id="1" dur="indefinite" restart="never" nodeType="tmRoot"/>
      </p:par>
    </p:tnLst>
  </p:timing>
</p:sld>
</file>

<file path=ppt/slides/slide15.xml><?xml version="1.0" encoding="utf-8"?>
<p:sld xmlns:p14="http://schemas.microsoft.com/office/powerpoint/2010/main" xmlns:a16="http://schemas.microsoft.com/office/drawing/2014/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199838514"/>
              </p:ext>
            </p:extLst>
          </p:nvPr>
        </p:nvGraphicFramePr>
        <p:xfrm>
          <a:off x="0" y="460772"/>
          <a:ext cx="12192000" cy="7264911"/>
        </p:xfrm>
        <a:graphic>
          <a:graphicData uri="http://schemas.openxmlformats.org/drawingml/2006/table">
            <a:tbl>
              <a:tblPr firstRow="1" firstCol="1" bandRow="1">
                <a:tableStyleId>{21E4AEA4-8DFA-4A89-87EB-49C32662AFE0}</a:tableStyleId>
              </a:tblPr>
              <a:tblGrid>
                <a:gridCol w="4064000">
                  <a:extLst>
                    <a:ext uri="{9D8B030D-6E8A-4147-A177-3AD203B41FA5}">
                      <a16:colId xmlns:a16="http://schemas.microsoft.com/office/drawing/2014/main" val="633120289"/>
                    </a:ext>
                  </a:extLst>
                </a:gridCol>
                <a:gridCol w="4064000">
                  <a:extLst>
                    <a:ext uri="{9D8B030D-6E8A-4147-A177-3AD203B41FA5}">
                      <a16:colId xmlns:a16="http://schemas.microsoft.com/office/drawing/2014/main" val="199210439"/>
                    </a:ext>
                  </a:extLst>
                </a:gridCol>
                <a:gridCol w="4064000">
                  <a:extLst>
                    <a:ext uri="{9D8B030D-6E8A-4147-A177-3AD203B41FA5}">
                      <a16:colId xmlns:a16="http://schemas.microsoft.com/office/drawing/2014/main" val="1018675447"/>
                    </a:ext>
                  </a:extLst>
                </a:gridCol>
              </a:tblGrid>
              <a:tr h="348241">
                <a:tc>
                  <a:txBody>
                    <a:bodyPr/>
                    <a:lstStyle/>
                    <a:p>
                      <a:pPr marL="0" marR="0" algn="l">
                        <a:lnSpc>
                          <a:spcPct val="107000"/>
                        </a:lnSpc>
                        <a:spcBef>
                          <a:spcPts val="0"/>
                        </a:spcBef>
                        <a:spcAft>
                          <a:spcPts val="0"/>
                        </a:spcAft>
                      </a:pPr>
                      <a:r>
                        <a:rPr lang="en-US" sz="1800" dirty="0">
                          <a:effectLst/>
                        </a:rPr>
                        <a:t>Herramienta</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l">
                        <a:lnSpc>
                          <a:spcPct val="107000"/>
                        </a:lnSpc>
                        <a:spcBef>
                          <a:spcPts val="0"/>
                        </a:spcBef>
                        <a:spcAft>
                          <a:spcPts val="0"/>
                        </a:spcAft>
                      </a:pPr>
                      <a:r>
                        <a:rPr lang="en-US" sz="1800">
                          <a:effectLst/>
                        </a:rPr>
                        <a:t>Descripción</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l">
                        <a:lnSpc>
                          <a:spcPct val="107000"/>
                        </a:lnSpc>
                        <a:spcBef>
                          <a:spcPts val="0"/>
                        </a:spcBef>
                        <a:spcAft>
                          <a:spcPts val="0"/>
                        </a:spcAft>
                      </a:pPr>
                      <a:r>
                        <a:rPr lang="en-US" sz="1800">
                          <a:effectLst/>
                        </a:rPr>
                        <a:t>Qué supervisa / Uso</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3215912802"/>
                  </a:ext>
                </a:extLst>
              </a:tr>
              <a:tr h="691667">
                <a:tc>
                  <a:txBody>
                    <a:bodyPr/>
                    <a:lstStyle/>
                    <a:p>
                      <a:pPr marL="0" marR="0" algn="l">
                        <a:lnSpc>
                          <a:spcPct val="107000"/>
                        </a:lnSpc>
                        <a:spcBef>
                          <a:spcPts val="0"/>
                        </a:spcBef>
                        <a:spcAft>
                          <a:spcPts val="0"/>
                        </a:spcAft>
                      </a:pPr>
                      <a:r>
                        <a:rPr lang="en-US" sz="1800" dirty="0">
                          <a:effectLst/>
                        </a:rPr>
                        <a:t>Cartografía participativa</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l">
                        <a:lnSpc>
                          <a:spcPct val="107000"/>
                        </a:lnSpc>
                        <a:spcBef>
                          <a:spcPts val="0"/>
                        </a:spcBef>
                        <a:spcAft>
                          <a:spcPts val="0"/>
                        </a:spcAft>
                      </a:pPr>
                      <a:r>
                        <a:rPr lang="en-US" sz="1800" dirty="0">
                          <a:effectLst/>
                        </a:rPr>
                        <a:t>Cartografía comunitaria de los recursos naturales, los hábitats y el uso del suelo</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l">
                        <a:lnSpc>
                          <a:spcPct val="107000"/>
                        </a:lnSpc>
                        <a:spcBef>
                          <a:spcPts val="0"/>
                        </a:spcBef>
                        <a:spcAft>
                          <a:spcPts val="0"/>
                        </a:spcAft>
                      </a:pPr>
                      <a:r>
                        <a:rPr lang="en-US" sz="1800">
                          <a:effectLst/>
                        </a:rPr>
                        <a:t>Cambio en el uso del suelo, distribución de hábitats, conservación y áreas sagradas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3259219120"/>
                  </a:ext>
                </a:extLst>
              </a:tr>
              <a:tr h="691667">
                <a:tc>
                  <a:txBody>
                    <a:bodyPr/>
                    <a:lstStyle/>
                    <a:p>
                      <a:pPr marL="0" marR="0" algn="l">
                        <a:lnSpc>
                          <a:spcPct val="107000"/>
                        </a:lnSpc>
                        <a:spcBef>
                          <a:spcPts val="0"/>
                        </a:spcBef>
                        <a:spcAft>
                          <a:spcPts val="0"/>
                        </a:spcAft>
                      </a:pPr>
                      <a:r>
                        <a:rPr lang="en-US" sz="1800" dirty="0">
                          <a:effectLst/>
                        </a:rPr>
                        <a:t>Registros comunitarios de especies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l">
                        <a:lnSpc>
                          <a:spcPct val="107000"/>
                        </a:lnSpc>
                        <a:spcBef>
                          <a:spcPts val="0"/>
                        </a:spcBef>
                        <a:spcAft>
                          <a:spcPts val="0"/>
                        </a:spcAft>
                      </a:pPr>
                      <a:r>
                        <a:rPr lang="en-US" sz="1800" dirty="0">
                          <a:effectLst/>
                        </a:rPr>
                        <a:t>Listas de especies vegetales y animales mantenidas a nivel local</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l">
                        <a:lnSpc>
                          <a:spcPct val="107000"/>
                        </a:lnSpc>
                        <a:spcBef>
                          <a:spcPts val="0"/>
                        </a:spcBef>
                        <a:spcAft>
                          <a:spcPts val="0"/>
                        </a:spcAft>
                      </a:pPr>
                      <a:r>
                        <a:rPr lang="en-US" sz="1800">
                          <a:effectLst/>
                        </a:rPr>
                        <a:t>Presencia de especies, diversidad, patrones estacionales, tendencias poblacionales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3229702050"/>
                  </a:ext>
                </a:extLst>
              </a:tr>
              <a:tr h="691667">
                <a:tc>
                  <a:txBody>
                    <a:bodyPr/>
                    <a:lstStyle/>
                    <a:p>
                      <a:pPr marL="0" marR="0" algn="l">
                        <a:lnSpc>
                          <a:spcPct val="107000"/>
                        </a:lnSpc>
                        <a:spcBef>
                          <a:spcPts val="0"/>
                        </a:spcBef>
                        <a:spcAft>
                          <a:spcPts val="0"/>
                        </a:spcAft>
                      </a:pPr>
                      <a:r>
                        <a:rPr lang="en-US" sz="1800" dirty="0">
                          <a:effectLst/>
                        </a:rPr>
                        <a:t>Recorridos transversales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l">
                        <a:lnSpc>
                          <a:spcPct val="107000"/>
                        </a:lnSpc>
                        <a:spcBef>
                          <a:spcPts val="0"/>
                        </a:spcBef>
                        <a:spcAft>
                          <a:spcPts val="0"/>
                        </a:spcAft>
                      </a:pPr>
                      <a:r>
                        <a:rPr lang="en-US" sz="1800" dirty="0">
                          <a:effectLst/>
                        </a:rPr>
                        <a:t>Paseos guiados por rutas fijas para observar indicadores de biodiversidad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l">
                        <a:lnSpc>
                          <a:spcPct val="107000"/>
                        </a:lnSpc>
                        <a:spcBef>
                          <a:spcPts val="0"/>
                        </a:spcBef>
                        <a:spcAft>
                          <a:spcPts val="0"/>
                        </a:spcAft>
                      </a:pPr>
                      <a:r>
                        <a:rPr lang="en-US" sz="1800">
                          <a:effectLst/>
                        </a:rPr>
                        <a:t>Cubierta vegetal, indicios de fauna silvestre, salud del ecosistema</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1795181999"/>
                  </a:ext>
                </a:extLst>
              </a:tr>
              <a:tr h="691667">
                <a:tc>
                  <a:txBody>
                    <a:bodyPr/>
                    <a:lstStyle/>
                    <a:p>
                      <a:pPr marL="0" marR="0" algn="l">
                        <a:lnSpc>
                          <a:spcPct val="107000"/>
                        </a:lnSpc>
                        <a:spcBef>
                          <a:spcPts val="0"/>
                        </a:spcBef>
                        <a:spcAft>
                          <a:spcPts val="0"/>
                        </a:spcAft>
                      </a:pPr>
                      <a:r>
                        <a:rPr lang="en-US" sz="1800">
                          <a:effectLst/>
                        </a:rPr>
                        <a:t>Tarjetas de puntuación de la comunidad</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l">
                        <a:lnSpc>
                          <a:spcPct val="107000"/>
                        </a:lnSpc>
                        <a:spcBef>
                          <a:spcPts val="0"/>
                        </a:spcBef>
                        <a:spcAft>
                          <a:spcPts val="0"/>
                        </a:spcAft>
                      </a:pPr>
                      <a:r>
                        <a:rPr lang="en-US" sz="1800" dirty="0">
                          <a:effectLst/>
                        </a:rPr>
                        <a:t>Evaluación comunitaria utilizando criterios y puntuaciones acordados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l">
                        <a:lnSpc>
                          <a:spcPct val="107000"/>
                        </a:lnSpc>
                        <a:spcBef>
                          <a:spcPts val="0"/>
                        </a:spcBef>
                        <a:spcAft>
                          <a:spcPts val="0"/>
                        </a:spcAft>
                      </a:pPr>
                      <a:r>
                        <a:rPr lang="en-US" sz="1800" dirty="0">
                          <a:effectLst/>
                        </a:rPr>
                        <a:t>Estado de la biodiversidad, rendimiento de la conservación, rendición de cuentas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1587605188"/>
                  </a:ext>
                </a:extLst>
              </a:tr>
              <a:tr h="691667">
                <a:tc>
                  <a:txBody>
                    <a:bodyPr/>
                    <a:lstStyle/>
                    <a:p>
                      <a:pPr marL="0" marR="0" algn="l">
                        <a:lnSpc>
                          <a:spcPct val="107000"/>
                        </a:lnSpc>
                        <a:spcBef>
                          <a:spcPts val="0"/>
                        </a:spcBef>
                        <a:spcAft>
                          <a:spcPts val="0"/>
                        </a:spcAft>
                      </a:pPr>
                      <a:r>
                        <a:rPr lang="en-US" sz="1800" dirty="0">
                          <a:effectLst/>
                        </a:rPr>
                        <a:t>Calendarios estacionales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l">
                        <a:lnSpc>
                          <a:spcPct val="107000"/>
                        </a:lnSpc>
                        <a:spcBef>
                          <a:spcPts val="0"/>
                        </a:spcBef>
                        <a:spcAft>
                          <a:spcPts val="0"/>
                        </a:spcAft>
                      </a:pPr>
                      <a:r>
                        <a:rPr lang="en-US" sz="1800" dirty="0">
                          <a:effectLst/>
                        </a:rPr>
                        <a:t>Seguimiento de los ciclos estacionales y los cambios ecológicos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l">
                        <a:lnSpc>
                          <a:spcPct val="107000"/>
                        </a:lnSpc>
                        <a:spcBef>
                          <a:spcPts val="0"/>
                        </a:spcBef>
                        <a:spcAft>
                          <a:spcPts val="0"/>
                        </a:spcAft>
                      </a:pPr>
                      <a:r>
                        <a:rPr lang="en-US" sz="1800" dirty="0">
                          <a:effectLst/>
                        </a:rPr>
                        <a:t>Impactos climáticos, comportamiento de las especies, períodos de recolección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3998302435"/>
                  </a:ext>
                </a:extLst>
              </a:tr>
              <a:tr h="691667">
                <a:tc>
                  <a:txBody>
                    <a:bodyPr/>
                    <a:lstStyle/>
                    <a:p>
                      <a:pPr marL="0" marR="0" algn="l">
                        <a:lnSpc>
                          <a:spcPct val="107000"/>
                        </a:lnSpc>
                        <a:spcBef>
                          <a:spcPts val="0"/>
                        </a:spcBef>
                        <a:spcAft>
                          <a:spcPts val="0"/>
                        </a:spcAft>
                      </a:pPr>
                      <a:r>
                        <a:rPr lang="en-US" sz="1800">
                          <a:effectLst/>
                        </a:rPr>
                        <a:t>Registros de observación indígenas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l">
                        <a:lnSpc>
                          <a:spcPct val="107000"/>
                        </a:lnSpc>
                        <a:spcBef>
                          <a:spcPts val="0"/>
                        </a:spcBef>
                        <a:spcAft>
                          <a:spcPts val="0"/>
                        </a:spcAft>
                      </a:pPr>
                      <a:r>
                        <a:rPr lang="en-US" sz="1800">
                          <a:effectLst/>
                        </a:rPr>
                        <a:t>Documentación de observaciones y conocimientos ecológicos indígenas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l">
                        <a:lnSpc>
                          <a:spcPct val="107000"/>
                        </a:lnSpc>
                        <a:spcBef>
                          <a:spcPts val="0"/>
                        </a:spcBef>
                        <a:spcAft>
                          <a:spcPts val="0"/>
                        </a:spcAft>
                      </a:pPr>
                      <a:r>
                        <a:rPr lang="en-US" sz="1800" dirty="0">
                          <a:effectLst/>
                        </a:rPr>
                        <a:t>Cambios medioambientales, señales de alerta temprana, tendencias de los ecosistemas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2769192575"/>
                  </a:ext>
                </a:extLst>
              </a:tr>
              <a:tr h="691667">
                <a:tc>
                  <a:txBody>
                    <a:bodyPr/>
                    <a:lstStyle/>
                    <a:p>
                      <a:pPr marL="0" marR="0" algn="l">
                        <a:lnSpc>
                          <a:spcPct val="107000"/>
                        </a:lnSpc>
                        <a:spcBef>
                          <a:spcPts val="0"/>
                        </a:spcBef>
                        <a:spcAft>
                          <a:spcPts val="0"/>
                        </a:spcAft>
                      </a:pPr>
                      <a:r>
                        <a:rPr lang="en-US" sz="1800">
                          <a:effectLst/>
                        </a:rPr>
                        <a:t>Monitoreo fotográfico y videográfico</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l">
                        <a:lnSpc>
                          <a:spcPct val="107000"/>
                        </a:lnSpc>
                        <a:spcBef>
                          <a:spcPts val="0"/>
                        </a:spcBef>
                        <a:spcAft>
                          <a:spcPts val="0"/>
                        </a:spcAft>
                      </a:pPr>
                      <a:r>
                        <a:rPr lang="en-US" sz="1800">
                          <a:effectLst/>
                        </a:rPr>
                        <a:t>Documentación visual capturada por miembros de la comunidad</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l">
                        <a:lnSpc>
                          <a:spcPct val="107000"/>
                        </a:lnSpc>
                        <a:spcBef>
                          <a:spcPts val="0"/>
                        </a:spcBef>
                        <a:spcAft>
                          <a:spcPts val="0"/>
                        </a:spcAft>
                      </a:pPr>
                      <a:r>
                        <a:rPr lang="en-US" sz="1800" dirty="0">
                          <a:effectLst/>
                        </a:rPr>
                        <a:t>Cambios medioambientales a lo largo del tiempo, pruebas para la elaboración de informes y la defensa de la causa</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1618141732"/>
                  </a:ext>
                </a:extLst>
              </a:tr>
              <a:tr h="691667">
                <a:tc>
                  <a:txBody>
                    <a:bodyPr/>
                    <a:lstStyle/>
                    <a:p>
                      <a:pPr marL="0" marR="0" algn="l">
                        <a:lnSpc>
                          <a:spcPct val="107000"/>
                        </a:lnSpc>
                        <a:spcBef>
                          <a:spcPts val="0"/>
                        </a:spcBef>
                        <a:spcAft>
                          <a:spcPts val="0"/>
                        </a:spcAft>
                      </a:pPr>
                      <a:r>
                        <a:rPr lang="en-US" sz="1800">
                          <a:effectLst/>
                        </a:rPr>
                        <a:t>Encuestas participativas sobre biodiversidad</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l">
                        <a:lnSpc>
                          <a:spcPct val="107000"/>
                        </a:lnSpc>
                        <a:spcBef>
                          <a:spcPts val="0"/>
                        </a:spcBef>
                        <a:spcAft>
                          <a:spcPts val="0"/>
                        </a:spcAft>
                      </a:pPr>
                      <a:r>
                        <a:rPr lang="en-US" sz="1800">
                          <a:effectLst/>
                        </a:rPr>
                        <a:t>Encuestas sencillas realizadas por miembros de la comunidad capacitados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l">
                        <a:lnSpc>
                          <a:spcPct val="107000"/>
                        </a:lnSpc>
                        <a:spcBef>
                          <a:spcPts val="0"/>
                        </a:spcBef>
                        <a:spcAft>
                          <a:spcPts val="0"/>
                        </a:spcAft>
                      </a:pPr>
                      <a:r>
                        <a:rPr lang="en-US" sz="1800" dirty="0">
                          <a:effectLst/>
                        </a:rPr>
                        <a:t>Especies clave, estado del hábitat, prácticas de conservación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3799664002"/>
                  </a:ext>
                </a:extLst>
              </a:tr>
              <a:tr h="691667">
                <a:tc>
                  <a:txBody>
                    <a:bodyPr/>
                    <a:lstStyle/>
                    <a:p>
                      <a:pPr marL="0" marR="0" algn="l">
                        <a:lnSpc>
                          <a:spcPct val="107000"/>
                        </a:lnSpc>
                        <a:spcBef>
                          <a:spcPts val="0"/>
                        </a:spcBef>
                        <a:spcAft>
                          <a:spcPts val="0"/>
                        </a:spcAft>
                      </a:pPr>
                      <a:r>
                        <a:rPr lang="en-US" sz="1800">
                          <a:effectLst/>
                        </a:rPr>
                        <a:t>Patrullas comunitarias / Registros de guardabosques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l">
                        <a:lnSpc>
                          <a:spcPct val="107000"/>
                        </a:lnSpc>
                        <a:spcBef>
                          <a:spcPts val="0"/>
                        </a:spcBef>
                        <a:spcAft>
                          <a:spcPts val="0"/>
                        </a:spcAft>
                      </a:pPr>
                      <a:r>
                        <a:rPr lang="en-US" sz="1800">
                          <a:effectLst/>
                        </a:rPr>
                        <a:t>Registros y observaciones de patrullas rutinarias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l">
                        <a:lnSpc>
                          <a:spcPct val="107000"/>
                        </a:lnSpc>
                        <a:spcBef>
                          <a:spcPts val="0"/>
                        </a:spcBef>
                        <a:spcAft>
                          <a:spcPts val="0"/>
                        </a:spcAft>
                      </a:pPr>
                      <a:r>
                        <a:rPr lang="en-US" sz="1800" dirty="0">
                          <a:effectLst/>
                        </a:rPr>
                        <a:t>Actividades ilegales, desplazamiento de fauna silvestre, degradación del hábitat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696294354"/>
                  </a:ext>
                </a:extLst>
              </a:tr>
              <a:tr h="691667">
                <a:tc>
                  <a:txBody>
                    <a:bodyPr/>
                    <a:lstStyle/>
                    <a:p>
                      <a:pPr marL="0" marR="0" algn="l">
                        <a:lnSpc>
                          <a:spcPct val="107000"/>
                        </a:lnSpc>
                        <a:spcBef>
                          <a:spcPts val="0"/>
                        </a:spcBef>
                        <a:spcAft>
                          <a:spcPts val="0"/>
                        </a:spcAft>
                      </a:pPr>
                      <a:r>
                        <a:rPr lang="en-US" sz="1800">
                          <a:effectLst/>
                        </a:rPr>
                        <a:t>Herramientas móviles y digitales (adaptadas a la comunidad)</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l">
                        <a:lnSpc>
                          <a:spcPct val="107000"/>
                        </a:lnSpc>
                        <a:spcBef>
                          <a:spcPts val="0"/>
                        </a:spcBef>
                        <a:spcAft>
                          <a:spcPts val="0"/>
                        </a:spcAft>
                      </a:pPr>
                      <a:r>
                        <a:rPr lang="en-US" sz="1800" dirty="0">
                          <a:effectLst/>
                        </a:rPr>
                        <a:t>Uso de plataformas móviles sencillas para la recopilación de datos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l">
                        <a:lnSpc>
                          <a:spcPct val="107000"/>
                        </a:lnSpc>
                        <a:spcBef>
                          <a:spcPts val="0"/>
                        </a:spcBef>
                        <a:spcAft>
                          <a:spcPts val="0"/>
                        </a:spcAft>
                      </a:pPr>
                      <a:r>
                        <a:rPr lang="en-US" sz="1800" dirty="0">
                          <a:effectLst/>
                        </a:rPr>
                        <a:t>Recopilación, almacenamiento y análisis de datos, e informes sobre biodiversidad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1602868741"/>
                  </a:ext>
                </a:extLst>
              </a:tr>
            </a:tbl>
          </a:graphicData>
        </a:graphic>
      </p:graphicFrame>
      <p:sp>
        <p:nvSpPr>
          <p:cNvPr id="6" name="TextBox 5"/>
          <p:cNvSpPr txBox="1"/>
          <p:nvPr/>
        </p:nvSpPr>
        <p:spPr>
          <a:xfrm>
            <a:off x="1137920" y="91440"/>
            <a:ext cx="5801360" cy="738664"/>
          </a:xfrm>
          <a:prstGeom prst="rect">
            <a:avLst/>
          </a:prstGeom>
          <a:noFill/>
        </p:spPr>
        <p:txBody>
          <a:bodyPr wrap="square" rtlCol="0">
            <a:spAutoFit/>
          </a:bodyPr>
          <a:lstStyle/>
          <a:p>
            <a:r>
              <a:rPr lang="en-US" sz="2400" b="1" dirty="0"/>
              <a:t>Herramientas comunitarias de seguimiento de la biodiversidad</a:t>
            </a:r>
          </a:p>
          <a:p>
            <a:endParaRPr lang="en-US" dirty="0"/>
          </a:p>
        </p:txBody>
      </p:sp>
    </p:spTree>
    <p:extLst>
      <p:ext uri="{BB962C8B-B14F-4D97-AF65-F5344CB8AC3E}">
        <p14:creationId xmlns:p14="http://schemas.microsoft.com/office/powerpoint/2010/main" val="302319695"/>
      </p:ext>
    </p:extLst>
  </p:cSld>
  <p:clrMapOvr>
    <a:masterClrMapping/>
  </p:clrMapOvr>
  <p:timing>
    <p:tnLst>
      <p:par>
        <p:cTn id="1" dur="indefinite" restart="never" nodeType="tmRoot"/>
      </p:par>
    </p:tnLst>
  </p:timing>
</p:sld>
</file>

<file path=ppt/slides/slide16.xml><?xml version="1.0" encoding="utf-8"?>
<p:sld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4" descr="Biodiversity | Types, importance, and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2" name="Group 1"/>
          <p:cNvGrpSpPr/>
          <p:nvPr/>
        </p:nvGrpSpPr>
        <p:grpSpPr>
          <a:xfrm>
            <a:off x="0" y="417622"/>
            <a:ext cx="13195300" cy="7303641"/>
            <a:chOff x="0" y="417622"/>
            <a:chExt cx="13195300" cy="7303641"/>
          </a:xfrm>
        </p:grpSpPr>
        <p:pic>
          <p:nvPicPr>
            <p:cNvPr id="1030" name="Picture 6" descr="Biodiversity | Types, importance, and conservation of biodiversity - HSE  and Fire protection | safety, OHSA, health, environment, process safety,  occupational diseas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33121"/>
              <a:ext cx="5400675" cy="596392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6172200" y="2100365"/>
              <a:ext cx="5783580" cy="5620898"/>
            </a:xfrm>
            <a:prstGeom prst="rect">
              <a:avLst/>
            </a:prstGeom>
          </p:spPr>
          <p:txBody>
            <a:bodyPr wrap="square">
              <a:spAutoFit/>
            </a:bodyPr>
            <a:lstStyle/>
            <a:p>
              <a:pPr algn="just"/>
              <a:r>
                <a:rPr lang="en-US" sz="2000" dirty="0"/>
                <a:t>La biodiversidad es fundamental para la salud ecológica, el bienestar humano y el desarrollo sostenible. Comprenderla y protegerla es esencial para construir ecosistemas resilientes, apoyar los medios de vida y garantizar un futuro sostenible para las generaciones presentes y futuras.</a:t>
              </a:r>
            </a:p>
            <a:p>
              <a:pPr algn="just"/>
              <a:r>
                <a:rPr lang="en-US" sz="2000" dirty="0"/>
                <a:t>Por lo tanto, la presentación de informes sobre la biodiversidad sirve de base para promover la conservación, el desarrollo sostenible y la resiliencia climática. Mediante la generación y difusión de conocimientos basados en datos empíricos, fomenta una mayor rendición de cuentas y optimiza los marcos de gestión. En última instancia, esta transparencia garantiza la preservación a largo plazo de los ecosistemas vitales y los medios de vida que dependen de ellos.</a:t>
              </a:r>
            </a:p>
            <a:p>
              <a:pPr algn="just"/>
              <a:r>
                <a:rPr lang="en-US" sz="2000" dirty="0" smtClean="0"/>
                <a:t/>
              </a:r>
              <a:br>
                <a:rPr lang="en-US" sz="2000" dirty="0" smtClean="0"/>
              </a:br>
              <a:endParaRPr lang="en-US" sz="2000" dirty="0"/>
            </a:p>
            <a:p>
              <a:pPr algn="just">
                <a:lnSpc>
                  <a:spcPct val="107000"/>
                </a:lnSpc>
                <a:spcAft>
                  <a:spcPts val="800"/>
                </a:spcAft>
              </a:pPr>
              <a:r>
                <a:rPr lang="en-US" dirty="0">
                  <a:latin typeface="Times New Roman" panose="02020603050405020304" pitchFamily="18" charset="0"/>
                  <a:ea typeface="Calibri" panose="020F0502020204030204" pitchFamily="34" charset="0"/>
                  <a:cs typeface="Times New Roman" panose="02020603050405020304" pitchFamily="18" charset="0"/>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p:cNvSpPr txBox="1"/>
            <p:nvPr/>
          </p:nvSpPr>
          <p:spPr>
            <a:xfrm>
              <a:off x="7208520" y="417622"/>
              <a:ext cx="5986780" cy="830997"/>
            </a:xfrm>
            <a:prstGeom prst="rect">
              <a:avLst/>
            </a:prstGeom>
            <a:noFill/>
          </p:spPr>
          <p:txBody>
            <a:bodyPr wrap="square" rtlCol="0">
              <a:spAutoFit/>
            </a:bodyPr>
            <a:lstStyle/>
            <a:p>
              <a:r>
                <a:rPr lang="en-US" sz="4800" b="1" dirty="0" smtClean="0"/>
                <a:t>Conclusión</a:t>
              </a:r>
              <a:endParaRPr lang="en-US" dirty="0"/>
            </a:p>
          </p:txBody>
        </p:sp>
      </p:grpSp>
    </p:spTree>
    <p:extLst>
      <p:ext uri="{BB962C8B-B14F-4D97-AF65-F5344CB8AC3E}">
        <p14:creationId xmlns:p14="http://schemas.microsoft.com/office/powerpoint/2010/main" val="4217906456"/>
      </p:ext>
    </p:extLst>
  </p:cSld>
  <p:clrMapOvr>
    <a:masterClrMapping/>
  </p:clrMapOvr>
  <p:timing>
    <p:tnLst>
      <p:par>
        <p:cTn id="1" dur="indefinite" restart="never" nodeType="tmRoot"/>
      </p:par>
    </p:tnLst>
  </p:timing>
</p:sld>
</file>

<file path=ppt/slides/slide17.xml><?xml version="1.0" encoding="utf-8"?>
<p:sld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4" descr="Biodiversity | Types, importance, and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2" name="Group 1"/>
          <p:cNvGrpSpPr/>
          <p:nvPr/>
        </p:nvGrpSpPr>
        <p:grpSpPr>
          <a:xfrm>
            <a:off x="0" y="833121"/>
            <a:ext cx="12382500" cy="5963920"/>
            <a:chOff x="0" y="833121"/>
            <a:chExt cx="12382500" cy="5963920"/>
          </a:xfrm>
        </p:grpSpPr>
        <p:pic>
          <p:nvPicPr>
            <p:cNvPr id="1030" name="Picture 6" descr="Biodiversity | Types, importance, and conservation of biodiversity - HSE  and Fire protection | safety, OHSA, health, environment, process safety,  occupational diseas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33121"/>
              <a:ext cx="5400675" cy="596392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395720" y="2337862"/>
              <a:ext cx="5986780" cy="1569660"/>
            </a:xfrm>
            <a:prstGeom prst="rect">
              <a:avLst/>
            </a:prstGeom>
            <a:noFill/>
          </p:spPr>
          <p:txBody>
            <a:bodyPr wrap="square" rtlCol="0">
              <a:spAutoFit/>
            </a:bodyPr>
            <a:lstStyle/>
            <a:p>
              <a:r>
                <a:rPr lang="en-US" sz="9600" b="1" dirty="0" smtClean="0">
                  <a:solidFill>
                    <a:schemeClr val="accent5">
                      <a:lumMod val="75000"/>
                    </a:schemeClr>
                  </a:solidFill>
                </a:rPr>
                <a:t>FIN</a:t>
              </a:r>
              <a:endParaRPr lang="en-US" sz="9600" dirty="0">
                <a:solidFill>
                  <a:schemeClr val="accent5">
                    <a:lumMod val="75000"/>
                  </a:schemeClr>
                </a:solidFill>
              </a:endParaRPr>
            </a:p>
          </p:txBody>
        </p:sp>
      </p:grpSp>
    </p:spTree>
    <p:extLst>
      <p:ext uri="{BB962C8B-B14F-4D97-AF65-F5344CB8AC3E}">
        <p14:creationId xmlns:p14="http://schemas.microsoft.com/office/powerpoint/2010/main" val="262806181"/>
      </p:ext>
    </p:extLst>
  </p:cSld>
  <p:clrMapOvr>
    <a:masterClrMapping/>
  </p:clrMapOvr>
  <p:timing>
    <p:tnLst>
      <p:par>
        <p:cTn id="1" dur="indefinite" restart="never" nodeType="tmRoot"/>
      </p:par>
    </p:tnLst>
  </p:timing>
</p:sld>
</file>

<file path=ppt/slides/slide2.xml><?xml version="1.0" encoding="utf-8"?>
<p:sld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grpSp>
        <p:nvGrpSpPr>
          <p:cNvPr id="7" name="Group 6"/>
          <p:cNvGrpSpPr/>
          <p:nvPr/>
        </p:nvGrpSpPr>
        <p:grpSpPr>
          <a:xfrm>
            <a:off x="-505460" y="-81280"/>
            <a:ext cx="12679680" cy="7132320"/>
            <a:chOff x="-505460" y="-81280"/>
            <a:chExt cx="12679680" cy="713232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5460" y="-81280"/>
              <a:ext cx="12679680" cy="7132320"/>
            </a:xfrm>
            <a:prstGeom prst="rect">
              <a:avLst/>
            </a:prstGeom>
          </p:spPr>
        </p:pic>
        <p:sp>
          <p:nvSpPr>
            <p:cNvPr id="6" name="Text Box 1"/>
            <p:cNvSpPr txBox="1"/>
            <p:nvPr/>
          </p:nvSpPr>
          <p:spPr>
            <a:xfrm>
              <a:off x="5222240" y="1239520"/>
              <a:ext cx="6614160" cy="5303520"/>
            </a:xfrm>
            <a:prstGeom prst="rect">
              <a:avLst/>
            </a:prstGeom>
            <a:solidFill>
              <a:schemeClr val="accent6">
                <a:lumMod val="20000"/>
                <a:lumOff val="80000"/>
              </a:schemeClr>
            </a:solidFill>
            <a:ln/>
          </p:spPr>
          <p:style>
            <a:lnRef idx="2">
              <a:schemeClr val="accent2"/>
            </a:lnRef>
            <a:fillRef idx="1">
              <a:schemeClr val="lt1"/>
            </a:fillRef>
            <a:effectRef idx="0">
              <a:schemeClr val="accent2"/>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800"/>
                </a:spcAft>
              </a:pP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Temas clave</a:t>
              </a:r>
              <a:endParaRPr lang="en-US" sz="2400" dirty="0">
                <a:effectLst/>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Comprender la biodiversidad</a:t>
              </a:r>
              <a:endParaRPr lang="en-US" sz="2400" dirty="0">
                <a:effectLst/>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Conocimientos indígenas sobre la biodiversidad</a:t>
              </a:r>
              <a:endParaRPr lang="en-US" sz="2400" dirty="0">
                <a:effectLst/>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¿Qué es la presentación de informes sobre biodiversidad y por qué es importante?</a:t>
              </a:r>
              <a:endParaRPr lang="en-US" sz="2400" dirty="0">
                <a:effectLst/>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Informes sobre biodiversidad </a:t>
              </a:r>
              <a:endParaRPr lang="en-US" sz="2400" dirty="0">
                <a:effectLst/>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Indicadores de biodiversidad</a:t>
              </a:r>
              <a:endParaRPr lang="en-US" sz="2400" dirty="0">
                <a:effectLst/>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Herramientas comunitarias para el seguimiento de la biodiversidad</a:t>
              </a:r>
              <a:endParaRPr lang="en-US" sz="2400" dirty="0">
                <a:effectLst/>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Conclusión</a:t>
              </a:r>
              <a:endParaRPr lang="en-US" sz="2400" dirty="0">
                <a:effectLst/>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dirty="0">
                  <a:effectLst/>
                  <a:ea typeface="Calibri" panose="020F0502020204030204" pitchFamily="34" charset="0"/>
                  <a:cs typeface="Times New Roman" panose="02020603050405020304" pitchFamily="18" charset="0"/>
                </a:rPr>
                <a:t> </a:t>
              </a:r>
            </a:p>
          </p:txBody>
        </p:sp>
      </p:grpSp>
    </p:spTree>
    <p:extLst>
      <p:ext uri="{BB962C8B-B14F-4D97-AF65-F5344CB8AC3E}">
        <p14:creationId xmlns:p14="http://schemas.microsoft.com/office/powerpoint/2010/main" val="1754414288"/>
      </p:ext>
    </p:extLst>
  </p:cSld>
  <p:clrMapOvr>
    <a:masterClrMapping/>
  </p:clrMapOvr>
  <p:timing>
    <p:tnLst>
      <p:par>
        <p:cTn id="1" dur="indefinite" restart="never" nodeType="tmRoot"/>
      </p:par>
    </p:tnLst>
  </p:timing>
</p:sld>
</file>

<file path=ppt/slides/slide3.xml><?xml version="1.0" encoding="utf-8"?>
<p:sld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4" descr="Biodiversity | Types, importance, and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0" name="Picture 6" descr="Biodiversity | Types, importance, and conservation of biodiversity - HSE  and Fire protection | safety, OHSA, health, environment, process safety,  occupational diseas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94081"/>
            <a:ext cx="5400675" cy="596392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5400675" y="2832179"/>
            <a:ext cx="6699885" cy="3652667"/>
          </a:xfrm>
          <a:prstGeom prst="rect">
            <a:avLst/>
          </a:prstGeom>
        </p:spPr>
        <p:txBody>
          <a:bodyPr wrap="square">
            <a:spAutoFit/>
          </a:bodyPr>
          <a:lstStyle/>
          <a:p>
            <a:pPr algn="just">
              <a:lnSpc>
                <a:spcPct val="107000"/>
              </a:lnSpc>
              <a:spcAft>
                <a:spcPts val="800"/>
              </a:spcAft>
            </a:pPr>
            <a:r>
              <a:rPr lang="en-US" sz="2400" dirty="0" smtClean="0">
                <a:latin typeface="Times New Roman" panose="02020603050405020304" pitchFamily="18" charset="0"/>
                <a:ea typeface="Calibri" panose="020F0502020204030204" pitchFamily="34" charset="0"/>
                <a:cs typeface="Times New Roman" panose="02020603050405020304" pitchFamily="18" charset="0"/>
              </a:rPr>
              <a:t>La biodiversidad </a:t>
            </a:r>
            <a:r>
              <a:rPr lang="en-US" sz="2400" dirty="0">
                <a:latin typeface="Times New Roman" panose="02020603050405020304" pitchFamily="18" charset="0"/>
                <a:ea typeface="Calibri" panose="020F0502020204030204" pitchFamily="34" charset="0"/>
                <a:cs typeface="Times New Roman" panose="02020603050405020304" pitchFamily="18" charset="0"/>
              </a:rPr>
              <a:t>abarca la variedad integral de la vida en la Tierra, incluidos los intrincados sistemas naturales que la sustentan. Comprende la diversidad de la flora, la fauna y los microorganismos, los complejos ecosistemas en los que habitan y la variación genética dentro de cada especie. Esta complejidad biológica es fundamental para la resiliencia ecológica y el sostenimiento continuo de la vida.</a:t>
            </a:r>
            <a:endParaRPr lang="en-US" sz="24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dirty="0">
                <a:latin typeface="Times New Roman" panose="02020603050405020304" pitchFamily="18" charset="0"/>
                <a:ea typeface="Calibri" panose="020F0502020204030204" pitchFamily="34" charset="0"/>
                <a:cs typeface="Times New Roman" panose="02020603050405020304" pitchFamily="18" charset="0"/>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p:cNvSpPr txBox="1"/>
          <p:nvPr/>
        </p:nvSpPr>
        <p:spPr>
          <a:xfrm>
            <a:off x="6492240" y="985520"/>
            <a:ext cx="5120640" cy="1846659"/>
          </a:xfrm>
          <a:prstGeom prst="rect">
            <a:avLst/>
          </a:prstGeom>
          <a:noFill/>
        </p:spPr>
        <p:txBody>
          <a:bodyPr wrap="square" rtlCol="0">
            <a:spAutoFit/>
          </a:bodyPr>
          <a:lstStyle/>
          <a:p>
            <a:r>
              <a:rPr lang="en-US" sz="4800" dirty="0" smtClean="0">
                <a:latin typeface="Times New Roman" panose="02020603050405020304" pitchFamily="18" charset="0"/>
                <a:ea typeface="Times New Roman" panose="02020603050405020304" pitchFamily="18" charset="0"/>
                <a:cs typeface="Times New Roman" panose="02020603050405020304" pitchFamily="18" charset="0"/>
              </a:rPr>
              <a:t>Comprender la biodiversidad</a:t>
            </a:r>
            <a:endParaRPr lang="en-US" sz="4800" dirty="0" smtClean="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634935892"/>
      </p:ext>
    </p:extLst>
  </p:cSld>
  <p:clrMapOvr>
    <a:masterClrMapping/>
  </p:clrMapOvr>
  <p:timing>
    <p:tnLst>
      <p:par>
        <p:cTn id="1" dur="indefinite" restart="never" nodeType="tmRoot"/>
      </p:par>
    </p:tnLst>
  </p:timing>
</p:sld>
</file>

<file path=ppt/slides/slide4.xml><?xml version="1.0" encoding="utf-8"?>
<p:sld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3" name="AutoShape 4" descr="Biodiversity | Types, importance, and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6" name="Group 5"/>
          <p:cNvGrpSpPr/>
          <p:nvPr/>
        </p:nvGrpSpPr>
        <p:grpSpPr>
          <a:xfrm>
            <a:off x="0" y="1360667"/>
            <a:ext cx="7899400" cy="5429250"/>
            <a:chOff x="-142459" y="0"/>
            <a:chExt cx="7698959" cy="4756150"/>
          </a:xfrm>
        </p:grpSpPr>
        <p:pic>
          <p:nvPicPr>
            <p:cNvPr id="7" name="Picture 6" descr="Biodiversity (article) | Khan Academy"/>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2459" y="0"/>
              <a:ext cx="4904959" cy="4756150"/>
            </a:xfrm>
            <a:prstGeom prst="rect">
              <a:avLst/>
            </a:prstGeom>
            <a:noFill/>
            <a:ln>
              <a:noFill/>
            </a:ln>
          </p:spPr>
        </p:pic>
        <p:grpSp>
          <p:nvGrpSpPr>
            <p:cNvPr id="8" name="Group 7"/>
            <p:cNvGrpSpPr/>
            <p:nvPr/>
          </p:nvGrpSpPr>
          <p:grpSpPr>
            <a:xfrm>
              <a:off x="3987800" y="228600"/>
              <a:ext cx="3568700" cy="4508500"/>
              <a:chOff x="0" y="0"/>
              <a:chExt cx="3568700" cy="4508500"/>
            </a:xfrm>
          </p:grpSpPr>
          <p:sp>
            <p:nvSpPr>
              <p:cNvPr id="9" name="Text Box 3"/>
              <p:cNvSpPr txBox="1"/>
              <p:nvPr/>
            </p:nvSpPr>
            <p:spPr>
              <a:xfrm>
                <a:off x="196850" y="0"/>
                <a:ext cx="2921000" cy="711200"/>
              </a:xfrm>
              <a:prstGeom prst="rect">
                <a:avLst/>
              </a:prstGeom>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800"/>
                  </a:spcAft>
                </a:pPr>
                <a:r>
                  <a:rPr lang="en-US" sz="1200">
                    <a:effectLst/>
                    <a:latin typeface="Times New Roman" panose="02020603050405020304" pitchFamily="18" charset="0"/>
                    <a:ea typeface="Times New Roman" panose="02020603050405020304" pitchFamily="18" charset="0"/>
                    <a:cs typeface="Times New Roman" panose="02020603050405020304" pitchFamily="18" charset="0"/>
                  </a:rPr>
                  <a:t>La variedad de hábitats, ecosistemas y procesos ecológicos diferentes, como bosques, praderas, humedales y sistemas marinos.</a:t>
                </a:r>
                <a:endParaRPr lang="en-US" sz="1100">
                  <a:effectLst/>
                  <a:ea typeface="Calibri" panose="020F0502020204030204" pitchFamily="34" charset="0"/>
                  <a:cs typeface="Times New Roman" panose="02020603050405020304" pitchFamily="18" charset="0"/>
                </a:endParaRPr>
              </a:p>
            </p:txBody>
          </p:sp>
          <p:sp>
            <p:nvSpPr>
              <p:cNvPr id="10" name="Text Box 5"/>
              <p:cNvSpPr txBox="1"/>
              <p:nvPr/>
            </p:nvSpPr>
            <p:spPr>
              <a:xfrm>
                <a:off x="647700" y="1822450"/>
                <a:ext cx="2921000" cy="711200"/>
              </a:xfrm>
              <a:prstGeom prst="rect">
                <a:avLst/>
              </a:prstGeom>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800"/>
                  </a:spcAft>
                </a:pPr>
                <a:r>
                  <a:rPr lang="en-US" sz="1200">
                    <a:effectLst/>
                    <a:latin typeface="Times New Roman" panose="02020603050405020304" pitchFamily="18" charset="0"/>
                    <a:ea typeface="Times New Roman" panose="02020603050405020304" pitchFamily="18" charset="0"/>
                    <a:cs typeface="Times New Roman" panose="02020603050405020304" pitchFamily="18" charset="0"/>
                  </a:rPr>
                  <a:t>La variedad y abundancia de diferentes especies dentro de un área determinada, lo que contribuye al equilibrio y la estabilidad del ecosistema.</a:t>
                </a:r>
                <a:endParaRPr lang="en-US" sz="1100">
                  <a:effectLst/>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a:effectLst/>
                    <a:ea typeface="Calibri" panose="020F0502020204030204" pitchFamily="34" charset="0"/>
                    <a:cs typeface="Times New Roman" panose="02020603050405020304" pitchFamily="18" charset="0"/>
                  </a:rPr>
                  <a:t> </a:t>
                </a:r>
              </a:p>
            </p:txBody>
          </p:sp>
          <p:sp>
            <p:nvSpPr>
              <p:cNvPr id="11" name="Text Box 6"/>
              <p:cNvSpPr txBox="1"/>
              <p:nvPr/>
            </p:nvSpPr>
            <p:spPr>
              <a:xfrm>
                <a:off x="0" y="3797300"/>
                <a:ext cx="2921000" cy="711200"/>
              </a:xfrm>
              <a:prstGeom prst="rect">
                <a:avLst/>
              </a:prstGeom>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800"/>
                  </a:spcAft>
                </a:pPr>
                <a:r>
                  <a:rPr lang="en-US" sz="1200">
                    <a:effectLst/>
                    <a:latin typeface="Times New Roman" panose="02020603050405020304" pitchFamily="18" charset="0"/>
                    <a:ea typeface="Times New Roman" panose="02020603050405020304" pitchFamily="18" charset="0"/>
                    <a:cs typeface="Times New Roman" panose="02020603050405020304" pitchFamily="18" charset="0"/>
                  </a:rPr>
                  <a:t>La variación dentro de una especie que permite la adaptación a los cambios ambientales y refuerza la resiliencia frente a las enfermedades y el estrés climático.</a:t>
                </a:r>
                <a:endParaRPr lang="en-US" sz="1100">
                  <a:effectLst/>
                  <a:ea typeface="Calibri" panose="020F0502020204030204" pitchFamily="34" charset="0"/>
                  <a:cs typeface="Times New Roman" panose="02020603050405020304" pitchFamily="18" charset="0"/>
                </a:endParaRPr>
              </a:p>
            </p:txBody>
          </p:sp>
        </p:grpSp>
      </p:grpSp>
      <p:sp>
        <p:nvSpPr>
          <p:cNvPr id="2" name="TextBox 1"/>
          <p:cNvSpPr txBox="1"/>
          <p:nvPr/>
        </p:nvSpPr>
        <p:spPr>
          <a:xfrm>
            <a:off x="2223035" y="160338"/>
            <a:ext cx="7822130" cy="1200329"/>
          </a:xfrm>
          <a:prstGeom prst="rect">
            <a:avLst/>
          </a:prstGeom>
          <a:noFill/>
        </p:spPr>
        <p:txBody>
          <a:bodyPr wrap="square" rtlCol="0">
            <a:spAutoFit/>
          </a:bodyPr>
          <a:lstStyle/>
          <a:p>
            <a:r>
              <a:rPr lang="en-US" dirty="0"/>
              <a:t> </a:t>
            </a:r>
          </a:p>
          <a:p>
            <a:r>
              <a:rPr lang="en-US" sz="3600" dirty="0"/>
              <a:t>Componentes clave de la biodiversidad </a:t>
            </a:r>
          </a:p>
          <a:p>
            <a:endParaRPr lang="en-US" dirty="0"/>
          </a:p>
        </p:txBody>
      </p:sp>
    </p:spTree>
    <p:extLst>
      <p:ext uri="{BB962C8B-B14F-4D97-AF65-F5344CB8AC3E}">
        <p14:creationId xmlns:p14="http://schemas.microsoft.com/office/powerpoint/2010/main" val="3806052805"/>
      </p:ext>
    </p:extLst>
  </p:cSld>
  <p:clrMapOvr>
    <a:masterClrMapping/>
  </p:clrMapOvr>
  <p:timing>
    <p:tnLst>
      <p:par>
        <p:cTn id="1" dur="indefinite" restart="never" nodeType="tmRoot"/>
      </p:par>
    </p:tnLst>
  </p:timing>
</p:sld>
</file>

<file path=ppt/slides/slide5.xml><?xml version="1.0" encoding="utf-8"?>
<p:sld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4" descr="Biodiversity | Types, importance, and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2" name="Group 1"/>
          <p:cNvGrpSpPr/>
          <p:nvPr/>
        </p:nvGrpSpPr>
        <p:grpSpPr>
          <a:xfrm>
            <a:off x="0" y="-29249"/>
            <a:ext cx="12100561" cy="6887250"/>
            <a:chOff x="0" y="-29249"/>
            <a:chExt cx="12100561" cy="6887250"/>
          </a:xfrm>
        </p:grpSpPr>
        <p:pic>
          <p:nvPicPr>
            <p:cNvPr id="1030" name="Picture 6" descr="Biodiversity | Types, importance, and conservation of biodiversity - HSE  and Fire protection | safety, OHSA, health, environment, process safety,  occupational diseas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94081"/>
              <a:ext cx="5400675" cy="596392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6134100" y="2438365"/>
              <a:ext cx="5966461" cy="3774238"/>
            </a:xfrm>
            <a:prstGeom prst="rect">
              <a:avLst/>
            </a:prstGeom>
          </p:spPr>
          <p:txBody>
            <a:bodyPr wrap="square">
              <a:spAutoFit/>
            </a:bodyPr>
            <a:lstStyle/>
            <a:p>
              <a:pPr algn="just"/>
              <a:r>
                <a:rPr lang="en-US" sz="2000" dirty="0" smtClean="0"/>
                <a:t>La biodiversidad </a:t>
              </a:r>
              <a:r>
                <a:rPr lang="en-US" sz="2000" dirty="0"/>
                <a:t>sustenta la vida humana, la economía mundial y la estabilidad medioambiental, lo que la convierte en la base de los servicios ecosistémicos. La biodiversidad es esencial para la salud y la integridad de los ecosistemas forestales, pastizales y marinos. Proporciona funciones de adaptación fundamentales, como amortiguar los fenómenos climáticos extremos, regular los ciclos hidrológicos, proteger los suelos, moderar las temperaturas urbanas, reducir la inseguridad alimentaria y apoyar la diversificación económica, especialmente en períodos en los que los efectos del cambio climático reducen la productividad agrícola. </a:t>
              </a:r>
              <a:r>
                <a:rPr lang="en-US" dirty="0"/>
                <a:t> </a:t>
              </a:r>
            </a:p>
            <a:p>
              <a:pPr algn="just">
                <a:lnSpc>
                  <a:spcPct val="107000"/>
                </a:lnSpc>
                <a:spcAft>
                  <a:spcPts val="800"/>
                </a:spcAft>
              </a:pPr>
              <a:r>
                <a:rPr lang="en-US" dirty="0">
                  <a:latin typeface="Times New Roman" panose="02020603050405020304" pitchFamily="18" charset="0"/>
                  <a:ea typeface="Calibri" panose="020F0502020204030204" pitchFamily="34" charset="0"/>
                  <a:cs typeface="Times New Roman" panose="02020603050405020304" pitchFamily="18" charset="0"/>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p:cNvSpPr txBox="1"/>
            <p:nvPr/>
          </p:nvSpPr>
          <p:spPr>
            <a:xfrm>
              <a:off x="6441440" y="-29249"/>
              <a:ext cx="5120640" cy="1846659"/>
            </a:xfrm>
            <a:prstGeom prst="rect">
              <a:avLst/>
            </a:prstGeom>
            <a:noFill/>
          </p:spPr>
          <p:txBody>
            <a:bodyPr wrap="square" rtlCol="0">
              <a:spAutoFit/>
            </a:bodyPr>
            <a:lstStyle/>
            <a:p>
              <a:r>
                <a:rPr lang="en-US" sz="4800" dirty="0" smtClean="0"/>
                <a:t>Por qué es importante la biodiversidad</a:t>
              </a:r>
            </a:p>
            <a:p>
              <a:endParaRPr lang="en-US" dirty="0"/>
            </a:p>
          </p:txBody>
        </p:sp>
      </p:grpSp>
    </p:spTree>
    <p:extLst>
      <p:ext uri="{BB962C8B-B14F-4D97-AF65-F5344CB8AC3E}">
        <p14:creationId xmlns:p14="http://schemas.microsoft.com/office/powerpoint/2010/main" val="3147297257"/>
      </p:ext>
    </p:extLst>
  </p:cSld>
  <p:clrMapOvr>
    <a:masterClrMapping/>
  </p:clrMapOvr>
  <p:timing>
    <p:tnLst>
      <p:par>
        <p:cTn id="1" dur="indefinite" restart="never" nodeType="tmRoot"/>
      </p:par>
    </p:tnLst>
  </p:timing>
</p:sld>
</file>

<file path=ppt/slides/slide6.xml><?xml version="1.0" encoding="utf-8"?>
<p:sld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4" descr="Biodiversity | Types, importance, and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2" name="Group 1"/>
          <p:cNvGrpSpPr/>
          <p:nvPr/>
        </p:nvGrpSpPr>
        <p:grpSpPr>
          <a:xfrm>
            <a:off x="0" y="-29249"/>
            <a:ext cx="12192000" cy="6887250"/>
            <a:chOff x="0" y="-29249"/>
            <a:chExt cx="12192000" cy="6887250"/>
          </a:xfrm>
        </p:grpSpPr>
        <p:pic>
          <p:nvPicPr>
            <p:cNvPr id="1030" name="Picture 6" descr="Biodiversity | Types, importance, and conservation of biodiversity - HSE  and Fire protection | safety, OHSA, health, environment, process safety,  occupational diseas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94081"/>
              <a:ext cx="5400675" cy="596392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6134100" y="2158199"/>
              <a:ext cx="6057900" cy="3435684"/>
            </a:xfrm>
            <a:prstGeom prst="rect">
              <a:avLst/>
            </a:prstGeom>
          </p:spPr>
          <p:txBody>
            <a:bodyPr wrap="square">
              <a:spAutoFit/>
            </a:bodyPr>
            <a:lstStyle/>
            <a:p>
              <a:pPr algn="just"/>
              <a:r>
                <a:rPr lang="en-US" sz="2000" dirty="0" smtClean="0"/>
                <a:t>Estas funciones son fundamentales no solo para la resiliencia climática, sino también para la sostenibilidad de la vida en la Tierra. Sin embargo, la biodiversidad se encuentra amenazada por el cambio climático, la contaminación, la pérdida y degradación de hábitats, las especies invasoras y la pérdida y degradación de hábitats. La protección de la biodiversidad requiere:</a:t>
              </a:r>
            </a:p>
            <a:p>
              <a:pPr lvl="0" algn="just"/>
              <a:r>
                <a:rPr lang="en-US" sz="2000" dirty="0" smtClean="0"/>
                <a:t>Una gestión sostenible de la tierra y los recursos</a:t>
              </a:r>
            </a:p>
            <a:p>
              <a:pPr lvl="0" algn="just"/>
              <a:r>
                <a:rPr lang="en-US" sz="2000" dirty="0" smtClean="0"/>
                <a:t>Enfoques de conservación dirigidos por la comunidad y los pueblos indígenas</a:t>
              </a:r>
            </a:p>
            <a:p>
              <a:pPr lvl="0" algn="just"/>
              <a:r>
                <a:rPr lang="en-US" sz="2000" dirty="0" smtClean="0"/>
                <a:t>Políticas y marcos jurídicos sólidos</a:t>
              </a:r>
            </a:p>
            <a:p>
              <a:pPr lvl="0" algn="just"/>
              <a:r>
                <a:rPr lang="en-US" sz="2000" dirty="0" smtClean="0"/>
                <a:t>El seguimiento y la presentación de informes sobre los resultados en materia de biodiversidad</a:t>
              </a:r>
            </a:p>
            <a:p>
              <a:r>
                <a:rPr lang="en-US" dirty="0"/>
                <a:t> </a:t>
              </a:r>
            </a:p>
            <a:p>
              <a:pPr algn="just">
                <a:lnSpc>
                  <a:spcPct val="107000"/>
                </a:lnSpc>
                <a:spcAft>
                  <a:spcPts val="800"/>
                </a:spcAft>
              </a:pPr>
              <a:r>
                <a:rPr lang="en-US" dirty="0">
                  <a:latin typeface="Times New Roman" panose="02020603050405020304" pitchFamily="18" charset="0"/>
                  <a:ea typeface="Calibri" panose="020F0502020204030204" pitchFamily="34" charset="0"/>
                  <a:cs typeface="Times New Roman" panose="02020603050405020304" pitchFamily="18" charset="0"/>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p:cNvSpPr txBox="1"/>
            <p:nvPr/>
          </p:nvSpPr>
          <p:spPr>
            <a:xfrm>
              <a:off x="6441440" y="-29249"/>
              <a:ext cx="5120640" cy="1846659"/>
            </a:xfrm>
            <a:prstGeom prst="rect">
              <a:avLst/>
            </a:prstGeom>
            <a:noFill/>
          </p:spPr>
          <p:txBody>
            <a:bodyPr wrap="square" rtlCol="0">
              <a:spAutoFit/>
            </a:bodyPr>
            <a:lstStyle/>
            <a:p>
              <a:r>
                <a:rPr lang="en-US" sz="4800" dirty="0" smtClean="0"/>
                <a:t>Por qué es importante la biodiversidad</a:t>
              </a:r>
            </a:p>
            <a:p>
              <a:endParaRPr lang="en-US" dirty="0"/>
            </a:p>
          </p:txBody>
        </p:sp>
      </p:grpSp>
    </p:spTree>
    <p:extLst>
      <p:ext uri="{BB962C8B-B14F-4D97-AF65-F5344CB8AC3E}">
        <p14:creationId xmlns:p14="http://schemas.microsoft.com/office/powerpoint/2010/main" val="3377109084"/>
      </p:ext>
    </p:extLst>
  </p:cSld>
  <p:clrMapOvr>
    <a:masterClrMapping/>
  </p:clrMapOvr>
  <p:timing>
    <p:tnLst>
      <p:par>
        <p:cTn id="1" dur="indefinite" restart="never" nodeType="tmRoot"/>
      </p:par>
    </p:tnLst>
  </p:timing>
</p:sld>
</file>

<file path=ppt/slides/slide7.xml><?xml version="1.0" encoding="utf-8"?>
<p:sld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4" descr="Biodiversity | Types, importance, and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2" name="Group 1"/>
          <p:cNvGrpSpPr/>
          <p:nvPr/>
        </p:nvGrpSpPr>
        <p:grpSpPr>
          <a:xfrm>
            <a:off x="0" y="-29249"/>
            <a:ext cx="12192000" cy="7162015"/>
            <a:chOff x="0" y="-29249"/>
            <a:chExt cx="12192000" cy="7162015"/>
          </a:xfrm>
        </p:grpSpPr>
        <p:pic>
          <p:nvPicPr>
            <p:cNvPr id="1030" name="Picture 6" descr="Biodiversity | Types, importance, and conservation of biodiversity - HSE  and Fire protection | safety, OHSA, health, environment, process safety,  occupational diseas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94081"/>
              <a:ext cx="5400675" cy="596392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6134100" y="2158199"/>
              <a:ext cx="6057900" cy="4974567"/>
            </a:xfrm>
            <a:prstGeom prst="rect">
              <a:avLst/>
            </a:prstGeom>
          </p:spPr>
          <p:txBody>
            <a:bodyPr wrap="square">
              <a:spAutoFit/>
            </a:bodyPr>
            <a:lstStyle/>
            <a:p>
              <a:pPr algn="just"/>
              <a:r>
                <a:rPr lang="en-US" sz="2000" dirty="0"/>
                <a:t>Los marcos</a:t>
              </a:r>
              <a:r>
                <a:rPr lang="en-US" sz="2000" dirty="0" smtClean="0"/>
                <a:t> internacionales </a:t>
              </a:r>
              <a:r>
                <a:rPr lang="en-US" sz="2000" dirty="0"/>
                <a:t>como el Convenio sobre la Diversidad Biológica (CDB)</a:t>
              </a:r>
              <a:r>
                <a:rPr lang="en-US" sz="2000" b="1" dirty="0"/>
                <a:t>, </a:t>
              </a:r>
              <a:r>
                <a:rPr lang="en-US" sz="2000" dirty="0"/>
                <a:t>el IPBES </a:t>
              </a:r>
              <a:r>
                <a:rPr lang="en-US" sz="2000" dirty="0"/>
                <a:t>y la </a:t>
              </a:r>
              <a:r>
                <a:rPr lang="en-US" sz="2000" dirty="0"/>
                <a:t>Declaración de las Naciones Unidas sobre los Derechos de los Pueblos Indígenas (UNDRIP) siguen reconociendo cada vez más </a:t>
              </a:r>
              <a:r>
                <a:rPr lang="en-US" sz="2000" dirty="0"/>
                <a:t>los conocimientos indígenas. Estos marcos hacen hincapié en la importancia de respetar los derechos de los indígenas, garantizar el consentimiento libre, previo e informado (CLPI) y promover la conservación dirigida por los indígenas.</a:t>
              </a:r>
            </a:p>
            <a:p>
              <a:pPr algn="just"/>
              <a:r>
                <a:rPr lang="en-US" sz="2000" dirty="0"/>
                <a:t>El modo de vida de los pueblos indígenas favorece la biodiversidad de diferentes maneras, entre las que se incluyen</a:t>
              </a:r>
              <a:r>
                <a:rPr lang="en-US" sz="2000" dirty="0" smtClean="0"/>
                <a:t>:</a:t>
              </a:r>
            </a:p>
            <a:p>
              <a:pPr algn="just"/>
              <a:endParaRPr lang="en-US" sz="2000" dirty="0"/>
            </a:p>
            <a:p>
              <a:pPr marL="285750" lvl="0" indent="-285750" algn="just">
                <a:buFont typeface="Wingdings" panose="05000000000000000000" pitchFamily="2" charset="2"/>
                <a:buChar char="q"/>
              </a:pPr>
              <a:r>
                <a:rPr lang="en-US" sz="2000" dirty="0"/>
                <a:t>Gestión sostenible de los recursos: prácticas como el pastoreo rotativo, la recolección estacional y la protección de los lugares sagrados ayudan a mantener el equilibrio del ecosistema.</a:t>
              </a:r>
            </a:p>
            <a:p>
              <a:r>
                <a:rPr lang="en-US" dirty="0"/>
                <a:t> </a:t>
              </a:r>
            </a:p>
            <a:p>
              <a:pPr algn="just">
                <a:lnSpc>
                  <a:spcPct val="107000"/>
                </a:lnSpc>
                <a:spcAft>
                  <a:spcPts val="800"/>
                </a:spcAft>
              </a:pPr>
              <a:r>
                <a:rPr lang="en-US" dirty="0">
                  <a:latin typeface="Times New Roman" panose="02020603050405020304" pitchFamily="18" charset="0"/>
                  <a:ea typeface="Calibri" panose="020F0502020204030204" pitchFamily="34" charset="0"/>
                  <a:cs typeface="Times New Roman" panose="02020603050405020304" pitchFamily="18" charset="0"/>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p:cNvSpPr txBox="1"/>
            <p:nvPr/>
          </p:nvSpPr>
          <p:spPr>
            <a:xfrm>
              <a:off x="5476240" y="-29249"/>
              <a:ext cx="6085840" cy="1846659"/>
            </a:xfrm>
            <a:prstGeom prst="rect">
              <a:avLst/>
            </a:prstGeom>
            <a:noFill/>
          </p:spPr>
          <p:txBody>
            <a:bodyPr wrap="square" rtlCol="0">
              <a:spAutoFit/>
            </a:bodyPr>
            <a:lstStyle/>
            <a:p>
              <a:r>
                <a:rPr lang="en-US" sz="4800" dirty="0" smtClean="0"/>
                <a:t>Conocimientos indígenas sobre la biodiversidad</a:t>
              </a:r>
            </a:p>
            <a:p>
              <a:endParaRPr lang="en-US" dirty="0"/>
            </a:p>
          </p:txBody>
        </p:sp>
      </p:grpSp>
    </p:spTree>
    <p:extLst>
      <p:ext uri="{BB962C8B-B14F-4D97-AF65-F5344CB8AC3E}">
        <p14:creationId xmlns:p14="http://schemas.microsoft.com/office/powerpoint/2010/main" val="705405135"/>
      </p:ext>
    </p:extLst>
  </p:cSld>
  <p:clrMapOvr>
    <a:masterClrMapping/>
  </p:clrMapOvr>
  <p:timing>
    <p:tnLst>
      <p:par>
        <p:cTn id="1" dur="indefinite" restart="never" nodeType="tmRoot"/>
      </p:par>
    </p:tnLst>
  </p:timing>
</p:sld>
</file>

<file path=ppt/slides/slide8.xml><?xml version="1.0" encoding="utf-8"?>
<p:sld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4" descr="Biodiversity | Types, importance, and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2" name="Group 1"/>
          <p:cNvGrpSpPr/>
          <p:nvPr/>
        </p:nvGrpSpPr>
        <p:grpSpPr>
          <a:xfrm>
            <a:off x="0" y="-29249"/>
            <a:ext cx="12192000" cy="6887250"/>
            <a:chOff x="0" y="-29249"/>
            <a:chExt cx="12192000" cy="6887250"/>
          </a:xfrm>
        </p:grpSpPr>
        <p:pic>
          <p:nvPicPr>
            <p:cNvPr id="1030" name="Picture 6" descr="Biodiversity | Types, importance, and conservation of biodiversity - HSE  and Fire protection | safety, OHSA, health, environment, process safety,  occupational diseas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94081"/>
              <a:ext cx="5400675" cy="596392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6134100" y="2158199"/>
              <a:ext cx="6057900" cy="2881686"/>
            </a:xfrm>
            <a:prstGeom prst="rect">
              <a:avLst/>
            </a:prstGeom>
          </p:spPr>
          <p:txBody>
            <a:bodyPr wrap="square">
              <a:spAutoFit/>
            </a:bodyPr>
            <a:lstStyle/>
            <a:p>
              <a:pPr marL="285750" lvl="0" indent="-285750">
                <a:buFont typeface="Wingdings" panose="05000000000000000000" pitchFamily="2" charset="2"/>
                <a:buChar char="q"/>
              </a:pPr>
              <a:r>
                <a:rPr lang="en-US" dirty="0" smtClean="0"/>
                <a:t>Conservación de especies: Las comunidades indígenas identifican, protegen y utilizan de manera sostenible especies vegetales y animales con fines alimentarios, medicinales y culturales.</a:t>
              </a:r>
            </a:p>
            <a:p>
              <a:pPr marL="285750" lvl="0" indent="-285750">
                <a:buFont typeface="Wingdings" panose="05000000000000000000" pitchFamily="2" charset="2"/>
                <a:buChar char="q"/>
              </a:pPr>
              <a:r>
                <a:rPr lang="en-US" dirty="0" smtClean="0"/>
                <a:t>Gestión de los ecosistemas: Las prácticas tradicionales de gestión del fuego, conservación del agua y protección del suelo mejoran la resiliencia de los ecosistemas.</a:t>
              </a:r>
            </a:p>
            <a:p>
              <a:pPr marL="285750" lvl="0" indent="-285750">
                <a:buFont typeface="Wingdings" panose="05000000000000000000" pitchFamily="2" charset="2"/>
                <a:buChar char="q"/>
              </a:pPr>
              <a:r>
                <a:rPr lang="en-US" dirty="0" smtClean="0"/>
                <a:t>Agrobiodiversidad: Los sistemas indígenas de semillas y la diversidad de cultivos mejoran la seguridad alimentaria y la adaptación al clima.</a:t>
              </a:r>
            </a:p>
            <a:p>
              <a:r>
                <a:rPr lang="en-US" dirty="0"/>
                <a:t> </a:t>
              </a:r>
            </a:p>
            <a:p>
              <a:pPr algn="just">
                <a:lnSpc>
                  <a:spcPct val="107000"/>
                </a:lnSpc>
                <a:spcAft>
                  <a:spcPts val="800"/>
                </a:spcAft>
              </a:pPr>
              <a:r>
                <a:rPr lang="en-US" dirty="0">
                  <a:latin typeface="Times New Roman" panose="02020603050405020304" pitchFamily="18" charset="0"/>
                  <a:ea typeface="Calibri" panose="020F0502020204030204" pitchFamily="34" charset="0"/>
                  <a:cs typeface="Times New Roman" panose="02020603050405020304" pitchFamily="18" charset="0"/>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p:cNvSpPr txBox="1"/>
            <p:nvPr/>
          </p:nvSpPr>
          <p:spPr>
            <a:xfrm>
              <a:off x="5476240" y="-29249"/>
              <a:ext cx="6085840" cy="1846659"/>
            </a:xfrm>
            <a:prstGeom prst="rect">
              <a:avLst/>
            </a:prstGeom>
            <a:noFill/>
          </p:spPr>
          <p:txBody>
            <a:bodyPr wrap="square" rtlCol="0">
              <a:spAutoFit/>
            </a:bodyPr>
            <a:lstStyle/>
            <a:p>
              <a:r>
                <a:rPr lang="en-US" sz="4800" dirty="0" smtClean="0"/>
                <a:t>Conocimientos indígenas sobre la biodiversidad</a:t>
              </a:r>
            </a:p>
            <a:p>
              <a:endParaRPr lang="en-US" dirty="0"/>
            </a:p>
          </p:txBody>
        </p:sp>
      </p:grpSp>
    </p:spTree>
    <p:extLst>
      <p:ext uri="{BB962C8B-B14F-4D97-AF65-F5344CB8AC3E}">
        <p14:creationId xmlns:p14="http://schemas.microsoft.com/office/powerpoint/2010/main" val="3652315376"/>
      </p:ext>
    </p:extLst>
  </p:cSld>
  <p:clrMapOvr>
    <a:masterClrMapping/>
  </p:clrMapOvr>
  <p:timing>
    <p:tnLst>
      <p:par>
        <p:cTn id="1" dur="indefinite" restart="never" nodeType="tmRoot"/>
      </p:par>
    </p:tnLst>
  </p:timing>
</p:sld>
</file>

<file path=ppt/slides/slide9.xml><?xml version="1.0" encoding="utf-8"?>
<p:sld xmlns:a14="http://schemas.microsoft.com/office/drawing/2010/main" xmlns:p14="http://schemas.microsoft.com/office/powerpoint/2010/main" xmlns:dgm="http://schemas.openxmlformats.org/drawingml/2006/diagram"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4" descr="Biodiversity | Types, importance, and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6" name="Group 5"/>
          <p:cNvGrpSpPr/>
          <p:nvPr/>
        </p:nvGrpSpPr>
        <p:grpSpPr>
          <a:xfrm>
            <a:off x="155575" y="269670"/>
            <a:ext cx="12158345" cy="5631990"/>
            <a:chOff x="155575" y="269670"/>
            <a:chExt cx="12158345" cy="5631990"/>
          </a:xfrm>
        </p:grpSpPr>
        <p:grpSp>
          <p:nvGrpSpPr>
            <p:cNvPr id="2" name="Group 1"/>
            <p:cNvGrpSpPr/>
            <p:nvPr/>
          </p:nvGrpSpPr>
          <p:grpSpPr>
            <a:xfrm>
              <a:off x="6134100" y="269670"/>
              <a:ext cx="6179820" cy="5631990"/>
              <a:chOff x="6134100" y="269670"/>
              <a:chExt cx="6179820" cy="5631990"/>
            </a:xfrm>
          </p:grpSpPr>
          <p:sp>
            <p:nvSpPr>
              <p:cNvPr id="5" name="Rectangle 4"/>
              <p:cNvSpPr/>
              <p:nvPr/>
            </p:nvSpPr>
            <p:spPr>
              <a:xfrm>
                <a:off x="6134100" y="2158199"/>
                <a:ext cx="6057900" cy="3743461"/>
              </a:xfrm>
              <a:prstGeom prst="rect">
                <a:avLst/>
              </a:prstGeom>
            </p:spPr>
            <p:txBody>
              <a:bodyPr wrap="square">
                <a:spAutoFit/>
              </a:bodyPr>
              <a:lstStyle/>
              <a:p>
                <a:r>
                  <a:rPr lang="en-US" sz="2000" dirty="0"/>
                  <a:t>Por lo tanto, el conocimiento indígena es un conjunto acumulativo de conocimientos, prácticas y creencias desarrolladas por los pueblos indígenas a lo largo de generaciones a través de una estrecha interacción con su entorno natural. Este sistema de conocimientos es holístico, basado en el lugar y profundamente arraigado en los valores culturales, la espiritualidad y la experiencia vivida.</a:t>
                </a:r>
              </a:p>
              <a:p>
                <a:r>
                  <a:rPr lang="en-US" sz="2000" dirty="0"/>
                  <a:t> </a:t>
                </a:r>
              </a:p>
              <a:p>
                <a:r>
                  <a:rPr lang="en-US" sz="2000" dirty="0"/>
                  <a:t>El conocimiento indígena sobre la biodiversidad se caracteriza por</a:t>
                </a:r>
                <a:r>
                  <a:rPr lang="en-US" dirty="0"/>
                  <a:t>: </a:t>
                </a:r>
              </a:p>
              <a:p>
                <a:r>
                  <a:rPr lang="en-US" dirty="0"/>
                  <a:t> </a:t>
                </a:r>
              </a:p>
              <a:p>
                <a:pPr algn="just">
                  <a:lnSpc>
                    <a:spcPct val="107000"/>
                  </a:lnSpc>
                  <a:spcAft>
                    <a:spcPts val="800"/>
                  </a:spcAft>
                </a:pPr>
                <a:r>
                  <a:rPr lang="en-US" dirty="0">
                    <a:latin typeface="Times New Roman" panose="02020603050405020304" pitchFamily="18" charset="0"/>
                    <a:ea typeface="Calibri" panose="020F0502020204030204" pitchFamily="34" charset="0"/>
                    <a:cs typeface="Times New Roman" panose="02020603050405020304" pitchFamily="18" charset="0"/>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p:cNvSpPr txBox="1"/>
              <p:nvPr/>
            </p:nvSpPr>
            <p:spPr>
              <a:xfrm>
                <a:off x="6228080" y="269670"/>
                <a:ext cx="6085840" cy="1846659"/>
              </a:xfrm>
              <a:prstGeom prst="rect">
                <a:avLst/>
              </a:prstGeom>
              <a:noFill/>
            </p:spPr>
            <p:txBody>
              <a:bodyPr wrap="square" rtlCol="0">
                <a:spAutoFit/>
              </a:bodyPr>
              <a:lstStyle/>
              <a:p>
                <a:r>
                  <a:rPr lang="en-US" sz="4800" dirty="0" smtClean="0"/>
                  <a:t>Conocimiento indígena sobre la biodiversidad</a:t>
                </a:r>
              </a:p>
              <a:p>
                <a:endParaRPr lang="en-US" dirty="0"/>
              </a:p>
            </p:txBody>
          </p:sp>
        </p:grpSp>
        <p:graphicFrame>
          <p:nvGraphicFramePr>
            <p:cNvPr id="7" name="Diagram 6"/>
            <p:cNvGraphicFramePr/>
            <p:nvPr>
              <p:extLst>
                <p:ext uri="{D42A27DB-BD31-4B8C-83A1-F6EECF244321}">
                  <p14:modId xmlns:p14="http://schemas.microsoft.com/office/powerpoint/2010/main" val="2945035875"/>
                </p:ext>
              </p:extLst>
            </p:nvPr>
          </p:nvGraphicFramePr>
          <p:xfrm>
            <a:off x="155575" y="734695"/>
            <a:ext cx="5486400" cy="50228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spTree>
    <p:extLst>
      <p:ext uri="{BB962C8B-B14F-4D97-AF65-F5344CB8AC3E}">
        <p14:creationId xmlns:p14="http://schemas.microsoft.com/office/powerpoint/2010/main" val="370652921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135</TotalTime>
  <Words>1209</Words>
  <Application>Microsoft Office PowerPoint</Application>
  <PresentationFormat>Widescreen</PresentationFormat>
  <Paragraphs>136</Paragraphs>
  <Slides>17</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Arial</vt:lpstr>
      <vt:lpstr>Arial Rounded MT Bold</vt:lpstr>
      <vt:lpstr>Calibri</vt:lpstr>
      <vt:lpstr>Calibri Light</vt:lpstr>
      <vt:lpstr>Symbol</vt:lpstr>
      <vt:lpstr>Times New Roman</vt:lpstr>
      <vt:lpstr>Wingdings</vt:lpstr>
      <vt:lpstr>Office Theme</vt:lpstr>
      <vt:lpstr>             MODULE 5:  Reporting Biodiversity outcomes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oreProperties xmlns:dc="http://purl.org/dc/elements/1.1/" xmlns:dcterms="http://purl.org/dc/terms/" xmlns:xsi="http://www.w3.org/2001/XMLSchema-instance" xmlns="http://schemas.openxmlformats.org/package/2006/metadata/core-properties">
  <dc:title>PowerPoint Presentation</dc:title>
  <dc:creator>LENOVO</dc:creator>
  <lastModifiedBy>LENOVO</lastModifiedBy>
  <revision>11</revision>
  <dcterms:created xsi:type="dcterms:W3CDTF">2026-01-14T14:39:36.0000000Z</dcterms:created>
  <dcterms:modified xsi:type="dcterms:W3CDTF">2026-01-14T16:54:49.0000000Z</dcterms:modified>
  <keywords>, docId:685E254411D540A5393F7F34F4BD2F28</keywords>
</coreProperties>
</file>