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68" d="100"/>
          <a:sy n="68" d="100"/>
        </p:scale>
        <p:origin x="616"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788303-7FC4-40AA-B10A-1A4CD025AF04}" type="doc">
      <dgm:prSet loTypeId="urn:microsoft.com/office/officeart/2008/layout/AlternatingHexagons" loCatId="list" qsTypeId="urn:microsoft.com/office/officeart/2005/8/quickstyle/3d1" qsCatId="3D" csTypeId="urn:microsoft.com/office/officeart/2005/8/colors/colorful5" csCatId="colorful" phldr="1"/>
      <dgm:spPr/>
      <dgm:t>
        <a:bodyPr/>
        <a:lstStyle/>
        <a:p>
          <a:endParaRPr lang="en-US"/>
        </a:p>
      </dgm:t>
    </dgm:pt>
    <dgm:pt modelId="{1569332B-56F0-4D55-AD3E-72AAC3C4DA28}">
      <dgm:prSet phldrT="[Text]" custT="1"/>
      <dgm:spPr/>
      <dgm:t>
        <a:bodyPr/>
        <a:lstStyle/>
        <a:p>
          <a:r>
            <a:rPr lang="en-US" sz="800" b="1"/>
            <a:t>Accountability:</a:t>
          </a:r>
          <a:r>
            <a:rPr lang="en-US" sz="800"/>
            <a:t> Keeps stakeholders (donors, communities, management) informed and ensures transparency</a:t>
          </a:r>
        </a:p>
      </dgm:t>
    </dgm:pt>
    <dgm:pt modelId="{59FBCED6-640E-4AAB-A5B8-0E8FFA991C4B}" type="parTrans" cxnId="{2E5A68B3-CF04-4FC5-BC76-CC3EB7EA7087}">
      <dgm:prSet/>
      <dgm:spPr/>
      <dgm:t>
        <a:bodyPr/>
        <a:lstStyle/>
        <a:p>
          <a:endParaRPr lang="en-US"/>
        </a:p>
      </dgm:t>
    </dgm:pt>
    <dgm:pt modelId="{C44533DD-2110-4C05-9D72-6B40EE5C7473}" type="sibTrans" cxnId="{2E5A68B3-CF04-4FC5-BC76-CC3EB7EA7087}">
      <dgm:prSet/>
      <dgm:spPr/>
      <dgm:t>
        <a:bodyPr/>
        <a:lstStyle/>
        <a:p>
          <a:r>
            <a:rPr lang="en-US" b="1"/>
            <a:t>Communication:</a:t>
          </a:r>
          <a:r>
            <a:rPr lang="en-US"/>
            <a:t> Strengthens relationships with beneficiaries, partners, and funders by sharing outcomes.</a:t>
          </a:r>
        </a:p>
      </dgm:t>
    </dgm:pt>
    <dgm:pt modelId="{206E145D-BD9E-4EC4-B1F5-6284FB8F7D03}">
      <dgm:prSet phldrT="[Text]" custT="1"/>
      <dgm:spPr/>
      <dgm:t>
        <a:bodyPr/>
        <a:lstStyle/>
        <a:p>
          <a:r>
            <a:rPr lang="en-US" sz="900" b="1"/>
            <a:t>Decision-making:</a:t>
          </a:r>
          <a:r>
            <a:rPr lang="en-US" sz="900"/>
            <a:t> Provides evidence to guide project adjustments and strategic decisions</a:t>
          </a:r>
          <a:r>
            <a:rPr lang="en-US" sz="800"/>
            <a:t>.</a:t>
          </a:r>
        </a:p>
      </dgm:t>
    </dgm:pt>
    <dgm:pt modelId="{D1F308D7-17D2-47ED-A4D8-4184D27FCEEE}" type="parTrans" cxnId="{C8C81B0E-2798-4574-8D43-7AA6BC18C717}">
      <dgm:prSet/>
      <dgm:spPr/>
      <dgm:t>
        <a:bodyPr/>
        <a:lstStyle/>
        <a:p>
          <a:endParaRPr lang="en-US"/>
        </a:p>
      </dgm:t>
    </dgm:pt>
    <dgm:pt modelId="{F63B97D8-DC92-4904-B919-EE6E47146BA1}" type="sibTrans" cxnId="{C8C81B0E-2798-4574-8D43-7AA6BC18C717}">
      <dgm:prSet custT="1"/>
      <dgm:spPr/>
      <dgm:t>
        <a:bodyPr/>
        <a:lstStyle/>
        <a:p>
          <a:r>
            <a:rPr lang="en-US" sz="900" b="1"/>
            <a:t>Learning:</a:t>
          </a:r>
          <a:r>
            <a:rPr lang="en-US" sz="900"/>
            <a:t> Helps identify successes, failures, and areas for improvement</a:t>
          </a:r>
          <a:r>
            <a:rPr lang="en-US" sz="1100"/>
            <a:t>.</a:t>
          </a:r>
        </a:p>
      </dgm:t>
    </dgm:pt>
    <dgm:pt modelId="{CC7A0928-6808-4055-9391-74D01108B0DC}">
      <dgm:prSet phldrT="[Text]" custT="1"/>
      <dgm:spPr/>
      <dgm:t>
        <a:bodyPr/>
        <a:lstStyle/>
        <a:p>
          <a:r>
            <a:rPr lang="en-US" sz="900" b="1"/>
            <a:t>Tracking progress:</a:t>
          </a:r>
          <a:r>
            <a:rPr lang="en-US" sz="900"/>
            <a:t> Monitors achievement against objectives, milestones, and indicators</a:t>
          </a:r>
          <a:r>
            <a:rPr lang="en-US" sz="800"/>
            <a:t>.</a:t>
          </a:r>
        </a:p>
      </dgm:t>
    </dgm:pt>
    <dgm:pt modelId="{A1698420-06D1-458B-9F9E-F4D20DB3A4AD}" type="parTrans" cxnId="{7AC7A2CD-2E72-4145-9FE2-1B17BA43F9F3}">
      <dgm:prSet/>
      <dgm:spPr/>
      <dgm:t>
        <a:bodyPr/>
        <a:lstStyle/>
        <a:p>
          <a:endParaRPr lang="en-US"/>
        </a:p>
      </dgm:t>
    </dgm:pt>
    <dgm:pt modelId="{104E54DF-220B-415E-91CE-9DE5B69162FB}" type="sibTrans" cxnId="{7AC7A2CD-2E72-4145-9FE2-1B17BA43F9F3}">
      <dgm:prSet custT="1"/>
      <dgm:spPr/>
      <dgm:t>
        <a:bodyPr/>
        <a:lstStyle/>
        <a:p>
          <a:r>
            <a:rPr lang="en-US" sz="900" b="1"/>
            <a:t>Compliance:</a:t>
          </a:r>
          <a:r>
            <a:rPr lang="en-US" sz="900"/>
            <a:t> Meets legal, donor, and organizational requirements.</a:t>
          </a:r>
        </a:p>
      </dgm:t>
    </dgm:pt>
    <dgm:pt modelId="{9023ABCF-399F-4778-8DD7-8FAA7F4CC0F4}" type="pres">
      <dgm:prSet presAssocID="{88788303-7FC4-40AA-B10A-1A4CD025AF04}" presName="Name0" presStyleCnt="0">
        <dgm:presLayoutVars>
          <dgm:chMax/>
          <dgm:chPref/>
          <dgm:dir/>
          <dgm:animLvl val="lvl"/>
        </dgm:presLayoutVars>
      </dgm:prSet>
      <dgm:spPr/>
      <dgm:t>
        <a:bodyPr/>
        <a:lstStyle/>
        <a:p>
          <a:endParaRPr lang="en-US"/>
        </a:p>
      </dgm:t>
    </dgm:pt>
    <dgm:pt modelId="{F0EFF5FE-6251-48CD-A999-8B056A143C73}" type="pres">
      <dgm:prSet presAssocID="{1569332B-56F0-4D55-AD3E-72AAC3C4DA28}" presName="composite" presStyleCnt="0"/>
      <dgm:spPr/>
    </dgm:pt>
    <dgm:pt modelId="{434A21AA-047E-4665-8600-1CD601B60F9A}" type="pres">
      <dgm:prSet presAssocID="{1569332B-56F0-4D55-AD3E-72AAC3C4DA28}" presName="Parent1" presStyleLbl="node1" presStyleIdx="0" presStyleCnt="6">
        <dgm:presLayoutVars>
          <dgm:chMax val="1"/>
          <dgm:chPref val="1"/>
          <dgm:bulletEnabled val="1"/>
        </dgm:presLayoutVars>
      </dgm:prSet>
      <dgm:spPr/>
      <dgm:t>
        <a:bodyPr/>
        <a:lstStyle/>
        <a:p>
          <a:endParaRPr lang="en-US"/>
        </a:p>
      </dgm:t>
    </dgm:pt>
    <dgm:pt modelId="{21F042D2-0512-4E9F-9231-A9DD370453BE}" type="pres">
      <dgm:prSet presAssocID="{1569332B-56F0-4D55-AD3E-72AAC3C4DA28}" presName="Childtext1" presStyleLbl="revTx" presStyleIdx="0" presStyleCnt="3">
        <dgm:presLayoutVars>
          <dgm:chMax val="0"/>
          <dgm:chPref val="0"/>
          <dgm:bulletEnabled val="1"/>
        </dgm:presLayoutVars>
      </dgm:prSet>
      <dgm:spPr/>
      <dgm:t>
        <a:bodyPr/>
        <a:lstStyle/>
        <a:p>
          <a:endParaRPr lang="en-US"/>
        </a:p>
      </dgm:t>
    </dgm:pt>
    <dgm:pt modelId="{D151A162-601B-4B75-A0DE-778FFC9765BD}" type="pres">
      <dgm:prSet presAssocID="{1569332B-56F0-4D55-AD3E-72AAC3C4DA28}" presName="BalanceSpacing" presStyleCnt="0"/>
      <dgm:spPr/>
    </dgm:pt>
    <dgm:pt modelId="{E8299784-E870-4A89-8A61-3ABD0EB9BED4}" type="pres">
      <dgm:prSet presAssocID="{1569332B-56F0-4D55-AD3E-72AAC3C4DA28}" presName="BalanceSpacing1" presStyleCnt="0"/>
      <dgm:spPr/>
    </dgm:pt>
    <dgm:pt modelId="{EC31DAC9-D0B3-481F-BDAF-83C5AAD43C69}" type="pres">
      <dgm:prSet presAssocID="{C44533DD-2110-4C05-9D72-6B40EE5C7473}" presName="Accent1Text" presStyleLbl="node1" presStyleIdx="1" presStyleCnt="6"/>
      <dgm:spPr/>
      <dgm:t>
        <a:bodyPr/>
        <a:lstStyle/>
        <a:p>
          <a:endParaRPr lang="en-US"/>
        </a:p>
      </dgm:t>
    </dgm:pt>
    <dgm:pt modelId="{8883F5F3-2E5F-456E-AD41-23E5D95612F3}" type="pres">
      <dgm:prSet presAssocID="{C44533DD-2110-4C05-9D72-6B40EE5C7473}" presName="spaceBetweenRectangles" presStyleCnt="0"/>
      <dgm:spPr/>
    </dgm:pt>
    <dgm:pt modelId="{5FD718E2-BA17-49D7-8C4D-B85691A9ACB6}" type="pres">
      <dgm:prSet presAssocID="{206E145D-BD9E-4EC4-B1F5-6284FB8F7D03}" presName="composite" presStyleCnt="0"/>
      <dgm:spPr/>
    </dgm:pt>
    <dgm:pt modelId="{EEC99B0D-3D4F-43D6-8129-F547BAECF4B3}" type="pres">
      <dgm:prSet presAssocID="{206E145D-BD9E-4EC4-B1F5-6284FB8F7D03}" presName="Parent1" presStyleLbl="node1" presStyleIdx="2" presStyleCnt="6">
        <dgm:presLayoutVars>
          <dgm:chMax val="1"/>
          <dgm:chPref val="1"/>
          <dgm:bulletEnabled val="1"/>
        </dgm:presLayoutVars>
      </dgm:prSet>
      <dgm:spPr/>
      <dgm:t>
        <a:bodyPr/>
        <a:lstStyle/>
        <a:p>
          <a:endParaRPr lang="en-US"/>
        </a:p>
      </dgm:t>
    </dgm:pt>
    <dgm:pt modelId="{938F7F43-A3A1-4701-937D-93D0BCED6D6E}" type="pres">
      <dgm:prSet presAssocID="{206E145D-BD9E-4EC4-B1F5-6284FB8F7D03}" presName="Childtext1" presStyleLbl="revTx" presStyleIdx="1" presStyleCnt="3">
        <dgm:presLayoutVars>
          <dgm:chMax val="0"/>
          <dgm:chPref val="0"/>
          <dgm:bulletEnabled val="1"/>
        </dgm:presLayoutVars>
      </dgm:prSet>
      <dgm:spPr/>
      <dgm:t>
        <a:bodyPr/>
        <a:lstStyle/>
        <a:p>
          <a:endParaRPr lang="en-US"/>
        </a:p>
      </dgm:t>
    </dgm:pt>
    <dgm:pt modelId="{1E9D5E88-60CA-4DC7-86C4-16A1D729FB67}" type="pres">
      <dgm:prSet presAssocID="{206E145D-BD9E-4EC4-B1F5-6284FB8F7D03}" presName="BalanceSpacing" presStyleCnt="0"/>
      <dgm:spPr/>
    </dgm:pt>
    <dgm:pt modelId="{B504974E-426D-4F54-B1FE-9641582A3A33}" type="pres">
      <dgm:prSet presAssocID="{206E145D-BD9E-4EC4-B1F5-6284FB8F7D03}" presName="BalanceSpacing1" presStyleCnt="0"/>
      <dgm:spPr/>
    </dgm:pt>
    <dgm:pt modelId="{AD83D9FC-1CDF-47A0-9A1E-22DA874F4FFF}" type="pres">
      <dgm:prSet presAssocID="{F63B97D8-DC92-4904-B919-EE6E47146BA1}" presName="Accent1Text" presStyleLbl="node1" presStyleIdx="3" presStyleCnt="6"/>
      <dgm:spPr/>
      <dgm:t>
        <a:bodyPr/>
        <a:lstStyle/>
        <a:p>
          <a:endParaRPr lang="en-US"/>
        </a:p>
      </dgm:t>
    </dgm:pt>
    <dgm:pt modelId="{12ED55CC-4ECE-4B20-9063-E88D12E67E5F}" type="pres">
      <dgm:prSet presAssocID="{F63B97D8-DC92-4904-B919-EE6E47146BA1}" presName="spaceBetweenRectangles" presStyleCnt="0"/>
      <dgm:spPr/>
    </dgm:pt>
    <dgm:pt modelId="{C6F59704-A6AB-4055-90B0-5A92D8E1D94E}" type="pres">
      <dgm:prSet presAssocID="{CC7A0928-6808-4055-9391-74D01108B0DC}" presName="composite" presStyleCnt="0"/>
      <dgm:spPr/>
    </dgm:pt>
    <dgm:pt modelId="{BF51638C-A5E8-4E12-8B2C-754DA6D38122}" type="pres">
      <dgm:prSet presAssocID="{CC7A0928-6808-4055-9391-74D01108B0DC}" presName="Parent1" presStyleLbl="node1" presStyleIdx="4" presStyleCnt="6">
        <dgm:presLayoutVars>
          <dgm:chMax val="1"/>
          <dgm:chPref val="1"/>
          <dgm:bulletEnabled val="1"/>
        </dgm:presLayoutVars>
      </dgm:prSet>
      <dgm:spPr/>
      <dgm:t>
        <a:bodyPr/>
        <a:lstStyle/>
        <a:p>
          <a:endParaRPr lang="en-US"/>
        </a:p>
      </dgm:t>
    </dgm:pt>
    <dgm:pt modelId="{2F407E32-C9C5-4E6B-A3E5-D485814AE11E}" type="pres">
      <dgm:prSet presAssocID="{CC7A0928-6808-4055-9391-74D01108B0DC}" presName="Childtext1" presStyleLbl="revTx" presStyleIdx="2" presStyleCnt="3">
        <dgm:presLayoutVars>
          <dgm:chMax val="0"/>
          <dgm:chPref val="0"/>
          <dgm:bulletEnabled val="1"/>
        </dgm:presLayoutVars>
      </dgm:prSet>
      <dgm:spPr/>
      <dgm:t>
        <a:bodyPr/>
        <a:lstStyle/>
        <a:p>
          <a:endParaRPr lang="en-US"/>
        </a:p>
      </dgm:t>
    </dgm:pt>
    <dgm:pt modelId="{7182806C-C513-4D85-B7FD-80149ECA3BBB}" type="pres">
      <dgm:prSet presAssocID="{CC7A0928-6808-4055-9391-74D01108B0DC}" presName="BalanceSpacing" presStyleCnt="0"/>
      <dgm:spPr/>
    </dgm:pt>
    <dgm:pt modelId="{E37ED5C0-3D2B-4F87-BB88-82FAA693E9D4}" type="pres">
      <dgm:prSet presAssocID="{CC7A0928-6808-4055-9391-74D01108B0DC}" presName="BalanceSpacing1" presStyleCnt="0"/>
      <dgm:spPr/>
    </dgm:pt>
    <dgm:pt modelId="{1D3349E0-CAD3-46F9-AC9A-2ED85A9C3C4E}" type="pres">
      <dgm:prSet presAssocID="{104E54DF-220B-415E-91CE-9DE5B69162FB}" presName="Accent1Text" presStyleLbl="node1" presStyleIdx="5" presStyleCnt="6"/>
      <dgm:spPr/>
      <dgm:t>
        <a:bodyPr/>
        <a:lstStyle/>
        <a:p>
          <a:endParaRPr lang="en-US"/>
        </a:p>
      </dgm:t>
    </dgm:pt>
  </dgm:ptLst>
  <dgm:cxnLst>
    <dgm:cxn modelId="{7AC7A2CD-2E72-4145-9FE2-1B17BA43F9F3}" srcId="{88788303-7FC4-40AA-B10A-1A4CD025AF04}" destId="{CC7A0928-6808-4055-9391-74D01108B0DC}" srcOrd="2" destOrd="0" parTransId="{A1698420-06D1-458B-9F9E-F4D20DB3A4AD}" sibTransId="{104E54DF-220B-415E-91CE-9DE5B69162FB}"/>
    <dgm:cxn modelId="{2E5A68B3-CF04-4FC5-BC76-CC3EB7EA7087}" srcId="{88788303-7FC4-40AA-B10A-1A4CD025AF04}" destId="{1569332B-56F0-4D55-AD3E-72AAC3C4DA28}" srcOrd="0" destOrd="0" parTransId="{59FBCED6-640E-4AAB-A5B8-0E8FFA991C4B}" sibTransId="{C44533DD-2110-4C05-9D72-6B40EE5C7473}"/>
    <dgm:cxn modelId="{7F36C9B7-E458-4DB8-B58F-81149B92BACC}" type="presOf" srcId="{206E145D-BD9E-4EC4-B1F5-6284FB8F7D03}" destId="{EEC99B0D-3D4F-43D6-8129-F547BAECF4B3}" srcOrd="0" destOrd="0" presId="urn:microsoft.com/office/officeart/2008/layout/AlternatingHexagons"/>
    <dgm:cxn modelId="{9ED250AC-8F48-4C8C-860B-D8BBA0E232FD}" type="presOf" srcId="{104E54DF-220B-415E-91CE-9DE5B69162FB}" destId="{1D3349E0-CAD3-46F9-AC9A-2ED85A9C3C4E}" srcOrd="0" destOrd="0" presId="urn:microsoft.com/office/officeart/2008/layout/AlternatingHexagons"/>
    <dgm:cxn modelId="{C8C81B0E-2798-4574-8D43-7AA6BC18C717}" srcId="{88788303-7FC4-40AA-B10A-1A4CD025AF04}" destId="{206E145D-BD9E-4EC4-B1F5-6284FB8F7D03}" srcOrd="1" destOrd="0" parTransId="{D1F308D7-17D2-47ED-A4D8-4184D27FCEEE}" sibTransId="{F63B97D8-DC92-4904-B919-EE6E47146BA1}"/>
    <dgm:cxn modelId="{EF80FA4E-F571-422F-85AA-02B7BC48C039}" type="presOf" srcId="{F63B97D8-DC92-4904-B919-EE6E47146BA1}" destId="{AD83D9FC-1CDF-47A0-9A1E-22DA874F4FFF}" srcOrd="0" destOrd="0" presId="urn:microsoft.com/office/officeart/2008/layout/AlternatingHexagons"/>
    <dgm:cxn modelId="{C0EE652B-BE89-42B4-94F2-0AB3EC43C629}" type="presOf" srcId="{CC7A0928-6808-4055-9391-74D01108B0DC}" destId="{BF51638C-A5E8-4E12-8B2C-754DA6D38122}" srcOrd="0" destOrd="0" presId="urn:microsoft.com/office/officeart/2008/layout/AlternatingHexagons"/>
    <dgm:cxn modelId="{A3CE4D16-6D6B-4DE5-A0C4-63275C93DF9A}" type="presOf" srcId="{88788303-7FC4-40AA-B10A-1A4CD025AF04}" destId="{9023ABCF-399F-4778-8DD7-8FAA7F4CC0F4}" srcOrd="0" destOrd="0" presId="urn:microsoft.com/office/officeart/2008/layout/AlternatingHexagons"/>
    <dgm:cxn modelId="{C18B59D4-530F-434B-846A-8703A72F402A}" type="presOf" srcId="{1569332B-56F0-4D55-AD3E-72AAC3C4DA28}" destId="{434A21AA-047E-4665-8600-1CD601B60F9A}" srcOrd="0" destOrd="0" presId="urn:microsoft.com/office/officeart/2008/layout/AlternatingHexagons"/>
    <dgm:cxn modelId="{42610E7B-6AE5-4D15-A7D7-C8BCB9C6CC80}" type="presOf" srcId="{C44533DD-2110-4C05-9D72-6B40EE5C7473}" destId="{EC31DAC9-D0B3-481F-BDAF-83C5AAD43C69}" srcOrd="0" destOrd="0" presId="urn:microsoft.com/office/officeart/2008/layout/AlternatingHexagons"/>
    <dgm:cxn modelId="{F3F31B7C-21AB-4D94-BAFF-B3772E8E693A}" type="presParOf" srcId="{9023ABCF-399F-4778-8DD7-8FAA7F4CC0F4}" destId="{F0EFF5FE-6251-48CD-A999-8B056A143C73}" srcOrd="0" destOrd="0" presId="urn:microsoft.com/office/officeart/2008/layout/AlternatingHexagons"/>
    <dgm:cxn modelId="{15CB3640-BC4F-40AB-8891-338D817F74BE}" type="presParOf" srcId="{F0EFF5FE-6251-48CD-A999-8B056A143C73}" destId="{434A21AA-047E-4665-8600-1CD601B60F9A}" srcOrd="0" destOrd="0" presId="urn:microsoft.com/office/officeart/2008/layout/AlternatingHexagons"/>
    <dgm:cxn modelId="{D40A34A2-7B32-4B98-A289-E4D74328C644}" type="presParOf" srcId="{F0EFF5FE-6251-48CD-A999-8B056A143C73}" destId="{21F042D2-0512-4E9F-9231-A9DD370453BE}" srcOrd="1" destOrd="0" presId="urn:microsoft.com/office/officeart/2008/layout/AlternatingHexagons"/>
    <dgm:cxn modelId="{FAF01FD1-4A5C-40F4-B045-D1086EBC4928}" type="presParOf" srcId="{F0EFF5FE-6251-48CD-A999-8B056A143C73}" destId="{D151A162-601B-4B75-A0DE-778FFC9765BD}" srcOrd="2" destOrd="0" presId="urn:microsoft.com/office/officeart/2008/layout/AlternatingHexagons"/>
    <dgm:cxn modelId="{5FB9308E-EEDD-4D56-908F-E280B99668B4}" type="presParOf" srcId="{F0EFF5FE-6251-48CD-A999-8B056A143C73}" destId="{E8299784-E870-4A89-8A61-3ABD0EB9BED4}" srcOrd="3" destOrd="0" presId="urn:microsoft.com/office/officeart/2008/layout/AlternatingHexagons"/>
    <dgm:cxn modelId="{316AC261-6B83-4D3F-A020-626904273458}" type="presParOf" srcId="{F0EFF5FE-6251-48CD-A999-8B056A143C73}" destId="{EC31DAC9-D0B3-481F-BDAF-83C5AAD43C69}" srcOrd="4" destOrd="0" presId="urn:microsoft.com/office/officeart/2008/layout/AlternatingHexagons"/>
    <dgm:cxn modelId="{40F00CB5-8E7C-4E28-B5DA-FFCE174E305E}" type="presParOf" srcId="{9023ABCF-399F-4778-8DD7-8FAA7F4CC0F4}" destId="{8883F5F3-2E5F-456E-AD41-23E5D95612F3}" srcOrd="1" destOrd="0" presId="urn:microsoft.com/office/officeart/2008/layout/AlternatingHexagons"/>
    <dgm:cxn modelId="{E7D538DA-5BE4-4C8A-AD94-50ADA2E0B4D0}" type="presParOf" srcId="{9023ABCF-399F-4778-8DD7-8FAA7F4CC0F4}" destId="{5FD718E2-BA17-49D7-8C4D-B85691A9ACB6}" srcOrd="2" destOrd="0" presId="urn:microsoft.com/office/officeart/2008/layout/AlternatingHexagons"/>
    <dgm:cxn modelId="{663C598B-29E7-4518-A16B-4F95E8860867}" type="presParOf" srcId="{5FD718E2-BA17-49D7-8C4D-B85691A9ACB6}" destId="{EEC99B0D-3D4F-43D6-8129-F547BAECF4B3}" srcOrd="0" destOrd="0" presId="urn:microsoft.com/office/officeart/2008/layout/AlternatingHexagons"/>
    <dgm:cxn modelId="{0C3B9DC6-08C8-4302-8B28-2B0A26ED30C9}" type="presParOf" srcId="{5FD718E2-BA17-49D7-8C4D-B85691A9ACB6}" destId="{938F7F43-A3A1-4701-937D-93D0BCED6D6E}" srcOrd="1" destOrd="0" presId="urn:microsoft.com/office/officeart/2008/layout/AlternatingHexagons"/>
    <dgm:cxn modelId="{F5E7B431-EC04-493F-A265-3EF3041116CD}" type="presParOf" srcId="{5FD718E2-BA17-49D7-8C4D-B85691A9ACB6}" destId="{1E9D5E88-60CA-4DC7-86C4-16A1D729FB67}" srcOrd="2" destOrd="0" presId="urn:microsoft.com/office/officeart/2008/layout/AlternatingHexagons"/>
    <dgm:cxn modelId="{EA503BB7-C81C-4395-893C-50083287A6D0}" type="presParOf" srcId="{5FD718E2-BA17-49D7-8C4D-B85691A9ACB6}" destId="{B504974E-426D-4F54-B1FE-9641582A3A33}" srcOrd="3" destOrd="0" presId="urn:microsoft.com/office/officeart/2008/layout/AlternatingHexagons"/>
    <dgm:cxn modelId="{EACCE02B-2152-49ED-AD16-3B7342EF6A8F}" type="presParOf" srcId="{5FD718E2-BA17-49D7-8C4D-B85691A9ACB6}" destId="{AD83D9FC-1CDF-47A0-9A1E-22DA874F4FFF}" srcOrd="4" destOrd="0" presId="urn:microsoft.com/office/officeart/2008/layout/AlternatingHexagons"/>
    <dgm:cxn modelId="{A4935683-3C19-4AF6-8BFA-DB5FF0F19DB9}" type="presParOf" srcId="{9023ABCF-399F-4778-8DD7-8FAA7F4CC0F4}" destId="{12ED55CC-4ECE-4B20-9063-E88D12E67E5F}" srcOrd="3" destOrd="0" presId="urn:microsoft.com/office/officeart/2008/layout/AlternatingHexagons"/>
    <dgm:cxn modelId="{6FFD3337-AE01-4CED-8865-B297BB63C95A}" type="presParOf" srcId="{9023ABCF-399F-4778-8DD7-8FAA7F4CC0F4}" destId="{C6F59704-A6AB-4055-90B0-5A92D8E1D94E}" srcOrd="4" destOrd="0" presId="urn:microsoft.com/office/officeart/2008/layout/AlternatingHexagons"/>
    <dgm:cxn modelId="{CC2DD8C9-1852-4025-821C-9EEF9D8BA34B}" type="presParOf" srcId="{C6F59704-A6AB-4055-90B0-5A92D8E1D94E}" destId="{BF51638C-A5E8-4E12-8B2C-754DA6D38122}" srcOrd="0" destOrd="0" presId="urn:microsoft.com/office/officeart/2008/layout/AlternatingHexagons"/>
    <dgm:cxn modelId="{DA7E535E-B977-4137-8211-E3541DF670F4}" type="presParOf" srcId="{C6F59704-A6AB-4055-90B0-5A92D8E1D94E}" destId="{2F407E32-C9C5-4E6B-A3E5-D485814AE11E}" srcOrd="1" destOrd="0" presId="urn:microsoft.com/office/officeart/2008/layout/AlternatingHexagons"/>
    <dgm:cxn modelId="{D6ED27C1-187C-4284-9D16-372AACC6E3D8}" type="presParOf" srcId="{C6F59704-A6AB-4055-90B0-5A92D8E1D94E}" destId="{7182806C-C513-4D85-B7FD-80149ECA3BBB}" srcOrd="2" destOrd="0" presId="urn:microsoft.com/office/officeart/2008/layout/AlternatingHexagons"/>
    <dgm:cxn modelId="{12BD8102-18DC-4EC1-86FA-673F1DAFD300}" type="presParOf" srcId="{C6F59704-A6AB-4055-90B0-5A92D8E1D94E}" destId="{E37ED5C0-3D2B-4F87-BB88-82FAA693E9D4}" srcOrd="3" destOrd="0" presId="urn:microsoft.com/office/officeart/2008/layout/AlternatingHexagons"/>
    <dgm:cxn modelId="{5DBF009A-C70F-48EB-B757-79FB352556C6}" type="presParOf" srcId="{C6F59704-A6AB-4055-90B0-5A92D8E1D94E}" destId="{1D3349E0-CAD3-46F9-AC9A-2ED85A9C3C4E}"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0F47BA-9724-46AE-B7E2-000EE8FE5FBA}"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C8E8B6F8-472F-407A-BA80-4C6D4BC49D87}">
      <dgm:prSet phldrT="[Text]"/>
      <dgm:spPr/>
      <dgm:t>
        <a:bodyPr/>
        <a:lstStyle/>
        <a:p>
          <a:r>
            <a:rPr lang="en-US" b="1"/>
            <a:t>Field Staff</a:t>
          </a:r>
        </a:p>
        <a:p>
          <a:r>
            <a:rPr lang="en-US"/>
            <a:t>Collect data, document activities</a:t>
          </a:r>
          <a:r>
            <a:rPr lang="en-US" b="1"/>
            <a:t> </a:t>
          </a:r>
          <a:endParaRPr lang="en-US"/>
        </a:p>
      </dgm:t>
    </dgm:pt>
    <dgm:pt modelId="{31701DCB-E91E-47CF-885C-39CAA5772FD8}" type="parTrans" cxnId="{190156E1-8112-4260-A9C4-97916BC77379}">
      <dgm:prSet/>
      <dgm:spPr/>
      <dgm:t>
        <a:bodyPr/>
        <a:lstStyle/>
        <a:p>
          <a:endParaRPr lang="en-US"/>
        </a:p>
      </dgm:t>
    </dgm:pt>
    <dgm:pt modelId="{DA8561B5-4180-4332-8896-B24579D5274E}" type="sibTrans" cxnId="{190156E1-8112-4260-A9C4-97916BC77379}">
      <dgm:prSet/>
      <dgm:spPr/>
      <dgm:t>
        <a:bodyPr/>
        <a:lstStyle/>
        <a:p>
          <a:endParaRPr lang="en-US"/>
        </a:p>
      </dgm:t>
    </dgm:pt>
    <dgm:pt modelId="{B1DBB758-1583-4D32-9942-7EDA0EC53CC1}">
      <dgm:prSet phldrT="[Text]"/>
      <dgm:spPr/>
      <dgm:t>
        <a:bodyPr/>
        <a:lstStyle/>
        <a:p>
          <a:r>
            <a:rPr lang="en-US" b="1"/>
            <a:t>Project Coordinators</a:t>
          </a:r>
        </a:p>
        <a:p>
          <a:r>
            <a:rPr lang="en-US"/>
            <a:t>Verify, analyze, and consolidate data</a:t>
          </a:r>
          <a:r>
            <a:rPr lang="en-US" b="1"/>
            <a:t> </a:t>
          </a:r>
          <a:endParaRPr lang="en-US"/>
        </a:p>
      </dgm:t>
    </dgm:pt>
    <dgm:pt modelId="{8D57CCDC-037A-41CF-9E04-A49D142C7B4D}" type="parTrans" cxnId="{C19E2B27-D96F-4CC5-8AC6-C8287DCDA1F8}">
      <dgm:prSet/>
      <dgm:spPr/>
      <dgm:t>
        <a:bodyPr/>
        <a:lstStyle/>
        <a:p>
          <a:endParaRPr lang="en-US"/>
        </a:p>
      </dgm:t>
    </dgm:pt>
    <dgm:pt modelId="{61E2EB06-427E-4F2B-99A9-0954CA18CB58}" type="sibTrans" cxnId="{C19E2B27-D96F-4CC5-8AC6-C8287DCDA1F8}">
      <dgm:prSet/>
      <dgm:spPr/>
      <dgm:t>
        <a:bodyPr/>
        <a:lstStyle/>
        <a:p>
          <a:endParaRPr lang="en-US"/>
        </a:p>
      </dgm:t>
    </dgm:pt>
    <dgm:pt modelId="{7B9C288E-ED04-4E8C-84B2-9D1567AB8165}">
      <dgm:prSet phldrT="[Text]"/>
      <dgm:spPr/>
      <dgm:t>
        <a:bodyPr/>
        <a:lstStyle/>
        <a:p>
          <a:r>
            <a:rPr lang="en-US" b="1"/>
            <a:t>MEAL/Program Manager </a:t>
          </a:r>
        </a:p>
        <a:p>
          <a:endParaRPr lang="en-US"/>
        </a:p>
        <a:p>
          <a:r>
            <a:rPr lang="en-US"/>
            <a:t>Review and submit reports</a:t>
          </a:r>
        </a:p>
      </dgm:t>
    </dgm:pt>
    <dgm:pt modelId="{FA1BB248-7564-4922-9E86-B4C2535642E0}" type="parTrans" cxnId="{1A73F679-A28A-415D-95D7-A09E5E778091}">
      <dgm:prSet/>
      <dgm:spPr/>
      <dgm:t>
        <a:bodyPr/>
        <a:lstStyle/>
        <a:p>
          <a:endParaRPr lang="en-US"/>
        </a:p>
      </dgm:t>
    </dgm:pt>
    <dgm:pt modelId="{EB91976A-36C4-4A28-8E94-ADA2F4B8128D}" type="sibTrans" cxnId="{1A73F679-A28A-415D-95D7-A09E5E778091}">
      <dgm:prSet/>
      <dgm:spPr/>
      <dgm:t>
        <a:bodyPr/>
        <a:lstStyle/>
        <a:p>
          <a:endParaRPr lang="en-US"/>
        </a:p>
      </dgm:t>
    </dgm:pt>
    <dgm:pt modelId="{E589FD5A-D8CE-478A-AC36-94E4B4B919E7}">
      <dgm:prSet phldrT="[Text]"/>
      <dgm:spPr/>
      <dgm:t>
        <a:bodyPr/>
        <a:lstStyle/>
        <a:p>
          <a:r>
            <a:rPr lang="en-US" b="1"/>
            <a:t>Executive/Board</a:t>
          </a:r>
        </a:p>
        <a:p>
          <a:endParaRPr lang="en-US"/>
        </a:p>
        <a:p>
          <a:r>
            <a:rPr lang="en-US"/>
            <a:t>Oversight and strategic decisions</a:t>
          </a:r>
          <a:r>
            <a:rPr lang="en-US" b="1"/>
            <a:t> </a:t>
          </a:r>
          <a:endParaRPr lang="en-US"/>
        </a:p>
      </dgm:t>
    </dgm:pt>
    <dgm:pt modelId="{E1847D8B-92EC-4AB0-8B80-4092A174FD0E}" type="parTrans" cxnId="{926BAFBB-6B7F-469B-8ADE-3AF16D11DC48}">
      <dgm:prSet/>
      <dgm:spPr/>
      <dgm:t>
        <a:bodyPr/>
        <a:lstStyle/>
        <a:p>
          <a:endParaRPr lang="en-US"/>
        </a:p>
      </dgm:t>
    </dgm:pt>
    <dgm:pt modelId="{112C5DF8-CB93-44B3-B3BD-DC36D069A060}" type="sibTrans" cxnId="{926BAFBB-6B7F-469B-8ADE-3AF16D11DC48}">
      <dgm:prSet/>
      <dgm:spPr/>
      <dgm:t>
        <a:bodyPr/>
        <a:lstStyle/>
        <a:p>
          <a:endParaRPr lang="en-US"/>
        </a:p>
      </dgm:t>
    </dgm:pt>
    <dgm:pt modelId="{B5AABC02-E87A-4F48-A204-BBCEB533FDB4}">
      <dgm:prSet phldrT="[Text]"/>
      <dgm:spPr/>
      <dgm:t>
        <a:bodyPr/>
        <a:lstStyle/>
        <a:p>
          <a:r>
            <a:rPr lang="en-US"/>
            <a:t>Donor</a:t>
          </a:r>
        </a:p>
      </dgm:t>
    </dgm:pt>
    <dgm:pt modelId="{7B54C425-CE84-4902-A60E-4303A3C30477}" type="parTrans" cxnId="{043786B4-ACBF-49C3-B725-B6ACFA4C221D}">
      <dgm:prSet/>
      <dgm:spPr/>
      <dgm:t>
        <a:bodyPr/>
        <a:lstStyle/>
        <a:p>
          <a:endParaRPr lang="en-US"/>
        </a:p>
      </dgm:t>
    </dgm:pt>
    <dgm:pt modelId="{8A0B128E-6D4E-4E2F-8E57-B72D74999962}" type="sibTrans" cxnId="{043786B4-ACBF-49C3-B725-B6ACFA4C221D}">
      <dgm:prSet/>
      <dgm:spPr/>
      <dgm:t>
        <a:bodyPr/>
        <a:lstStyle/>
        <a:p>
          <a:endParaRPr lang="en-US"/>
        </a:p>
      </dgm:t>
    </dgm:pt>
    <dgm:pt modelId="{CB8935EF-E6DF-4327-84FE-5FCD2D2C7105}" type="pres">
      <dgm:prSet presAssocID="{270F47BA-9724-46AE-B7E2-000EE8FE5FBA}" presName="diagram" presStyleCnt="0">
        <dgm:presLayoutVars>
          <dgm:dir/>
          <dgm:resizeHandles val="exact"/>
        </dgm:presLayoutVars>
      </dgm:prSet>
      <dgm:spPr/>
      <dgm:t>
        <a:bodyPr/>
        <a:lstStyle/>
        <a:p>
          <a:endParaRPr lang="en-US"/>
        </a:p>
      </dgm:t>
    </dgm:pt>
    <dgm:pt modelId="{AE66A78E-D230-4811-85AE-FBD8126EEE03}" type="pres">
      <dgm:prSet presAssocID="{C8E8B6F8-472F-407A-BA80-4C6D4BC49D87}" presName="node" presStyleLbl="node1" presStyleIdx="0" presStyleCnt="5">
        <dgm:presLayoutVars>
          <dgm:bulletEnabled val="1"/>
        </dgm:presLayoutVars>
      </dgm:prSet>
      <dgm:spPr/>
      <dgm:t>
        <a:bodyPr/>
        <a:lstStyle/>
        <a:p>
          <a:endParaRPr lang="en-US"/>
        </a:p>
      </dgm:t>
    </dgm:pt>
    <dgm:pt modelId="{93DA40D3-BB8B-4E42-86A4-CFA04E2552EF}" type="pres">
      <dgm:prSet presAssocID="{DA8561B5-4180-4332-8896-B24579D5274E}" presName="sibTrans" presStyleLbl="sibTrans2D1" presStyleIdx="0" presStyleCnt="4"/>
      <dgm:spPr/>
      <dgm:t>
        <a:bodyPr/>
        <a:lstStyle/>
        <a:p>
          <a:endParaRPr lang="en-US"/>
        </a:p>
      </dgm:t>
    </dgm:pt>
    <dgm:pt modelId="{16042F9B-6068-49D2-9CE1-41F034969C84}" type="pres">
      <dgm:prSet presAssocID="{DA8561B5-4180-4332-8896-B24579D5274E}" presName="connectorText" presStyleLbl="sibTrans2D1" presStyleIdx="0" presStyleCnt="4"/>
      <dgm:spPr/>
      <dgm:t>
        <a:bodyPr/>
        <a:lstStyle/>
        <a:p>
          <a:endParaRPr lang="en-US"/>
        </a:p>
      </dgm:t>
    </dgm:pt>
    <dgm:pt modelId="{3BF46BCC-4361-45D4-B9A3-91C997CD03B2}" type="pres">
      <dgm:prSet presAssocID="{B1DBB758-1583-4D32-9942-7EDA0EC53CC1}" presName="node" presStyleLbl="node1" presStyleIdx="1" presStyleCnt="5">
        <dgm:presLayoutVars>
          <dgm:bulletEnabled val="1"/>
        </dgm:presLayoutVars>
      </dgm:prSet>
      <dgm:spPr/>
      <dgm:t>
        <a:bodyPr/>
        <a:lstStyle/>
        <a:p>
          <a:endParaRPr lang="en-US"/>
        </a:p>
      </dgm:t>
    </dgm:pt>
    <dgm:pt modelId="{5E3C24E5-8CB3-497E-A6A6-B661FB716DC0}" type="pres">
      <dgm:prSet presAssocID="{61E2EB06-427E-4F2B-99A9-0954CA18CB58}" presName="sibTrans" presStyleLbl="sibTrans2D1" presStyleIdx="1" presStyleCnt="4"/>
      <dgm:spPr/>
      <dgm:t>
        <a:bodyPr/>
        <a:lstStyle/>
        <a:p>
          <a:endParaRPr lang="en-US"/>
        </a:p>
      </dgm:t>
    </dgm:pt>
    <dgm:pt modelId="{7AB37FFA-D05D-46A2-A342-74F40EBC4C86}" type="pres">
      <dgm:prSet presAssocID="{61E2EB06-427E-4F2B-99A9-0954CA18CB58}" presName="connectorText" presStyleLbl="sibTrans2D1" presStyleIdx="1" presStyleCnt="4"/>
      <dgm:spPr/>
      <dgm:t>
        <a:bodyPr/>
        <a:lstStyle/>
        <a:p>
          <a:endParaRPr lang="en-US"/>
        </a:p>
      </dgm:t>
    </dgm:pt>
    <dgm:pt modelId="{7F6CF9B3-6AD4-42ED-B0FD-C545BEB9FBE9}" type="pres">
      <dgm:prSet presAssocID="{7B9C288E-ED04-4E8C-84B2-9D1567AB8165}" presName="node" presStyleLbl="node1" presStyleIdx="2" presStyleCnt="5">
        <dgm:presLayoutVars>
          <dgm:bulletEnabled val="1"/>
        </dgm:presLayoutVars>
      </dgm:prSet>
      <dgm:spPr/>
      <dgm:t>
        <a:bodyPr/>
        <a:lstStyle/>
        <a:p>
          <a:endParaRPr lang="en-US"/>
        </a:p>
      </dgm:t>
    </dgm:pt>
    <dgm:pt modelId="{F778DDA3-20ED-4A37-9D29-7A8CB31DD14E}" type="pres">
      <dgm:prSet presAssocID="{EB91976A-36C4-4A28-8E94-ADA2F4B8128D}" presName="sibTrans" presStyleLbl="sibTrans2D1" presStyleIdx="2" presStyleCnt="4"/>
      <dgm:spPr/>
      <dgm:t>
        <a:bodyPr/>
        <a:lstStyle/>
        <a:p>
          <a:endParaRPr lang="en-US"/>
        </a:p>
      </dgm:t>
    </dgm:pt>
    <dgm:pt modelId="{604523CD-A939-4F81-A9E5-19BA12E95386}" type="pres">
      <dgm:prSet presAssocID="{EB91976A-36C4-4A28-8E94-ADA2F4B8128D}" presName="connectorText" presStyleLbl="sibTrans2D1" presStyleIdx="2" presStyleCnt="4"/>
      <dgm:spPr/>
      <dgm:t>
        <a:bodyPr/>
        <a:lstStyle/>
        <a:p>
          <a:endParaRPr lang="en-US"/>
        </a:p>
      </dgm:t>
    </dgm:pt>
    <dgm:pt modelId="{DAC7A01E-ED23-4FFE-9D5E-3FAE5FC89E7B}" type="pres">
      <dgm:prSet presAssocID="{E589FD5A-D8CE-478A-AC36-94E4B4B919E7}" presName="node" presStyleLbl="node1" presStyleIdx="3" presStyleCnt="5">
        <dgm:presLayoutVars>
          <dgm:bulletEnabled val="1"/>
        </dgm:presLayoutVars>
      </dgm:prSet>
      <dgm:spPr/>
      <dgm:t>
        <a:bodyPr/>
        <a:lstStyle/>
        <a:p>
          <a:endParaRPr lang="en-US"/>
        </a:p>
      </dgm:t>
    </dgm:pt>
    <dgm:pt modelId="{E4F8668B-44F8-465E-8F9D-E310A749D005}" type="pres">
      <dgm:prSet presAssocID="{112C5DF8-CB93-44B3-B3BD-DC36D069A060}" presName="sibTrans" presStyleLbl="sibTrans2D1" presStyleIdx="3" presStyleCnt="4"/>
      <dgm:spPr/>
      <dgm:t>
        <a:bodyPr/>
        <a:lstStyle/>
        <a:p>
          <a:endParaRPr lang="en-US"/>
        </a:p>
      </dgm:t>
    </dgm:pt>
    <dgm:pt modelId="{2C609B70-40E2-466F-A205-777157FFB331}" type="pres">
      <dgm:prSet presAssocID="{112C5DF8-CB93-44B3-B3BD-DC36D069A060}" presName="connectorText" presStyleLbl="sibTrans2D1" presStyleIdx="3" presStyleCnt="4"/>
      <dgm:spPr/>
      <dgm:t>
        <a:bodyPr/>
        <a:lstStyle/>
        <a:p>
          <a:endParaRPr lang="en-US"/>
        </a:p>
      </dgm:t>
    </dgm:pt>
    <dgm:pt modelId="{4568B433-B30D-45C5-9858-0C166243AA77}" type="pres">
      <dgm:prSet presAssocID="{B5AABC02-E87A-4F48-A204-BBCEB533FDB4}" presName="node" presStyleLbl="node1" presStyleIdx="4" presStyleCnt="5">
        <dgm:presLayoutVars>
          <dgm:bulletEnabled val="1"/>
        </dgm:presLayoutVars>
      </dgm:prSet>
      <dgm:spPr/>
      <dgm:t>
        <a:bodyPr/>
        <a:lstStyle/>
        <a:p>
          <a:endParaRPr lang="en-US"/>
        </a:p>
      </dgm:t>
    </dgm:pt>
  </dgm:ptLst>
  <dgm:cxnLst>
    <dgm:cxn modelId="{926BAFBB-6B7F-469B-8ADE-3AF16D11DC48}" srcId="{270F47BA-9724-46AE-B7E2-000EE8FE5FBA}" destId="{E589FD5A-D8CE-478A-AC36-94E4B4B919E7}" srcOrd="3" destOrd="0" parTransId="{E1847D8B-92EC-4AB0-8B80-4092A174FD0E}" sibTransId="{112C5DF8-CB93-44B3-B3BD-DC36D069A060}"/>
    <dgm:cxn modelId="{D1F97182-A294-46C1-9629-8E4BDC28D836}" type="presOf" srcId="{7B9C288E-ED04-4E8C-84B2-9D1567AB8165}" destId="{7F6CF9B3-6AD4-42ED-B0FD-C545BEB9FBE9}" srcOrd="0" destOrd="0" presId="urn:microsoft.com/office/officeart/2005/8/layout/process5"/>
    <dgm:cxn modelId="{A700D0F9-F782-4A3B-B2D9-FA03B8CE4F68}" type="presOf" srcId="{B1DBB758-1583-4D32-9942-7EDA0EC53CC1}" destId="{3BF46BCC-4361-45D4-B9A3-91C997CD03B2}" srcOrd="0" destOrd="0" presId="urn:microsoft.com/office/officeart/2005/8/layout/process5"/>
    <dgm:cxn modelId="{044F5369-5B94-4835-9324-9DC30CCCDC35}" type="presOf" srcId="{112C5DF8-CB93-44B3-B3BD-DC36D069A060}" destId="{2C609B70-40E2-466F-A205-777157FFB331}" srcOrd="1" destOrd="0" presId="urn:microsoft.com/office/officeart/2005/8/layout/process5"/>
    <dgm:cxn modelId="{1A73F679-A28A-415D-95D7-A09E5E778091}" srcId="{270F47BA-9724-46AE-B7E2-000EE8FE5FBA}" destId="{7B9C288E-ED04-4E8C-84B2-9D1567AB8165}" srcOrd="2" destOrd="0" parTransId="{FA1BB248-7564-4922-9E86-B4C2535642E0}" sibTransId="{EB91976A-36C4-4A28-8E94-ADA2F4B8128D}"/>
    <dgm:cxn modelId="{37C74D1A-29D2-41C1-B98D-A563BB70B869}" type="presOf" srcId="{112C5DF8-CB93-44B3-B3BD-DC36D069A060}" destId="{E4F8668B-44F8-465E-8F9D-E310A749D005}" srcOrd="0" destOrd="0" presId="urn:microsoft.com/office/officeart/2005/8/layout/process5"/>
    <dgm:cxn modelId="{043786B4-ACBF-49C3-B725-B6ACFA4C221D}" srcId="{270F47BA-9724-46AE-B7E2-000EE8FE5FBA}" destId="{B5AABC02-E87A-4F48-A204-BBCEB533FDB4}" srcOrd="4" destOrd="0" parTransId="{7B54C425-CE84-4902-A60E-4303A3C30477}" sibTransId="{8A0B128E-6D4E-4E2F-8E57-B72D74999962}"/>
    <dgm:cxn modelId="{0FB4C61C-5CAA-444A-916E-2B2242A2796C}" type="presOf" srcId="{C8E8B6F8-472F-407A-BA80-4C6D4BC49D87}" destId="{AE66A78E-D230-4811-85AE-FBD8126EEE03}" srcOrd="0" destOrd="0" presId="urn:microsoft.com/office/officeart/2005/8/layout/process5"/>
    <dgm:cxn modelId="{9B67FCE9-1A85-46A6-8985-7A973595DD4E}" type="presOf" srcId="{EB91976A-36C4-4A28-8E94-ADA2F4B8128D}" destId="{F778DDA3-20ED-4A37-9D29-7A8CB31DD14E}" srcOrd="0" destOrd="0" presId="urn:microsoft.com/office/officeart/2005/8/layout/process5"/>
    <dgm:cxn modelId="{B977495E-B1DF-4E14-B55D-751151B1BCE0}" type="presOf" srcId="{270F47BA-9724-46AE-B7E2-000EE8FE5FBA}" destId="{CB8935EF-E6DF-4327-84FE-5FCD2D2C7105}" srcOrd="0" destOrd="0" presId="urn:microsoft.com/office/officeart/2005/8/layout/process5"/>
    <dgm:cxn modelId="{01783021-FC0E-4F91-AF68-F90C079660C8}" type="presOf" srcId="{61E2EB06-427E-4F2B-99A9-0954CA18CB58}" destId="{7AB37FFA-D05D-46A2-A342-74F40EBC4C86}" srcOrd="1" destOrd="0" presId="urn:microsoft.com/office/officeart/2005/8/layout/process5"/>
    <dgm:cxn modelId="{C52D0E9C-B64C-4390-8672-54E98A0FAA5E}" type="presOf" srcId="{EB91976A-36C4-4A28-8E94-ADA2F4B8128D}" destId="{604523CD-A939-4F81-A9E5-19BA12E95386}" srcOrd="1" destOrd="0" presId="urn:microsoft.com/office/officeart/2005/8/layout/process5"/>
    <dgm:cxn modelId="{190156E1-8112-4260-A9C4-97916BC77379}" srcId="{270F47BA-9724-46AE-B7E2-000EE8FE5FBA}" destId="{C8E8B6F8-472F-407A-BA80-4C6D4BC49D87}" srcOrd="0" destOrd="0" parTransId="{31701DCB-E91E-47CF-885C-39CAA5772FD8}" sibTransId="{DA8561B5-4180-4332-8896-B24579D5274E}"/>
    <dgm:cxn modelId="{C19E2B27-D96F-4CC5-8AC6-C8287DCDA1F8}" srcId="{270F47BA-9724-46AE-B7E2-000EE8FE5FBA}" destId="{B1DBB758-1583-4D32-9942-7EDA0EC53CC1}" srcOrd="1" destOrd="0" parTransId="{8D57CCDC-037A-41CF-9E04-A49D142C7B4D}" sibTransId="{61E2EB06-427E-4F2B-99A9-0954CA18CB58}"/>
    <dgm:cxn modelId="{5D02305C-FF4B-4697-BA20-E75DD9EA157E}" type="presOf" srcId="{DA8561B5-4180-4332-8896-B24579D5274E}" destId="{93DA40D3-BB8B-4E42-86A4-CFA04E2552EF}" srcOrd="0" destOrd="0" presId="urn:microsoft.com/office/officeart/2005/8/layout/process5"/>
    <dgm:cxn modelId="{9B762AC8-15B0-4B97-BED7-61363190062A}" type="presOf" srcId="{E589FD5A-D8CE-478A-AC36-94E4B4B919E7}" destId="{DAC7A01E-ED23-4FFE-9D5E-3FAE5FC89E7B}" srcOrd="0" destOrd="0" presId="urn:microsoft.com/office/officeart/2005/8/layout/process5"/>
    <dgm:cxn modelId="{0CAB6C5F-FB1F-49DC-B16B-29A44B610932}" type="presOf" srcId="{61E2EB06-427E-4F2B-99A9-0954CA18CB58}" destId="{5E3C24E5-8CB3-497E-A6A6-B661FB716DC0}" srcOrd="0" destOrd="0" presId="urn:microsoft.com/office/officeart/2005/8/layout/process5"/>
    <dgm:cxn modelId="{88C247EA-6497-4841-852E-0D9FC3F87F84}" type="presOf" srcId="{B5AABC02-E87A-4F48-A204-BBCEB533FDB4}" destId="{4568B433-B30D-45C5-9858-0C166243AA77}" srcOrd="0" destOrd="0" presId="urn:microsoft.com/office/officeart/2005/8/layout/process5"/>
    <dgm:cxn modelId="{BBF35787-A1F2-4E75-998A-B8EAF7AE260D}" type="presOf" srcId="{DA8561B5-4180-4332-8896-B24579D5274E}" destId="{16042F9B-6068-49D2-9CE1-41F034969C84}" srcOrd="1" destOrd="0" presId="urn:microsoft.com/office/officeart/2005/8/layout/process5"/>
    <dgm:cxn modelId="{5A78C1C9-01DE-4B24-9168-3DA40713944C}" type="presParOf" srcId="{CB8935EF-E6DF-4327-84FE-5FCD2D2C7105}" destId="{AE66A78E-D230-4811-85AE-FBD8126EEE03}" srcOrd="0" destOrd="0" presId="urn:microsoft.com/office/officeart/2005/8/layout/process5"/>
    <dgm:cxn modelId="{4F9FB3DF-1D82-404C-A1C7-BED062DC83BF}" type="presParOf" srcId="{CB8935EF-E6DF-4327-84FE-5FCD2D2C7105}" destId="{93DA40D3-BB8B-4E42-86A4-CFA04E2552EF}" srcOrd="1" destOrd="0" presId="urn:microsoft.com/office/officeart/2005/8/layout/process5"/>
    <dgm:cxn modelId="{485940A4-2B6E-40AC-A8F0-375635BA6AE5}" type="presParOf" srcId="{93DA40D3-BB8B-4E42-86A4-CFA04E2552EF}" destId="{16042F9B-6068-49D2-9CE1-41F034969C84}" srcOrd="0" destOrd="0" presId="urn:microsoft.com/office/officeart/2005/8/layout/process5"/>
    <dgm:cxn modelId="{A9D8D84A-D022-4B6E-BB0C-5CF240041F1B}" type="presParOf" srcId="{CB8935EF-E6DF-4327-84FE-5FCD2D2C7105}" destId="{3BF46BCC-4361-45D4-B9A3-91C997CD03B2}" srcOrd="2" destOrd="0" presId="urn:microsoft.com/office/officeart/2005/8/layout/process5"/>
    <dgm:cxn modelId="{1E061090-F7C0-42DD-94C6-E1832D0C7ACB}" type="presParOf" srcId="{CB8935EF-E6DF-4327-84FE-5FCD2D2C7105}" destId="{5E3C24E5-8CB3-497E-A6A6-B661FB716DC0}" srcOrd="3" destOrd="0" presId="urn:microsoft.com/office/officeart/2005/8/layout/process5"/>
    <dgm:cxn modelId="{0E4AB338-48F2-47B9-AAC5-CF034FE0B652}" type="presParOf" srcId="{5E3C24E5-8CB3-497E-A6A6-B661FB716DC0}" destId="{7AB37FFA-D05D-46A2-A342-74F40EBC4C86}" srcOrd="0" destOrd="0" presId="urn:microsoft.com/office/officeart/2005/8/layout/process5"/>
    <dgm:cxn modelId="{193FC2CB-D45D-437A-BE84-67545F387412}" type="presParOf" srcId="{CB8935EF-E6DF-4327-84FE-5FCD2D2C7105}" destId="{7F6CF9B3-6AD4-42ED-B0FD-C545BEB9FBE9}" srcOrd="4" destOrd="0" presId="urn:microsoft.com/office/officeart/2005/8/layout/process5"/>
    <dgm:cxn modelId="{50964DDC-14C2-42FF-81DE-DD2040CF3716}" type="presParOf" srcId="{CB8935EF-E6DF-4327-84FE-5FCD2D2C7105}" destId="{F778DDA3-20ED-4A37-9D29-7A8CB31DD14E}" srcOrd="5" destOrd="0" presId="urn:microsoft.com/office/officeart/2005/8/layout/process5"/>
    <dgm:cxn modelId="{FA153323-D706-4161-BF46-0D064B265620}" type="presParOf" srcId="{F778DDA3-20ED-4A37-9D29-7A8CB31DD14E}" destId="{604523CD-A939-4F81-A9E5-19BA12E95386}" srcOrd="0" destOrd="0" presId="urn:microsoft.com/office/officeart/2005/8/layout/process5"/>
    <dgm:cxn modelId="{E7E729B1-898E-4B42-86B8-DB77303960AD}" type="presParOf" srcId="{CB8935EF-E6DF-4327-84FE-5FCD2D2C7105}" destId="{DAC7A01E-ED23-4FFE-9D5E-3FAE5FC89E7B}" srcOrd="6" destOrd="0" presId="urn:microsoft.com/office/officeart/2005/8/layout/process5"/>
    <dgm:cxn modelId="{EF3181B1-DF62-4815-9AD6-F57652FAB28A}" type="presParOf" srcId="{CB8935EF-E6DF-4327-84FE-5FCD2D2C7105}" destId="{E4F8668B-44F8-465E-8F9D-E310A749D005}" srcOrd="7" destOrd="0" presId="urn:microsoft.com/office/officeart/2005/8/layout/process5"/>
    <dgm:cxn modelId="{6322367F-41BE-4C2C-AF8D-4FFEF18A47C6}" type="presParOf" srcId="{E4F8668B-44F8-465E-8F9D-E310A749D005}" destId="{2C609B70-40E2-466F-A205-777157FFB331}" srcOrd="0" destOrd="0" presId="urn:microsoft.com/office/officeart/2005/8/layout/process5"/>
    <dgm:cxn modelId="{1F05E5BC-6A8B-44C4-8037-FD8A43E0C65B}" type="presParOf" srcId="{CB8935EF-E6DF-4327-84FE-5FCD2D2C7105}" destId="{4568B433-B30D-45C5-9858-0C166243AA77}"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DF3D4F-86AE-4AB3-9CEE-0E9651B0BC67}" type="doc">
      <dgm:prSet loTypeId="urn:microsoft.com/office/officeart/2005/8/layout/gear1" loCatId="cycle" qsTypeId="urn:microsoft.com/office/officeart/2005/8/quickstyle/simple1" qsCatId="simple" csTypeId="urn:microsoft.com/office/officeart/2005/8/colors/colorful1" csCatId="colorful" phldr="1"/>
      <dgm:spPr/>
    </dgm:pt>
    <dgm:pt modelId="{51E67657-32C9-4E0A-AA12-E74408CC217E}">
      <dgm:prSet phldrT="[Text]"/>
      <dgm:spPr/>
      <dgm:t>
        <a:bodyPr/>
        <a:lstStyle/>
        <a:p>
          <a:r>
            <a:rPr lang="en-US" b="1" dirty="0"/>
            <a:t>Evidence Integration:</a:t>
          </a:r>
          <a:r>
            <a:rPr lang="en-US" dirty="0"/>
            <a:t> Synthesizing findings from quantitative monitoring, formal evaluations, and qualitative stakeholder feedback </a:t>
          </a:r>
        </a:p>
        <a:p>
          <a:r>
            <a:rPr lang="en-US" b="1" dirty="0"/>
            <a:t>Knowledge Stewardship:</a:t>
          </a:r>
          <a:r>
            <a:rPr lang="en-US" dirty="0"/>
            <a:t> Documenting both successes and failures to build a "Community Knowledge Bank" that informs future generations and prevents the repetition of errors.</a:t>
          </a:r>
        </a:p>
      </dgm:t>
    </dgm:pt>
    <dgm:pt modelId="{D421F3AD-478A-4062-A677-8BA50922815E}" type="parTrans" cxnId="{3A4F2CDB-8668-45DB-80D7-6186169993B4}">
      <dgm:prSet/>
      <dgm:spPr/>
      <dgm:t>
        <a:bodyPr/>
        <a:lstStyle/>
        <a:p>
          <a:endParaRPr lang="en-US"/>
        </a:p>
      </dgm:t>
    </dgm:pt>
    <dgm:pt modelId="{43F1612B-F694-4CC9-BCD0-C711D9D5B659}" type="sibTrans" cxnId="{3A4F2CDB-8668-45DB-80D7-6186169993B4}">
      <dgm:prSet/>
      <dgm:spPr/>
      <dgm:t>
        <a:bodyPr/>
        <a:lstStyle/>
        <a:p>
          <a:endParaRPr lang="en-US"/>
        </a:p>
      </dgm:t>
    </dgm:pt>
    <dgm:pt modelId="{CCDBCF5E-86E7-4012-BC03-AEF92607FAF9}">
      <dgm:prSet phldrT="[Text]"/>
      <dgm:spPr/>
      <dgm:t>
        <a:bodyPr/>
        <a:lstStyle/>
        <a:p>
          <a:r>
            <a:rPr lang="en-US" b="1"/>
            <a:t>Agile Adjustments:</a:t>
          </a:r>
          <a:r>
            <a:rPr lang="en-US"/>
            <a:t> Proactively modifying strategies, activity designs, or resource allocations in response to real-time data</a:t>
          </a:r>
        </a:p>
      </dgm:t>
    </dgm:pt>
    <dgm:pt modelId="{A07EB85D-726C-4168-9314-95AAD561AB35}" type="parTrans" cxnId="{58155D95-D3B8-41E4-AA10-9915A9D10556}">
      <dgm:prSet/>
      <dgm:spPr/>
      <dgm:t>
        <a:bodyPr/>
        <a:lstStyle/>
        <a:p>
          <a:endParaRPr lang="en-US"/>
        </a:p>
      </dgm:t>
    </dgm:pt>
    <dgm:pt modelId="{423F0E4F-65A2-4CCC-A051-3D422807E69E}" type="sibTrans" cxnId="{58155D95-D3B8-41E4-AA10-9915A9D10556}">
      <dgm:prSet/>
      <dgm:spPr/>
      <dgm:t>
        <a:bodyPr/>
        <a:lstStyle/>
        <a:p>
          <a:endParaRPr lang="en-US"/>
        </a:p>
      </dgm:t>
    </dgm:pt>
    <dgm:pt modelId="{1AA161A8-3B8D-4031-A78B-B9DD2075DBBC}">
      <dgm:prSet phldrT="[Text]"/>
      <dgm:spPr/>
      <dgm:t>
        <a:bodyPr/>
        <a:lstStyle/>
        <a:p>
          <a:r>
            <a:rPr lang="en-US"/>
            <a:t>Risk Mitigation: Identifying emerging challenges early and pivoting to protect the project's Cultural Integrity and Fiduciary Stability</a:t>
          </a:r>
        </a:p>
      </dgm:t>
    </dgm:pt>
    <dgm:pt modelId="{1AA2F97B-7C1C-45C9-8FA9-0F9B08FE59A7}" type="parTrans" cxnId="{33118F27-FB83-44C8-BD1D-4DA77826BA84}">
      <dgm:prSet/>
      <dgm:spPr/>
      <dgm:t>
        <a:bodyPr/>
        <a:lstStyle/>
        <a:p>
          <a:endParaRPr lang="en-US"/>
        </a:p>
      </dgm:t>
    </dgm:pt>
    <dgm:pt modelId="{893ECA20-15A8-4428-9C12-A92BCF37CE79}" type="sibTrans" cxnId="{33118F27-FB83-44C8-BD1D-4DA77826BA84}">
      <dgm:prSet/>
      <dgm:spPr/>
      <dgm:t>
        <a:bodyPr/>
        <a:lstStyle/>
        <a:p>
          <a:endParaRPr lang="en-US"/>
        </a:p>
      </dgm:t>
    </dgm:pt>
    <dgm:pt modelId="{C579F0B4-05F7-41DD-AD36-36D548FAE7B4}" type="pres">
      <dgm:prSet presAssocID="{B2DF3D4F-86AE-4AB3-9CEE-0E9651B0BC67}" presName="composite" presStyleCnt="0">
        <dgm:presLayoutVars>
          <dgm:chMax val="3"/>
          <dgm:animLvl val="lvl"/>
          <dgm:resizeHandles val="exact"/>
        </dgm:presLayoutVars>
      </dgm:prSet>
      <dgm:spPr/>
    </dgm:pt>
    <dgm:pt modelId="{EA7E54EE-F65A-4233-9E94-37C63AD94363}" type="pres">
      <dgm:prSet presAssocID="{51E67657-32C9-4E0A-AA12-E74408CC217E}" presName="gear1" presStyleLbl="node1" presStyleIdx="0" presStyleCnt="3">
        <dgm:presLayoutVars>
          <dgm:chMax val="1"/>
          <dgm:bulletEnabled val="1"/>
        </dgm:presLayoutVars>
      </dgm:prSet>
      <dgm:spPr/>
      <dgm:t>
        <a:bodyPr/>
        <a:lstStyle/>
        <a:p>
          <a:endParaRPr lang="en-US"/>
        </a:p>
      </dgm:t>
    </dgm:pt>
    <dgm:pt modelId="{10F18A57-D830-4BE9-A10B-981CF4B13794}" type="pres">
      <dgm:prSet presAssocID="{51E67657-32C9-4E0A-AA12-E74408CC217E}" presName="gear1srcNode" presStyleLbl="node1" presStyleIdx="0" presStyleCnt="3"/>
      <dgm:spPr/>
      <dgm:t>
        <a:bodyPr/>
        <a:lstStyle/>
        <a:p>
          <a:endParaRPr lang="en-US"/>
        </a:p>
      </dgm:t>
    </dgm:pt>
    <dgm:pt modelId="{84127CFC-7214-4202-B8A0-F266CFAE0934}" type="pres">
      <dgm:prSet presAssocID="{51E67657-32C9-4E0A-AA12-E74408CC217E}" presName="gear1dstNode" presStyleLbl="node1" presStyleIdx="0" presStyleCnt="3"/>
      <dgm:spPr/>
      <dgm:t>
        <a:bodyPr/>
        <a:lstStyle/>
        <a:p>
          <a:endParaRPr lang="en-US"/>
        </a:p>
      </dgm:t>
    </dgm:pt>
    <dgm:pt modelId="{2CE4D24B-8B39-4A83-B874-866E1764F588}" type="pres">
      <dgm:prSet presAssocID="{CCDBCF5E-86E7-4012-BC03-AEF92607FAF9}" presName="gear2" presStyleLbl="node1" presStyleIdx="1" presStyleCnt="3">
        <dgm:presLayoutVars>
          <dgm:chMax val="1"/>
          <dgm:bulletEnabled val="1"/>
        </dgm:presLayoutVars>
      </dgm:prSet>
      <dgm:spPr/>
      <dgm:t>
        <a:bodyPr/>
        <a:lstStyle/>
        <a:p>
          <a:endParaRPr lang="en-US"/>
        </a:p>
      </dgm:t>
    </dgm:pt>
    <dgm:pt modelId="{18D5A7CB-BD80-41AA-9367-F6F67F8F7200}" type="pres">
      <dgm:prSet presAssocID="{CCDBCF5E-86E7-4012-BC03-AEF92607FAF9}" presName="gear2srcNode" presStyleLbl="node1" presStyleIdx="1" presStyleCnt="3"/>
      <dgm:spPr/>
      <dgm:t>
        <a:bodyPr/>
        <a:lstStyle/>
        <a:p>
          <a:endParaRPr lang="en-US"/>
        </a:p>
      </dgm:t>
    </dgm:pt>
    <dgm:pt modelId="{260B1851-DCF9-460F-8127-3245B32A9605}" type="pres">
      <dgm:prSet presAssocID="{CCDBCF5E-86E7-4012-BC03-AEF92607FAF9}" presName="gear2dstNode" presStyleLbl="node1" presStyleIdx="1" presStyleCnt="3"/>
      <dgm:spPr/>
      <dgm:t>
        <a:bodyPr/>
        <a:lstStyle/>
        <a:p>
          <a:endParaRPr lang="en-US"/>
        </a:p>
      </dgm:t>
    </dgm:pt>
    <dgm:pt modelId="{92FB41A4-4FD6-41A2-87CF-627995764AAE}" type="pres">
      <dgm:prSet presAssocID="{1AA161A8-3B8D-4031-A78B-B9DD2075DBBC}" presName="gear3" presStyleLbl="node1" presStyleIdx="2" presStyleCnt="3"/>
      <dgm:spPr/>
      <dgm:t>
        <a:bodyPr/>
        <a:lstStyle/>
        <a:p>
          <a:endParaRPr lang="en-US"/>
        </a:p>
      </dgm:t>
    </dgm:pt>
    <dgm:pt modelId="{9E7A3792-B874-44D0-9613-B60E775AB7C2}" type="pres">
      <dgm:prSet presAssocID="{1AA161A8-3B8D-4031-A78B-B9DD2075DBBC}" presName="gear3tx" presStyleLbl="node1" presStyleIdx="2" presStyleCnt="3">
        <dgm:presLayoutVars>
          <dgm:chMax val="1"/>
          <dgm:bulletEnabled val="1"/>
        </dgm:presLayoutVars>
      </dgm:prSet>
      <dgm:spPr/>
      <dgm:t>
        <a:bodyPr/>
        <a:lstStyle/>
        <a:p>
          <a:endParaRPr lang="en-US"/>
        </a:p>
      </dgm:t>
    </dgm:pt>
    <dgm:pt modelId="{978AACC1-8F7A-4B1C-A357-E4EA0CDB5BB5}" type="pres">
      <dgm:prSet presAssocID="{1AA161A8-3B8D-4031-A78B-B9DD2075DBBC}" presName="gear3srcNode" presStyleLbl="node1" presStyleIdx="2" presStyleCnt="3"/>
      <dgm:spPr/>
      <dgm:t>
        <a:bodyPr/>
        <a:lstStyle/>
        <a:p>
          <a:endParaRPr lang="en-US"/>
        </a:p>
      </dgm:t>
    </dgm:pt>
    <dgm:pt modelId="{8102F6B9-1ACD-4492-AA3C-9C0F8D56DE3E}" type="pres">
      <dgm:prSet presAssocID="{1AA161A8-3B8D-4031-A78B-B9DD2075DBBC}" presName="gear3dstNode" presStyleLbl="node1" presStyleIdx="2" presStyleCnt="3"/>
      <dgm:spPr/>
      <dgm:t>
        <a:bodyPr/>
        <a:lstStyle/>
        <a:p>
          <a:endParaRPr lang="en-US"/>
        </a:p>
      </dgm:t>
    </dgm:pt>
    <dgm:pt modelId="{A76E5E39-1E52-438C-874C-76D09170B3F5}" type="pres">
      <dgm:prSet presAssocID="{43F1612B-F694-4CC9-BCD0-C711D9D5B659}" presName="connector1" presStyleLbl="sibTrans2D1" presStyleIdx="0" presStyleCnt="3"/>
      <dgm:spPr/>
      <dgm:t>
        <a:bodyPr/>
        <a:lstStyle/>
        <a:p>
          <a:endParaRPr lang="en-US"/>
        </a:p>
      </dgm:t>
    </dgm:pt>
    <dgm:pt modelId="{F70DFEA3-1A0A-4B10-AADA-728D0439457C}" type="pres">
      <dgm:prSet presAssocID="{423F0E4F-65A2-4CCC-A051-3D422807E69E}" presName="connector2" presStyleLbl="sibTrans2D1" presStyleIdx="1" presStyleCnt="3"/>
      <dgm:spPr/>
      <dgm:t>
        <a:bodyPr/>
        <a:lstStyle/>
        <a:p>
          <a:endParaRPr lang="en-US"/>
        </a:p>
      </dgm:t>
    </dgm:pt>
    <dgm:pt modelId="{54F9AF2F-7257-4649-B4FB-EEB6EDB74703}" type="pres">
      <dgm:prSet presAssocID="{893ECA20-15A8-4428-9C12-A92BCF37CE79}" presName="connector3" presStyleLbl="sibTrans2D1" presStyleIdx="2" presStyleCnt="3"/>
      <dgm:spPr/>
      <dgm:t>
        <a:bodyPr/>
        <a:lstStyle/>
        <a:p>
          <a:endParaRPr lang="en-US"/>
        </a:p>
      </dgm:t>
    </dgm:pt>
  </dgm:ptLst>
  <dgm:cxnLst>
    <dgm:cxn modelId="{C066224F-6FB4-41FB-98C1-90139AB6A111}" type="presOf" srcId="{423F0E4F-65A2-4CCC-A051-3D422807E69E}" destId="{F70DFEA3-1A0A-4B10-AADA-728D0439457C}" srcOrd="0" destOrd="0" presId="urn:microsoft.com/office/officeart/2005/8/layout/gear1"/>
    <dgm:cxn modelId="{3F6D906B-8E15-4752-832F-DF91BDBA0B29}" type="presOf" srcId="{43F1612B-F694-4CC9-BCD0-C711D9D5B659}" destId="{A76E5E39-1E52-438C-874C-76D09170B3F5}" srcOrd="0" destOrd="0" presId="urn:microsoft.com/office/officeart/2005/8/layout/gear1"/>
    <dgm:cxn modelId="{EA7758F8-BC80-447F-817C-E90663CA1928}" type="presOf" srcId="{1AA161A8-3B8D-4031-A78B-B9DD2075DBBC}" destId="{9E7A3792-B874-44D0-9613-B60E775AB7C2}" srcOrd="1" destOrd="0" presId="urn:microsoft.com/office/officeart/2005/8/layout/gear1"/>
    <dgm:cxn modelId="{737B2323-02CC-4737-ACDA-64F8155B68D6}" type="presOf" srcId="{1AA161A8-3B8D-4031-A78B-B9DD2075DBBC}" destId="{8102F6B9-1ACD-4492-AA3C-9C0F8D56DE3E}" srcOrd="3" destOrd="0" presId="urn:microsoft.com/office/officeart/2005/8/layout/gear1"/>
    <dgm:cxn modelId="{33118F27-FB83-44C8-BD1D-4DA77826BA84}" srcId="{B2DF3D4F-86AE-4AB3-9CEE-0E9651B0BC67}" destId="{1AA161A8-3B8D-4031-A78B-B9DD2075DBBC}" srcOrd="2" destOrd="0" parTransId="{1AA2F97B-7C1C-45C9-8FA9-0F9B08FE59A7}" sibTransId="{893ECA20-15A8-4428-9C12-A92BCF37CE79}"/>
    <dgm:cxn modelId="{09DED9F1-567C-4EDA-8F3C-D82D22485561}" type="presOf" srcId="{CCDBCF5E-86E7-4012-BC03-AEF92607FAF9}" destId="{2CE4D24B-8B39-4A83-B874-866E1764F588}" srcOrd="0" destOrd="0" presId="urn:microsoft.com/office/officeart/2005/8/layout/gear1"/>
    <dgm:cxn modelId="{FF382AC9-D421-4F61-857A-BC2656A88674}" type="presOf" srcId="{1AA161A8-3B8D-4031-A78B-B9DD2075DBBC}" destId="{978AACC1-8F7A-4B1C-A357-E4EA0CDB5BB5}" srcOrd="2" destOrd="0" presId="urn:microsoft.com/office/officeart/2005/8/layout/gear1"/>
    <dgm:cxn modelId="{A3AF73A9-ADDD-4F64-8B64-2124E28318C0}" type="presOf" srcId="{893ECA20-15A8-4428-9C12-A92BCF37CE79}" destId="{54F9AF2F-7257-4649-B4FB-EEB6EDB74703}" srcOrd="0" destOrd="0" presId="urn:microsoft.com/office/officeart/2005/8/layout/gear1"/>
    <dgm:cxn modelId="{40DBF312-EF41-4342-A21C-66650FE8F162}" type="presOf" srcId="{1AA161A8-3B8D-4031-A78B-B9DD2075DBBC}" destId="{92FB41A4-4FD6-41A2-87CF-627995764AAE}" srcOrd="0" destOrd="0" presId="urn:microsoft.com/office/officeart/2005/8/layout/gear1"/>
    <dgm:cxn modelId="{3A4F2CDB-8668-45DB-80D7-6186169993B4}" srcId="{B2DF3D4F-86AE-4AB3-9CEE-0E9651B0BC67}" destId="{51E67657-32C9-4E0A-AA12-E74408CC217E}" srcOrd="0" destOrd="0" parTransId="{D421F3AD-478A-4062-A677-8BA50922815E}" sibTransId="{43F1612B-F694-4CC9-BCD0-C711D9D5B659}"/>
    <dgm:cxn modelId="{D343D69A-F1D0-4ADB-B894-1B18B0A4FA4E}" type="presOf" srcId="{CCDBCF5E-86E7-4012-BC03-AEF92607FAF9}" destId="{18D5A7CB-BD80-41AA-9367-F6F67F8F7200}" srcOrd="1" destOrd="0" presId="urn:microsoft.com/office/officeart/2005/8/layout/gear1"/>
    <dgm:cxn modelId="{76649203-3D08-4F2A-91E7-F981D84A6EAC}" type="presOf" srcId="{B2DF3D4F-86AE-4AB3-9CEE-0E9651B0BC67}" destId="{C579F0B4-05F7-41DD-AD36-36D548FAE7B4}" srcOrd="0" destOrd="0" presId="urn:microsoft.com/office/officeart/2005/8/layout/gear1"/>
    <dgm:cxn modelId="{E2B56A77-D1CD-4457-82D0-FAD62352EC6E}" type="presOf" srcId="{51E67657-32C9-4E0A-AA12-E74408CC217E}" destId="{84127CFC-7214-4202-B8A0-F266CFAE0934}" srcOrd="2" destOrd="0" presId="urn:microsoft.com/office/officeart/2005/8/layout/gear1"/>
    <dgm:cxn modelId="{BDB34795-C92E-47F2-ADFC-3DB4792D184D}" type="presOf" srcId="{51E67657-32C9-4E0A-AA12-E74408CC217E}" destId="{EA7E54EE-F65A-4233-9E94-37C63AD94363}" srcOrd="0" destOrd="0" presId="urn:microsoft.com/office/officeart/2005/8/layout/gear1"/>
    <dgm:cxn modelId="{58155D95-D3B8-41E4-AA10-9915A9D10556}" srcId="{B2DF3D4F-86AE-4AB3-9CEE-0E9651B0BC67}" destId="{CCDBCF5E-86E7-4012-BC03-AEF92607FAF9}" srcOrd="1" destOrd="0" parTransId="{A07EB85D-726C-4168-9314-95AAD561AB35}" sibTransId="{423F0E4F-65A2-4CCC-A051-3D422807E69E}"/>
    <dgm:cxn modelId="{0AF4DF8F-C078-46FA-AE47-24ADC94830C7}" type="presOf" srcId="{51E67657-32C9-4E0A-AA12-E74408CC217E}" destId="{10F18A57-D830-4BE9-A10B-981CF4B13794}" srcOrd="1" destOrd="0" presId="urn:microsoft.com/office/officeart/2005/8/layout/gear1"/>
    <dgm:cxn modelId="{ACBDBAFF-0FF9-493D-8DC2-31880DCAB5C7}" type="presOf" srcId="{CCDBCF5E-86E7-4012-BC03-AEF92607FAF9}" destId="{260B1851-DCF9-460F-8127-3245B32A9605}" srcOrd="2" destOrd="0" presId="urn:microsoft.com/office/officeart/2005/8/layout/gear1"/>
    <dgm:cxn modelId="{ADA10353-0FE9-4095-8014-F4E6AB359379}" type="presParOf" srcId="{C579F0B4-05F7-41DD-AD36-36D548FAE7B4}" destId="{EA7E54EE-F65A-4233-9E94-37C63AD94363}" srcOrd="0" destOrd="0" presId="urn:microsoft.com/office/officeart/2005/8/layout/gear1"/>
    <dgm:cxn modelId="{21C394CC-21AF-4F7E-8744-41624E116452}" type="presParOf" srcId="{C579F0B4-05F7-41DD-AD36-36D548FAE7B4}" destId="{10F18A57-D830-4BE9-A10B-981CF4B13794}" srcOrd="1" destOrd="0" presId="urn:microsoft.com/office/officeart/2005/8/layout/gear1"/>
    <dgm:cxn modelId="{F1081A41-3565-493A-A2E4-4A4672EDEF5E}" type="presParOf" srcId="{C579F0B4-05F7-41DD-AD36-36D548FAE7B4}" destId="{84127CFC-7214-4202-B8A0-F266CFAE0934}" srcOrd="2" destOrd="0" presId="urn:microsoft.com/office/officeart/2005/8/layout/gear1"/>
    <dgm:cxn modelId="{9121DFCA-B451-4395-950C-16B98FF6A942}" type="presParOf" srcId="{C579F0B4-05F7-41DD-AD36-36D548FAE7B4}" destId="{2CE4D24B-8B39-4A83-B874-866E1764F588}" srcOrd="3" destOrd="0" presId="urn:microsoft.com/office/officeart/2005/8/layout/gear1"/>
    <dgm:cxn modelId="{104D2030-C8FF-4725-9CDE-E8F9EB7404A1}" type="presParOf" srcId="{C579F0B4-05F7-41DD-AD36-36D548FAE7B4}" destId="{18D5A7CB-BD80-41AA-9367-F6F67F8F7200}" srcOrd="4" destOrd="0" presId="urn:microsoft.com/office/officeart/2005/8/layout/gear1"/>
    <dgm:cxn modelId="{FC5C6487-2570-440F-A8CB-A5CFB6E1989A}" type="presParOf" srcId="{C579F0B4-05F7-41DD-AD36-36D548FAE7B4}" destId="{260B1851-DCF9-460F-8127-3245B32A9605}" srcOrd="5" destOrd="0" presId="urn:microsoft.com/office/officeart/2005/8/layout/gear1"/>
    <dgm:cxn modelId="{FBF0FF10-84A0-4774-9947-FA9894A4011D}" type="presParOf" srcId="{C579F0B4-05F7-41DD-AD36-36D548FAE7B4}" destId="{92FB41A4-4FD6-41A2-87CF-627995764AAE}" srcOrd="6" destOrd="0" presId="urn:microsoft.com/office/officeart/2005/8/layout/gear1"/>
    <dgm:cxn modelId="{9C167288-6390-4A3C-93D4-517E00D4B76F}" type="presParOf" srcId="{C579F0B4-05F7-41DD-AD36-36D548FAE7B4}" destId="{9E7A3792-B874-44D0-9613-B60E775AB7C2}" srcOrd="7" destOrd="0" presId="urn:microsoft.com/office/officeart/2005/8/layout/gear1"/>
    <dgm:cxn modelId="{636DDA23-FECE-4FD8-B267-B5C5A912CB04}" type="presParOf" srcId="{C579F0B4-05F7-41DD-AD36-36D548FAE7B4}" destId="{978AACC1-8F7A-4B1C-A357-E4EA0CDB5BB5}" srcOrd="8" destOrd="0" presId="urn:microsoft.com/office/officeart/2005/8/layout/gear1"/>
    <dgm:cxn modelId="{F6108D87-E1C7-4982-B515-5095F96FE28B}" type="presParOf" srcId="{C579F0B4-05F7-41DD-AD36-36D548FAE7B4}" destId="{8102F6B9-1ACD-4492-AA3C-9C0F8D56DE3E}" srcOrd="9" destOrd="0" presId="urn:microsoft.com/office/officeart/2005/8/layout/gear1"/>
    <dgm:cxn modelId="{DA1984EF-7664-4BA0-89E2-23370E011E67}" type="presParOf" srcId="{C579F0B4-05F7-41DD-AD36-36D548FAE7B4}" destId="{A76E5E39-1E52-438C-874C-76D09170B3F5}" srcOrd="10" destOrd="0" presId="urn:microsoft.com/office/officeart/2005/8/layout/gear1"/>
    <dgm:cxn modelId="{9DE4B7D0-8333-47E9-872C-C7769678AC25}" type="presParOf" srcId="{C579F0B4-05F7-41DD-AD36-36D548FAE7B4}" destId="{F70DFEA3-1A0A-4B10-AADA-728D0439457C}" srcOrd="11" destOrd="0" presId="urn:microsoft.com/office/officeart/2005/8/layout/gear1"/>
    <dgm:cxn modelId="{D7C12100-A8CA-4F0D-98B8-77D0927E777B}" type="presParOf" srcId="{C579F0B4-05F7-41DD-AD36-36D548FAE7B4}" destId="{54F9AF2F-7257-4649-B4FB-EEB6EDB74703}"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1C2B76B-7733-4287-B9A1-67860BC86232}"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DA0561E7-C001-4C31-A192-3505D8E33DDE}">
      <dgm:prSet phldrT="[Text]"/>
      <dgm:spPr/>
      <dgm:t>
        <a:bodyPr/>
        <a:lstStyle/>
        <a:p>
          <a:r>
            <a:rPr lang="en-US"/>
            <a:t>Effective communication methods</a:t>
          </a:r>
        </a:p>
      </dgm:t>
    </dgm:pt>
    <dgm:pt modelId="{9EA449C0-1D0C-4B7E-B63E-3F44D8DE2648}" type="parTrans" cxnId="{964BFDD4-3B59-4576-8C07-9271CECF3A47}">
      <dgm:prSet/>
      <dgm:spPr/>
      <dgm:t>
        <a:bodyPr/>
        <a:lstStyle/>
        <a:p>
          <a:endParaRPr lang="en-US"/>
        </a:p>
      </dgm:t>
    </dgm:pt>
    <dgm:pt modelId="{14E0F822-2898-4DDB-9351-EE06995BA716}" type="sibTrans" cxnId="{964BFDD4-3B59-4576-8C07-9271CECF3A47}">
      <dgm:prSet/>
      <dgm:spPr/>
      <dgm:t>
        <a:bodyPr/>
        <a:lstStyle/>
        <a:p>
          <a:endParaRPr lang="en-US"/>
        </a:p>
      </dgm:t>
    </dgm:pt>
    <dgm:pt modelId="{8E49EA22-A056-4FCF-AB7D-70684BE9304E}">
      <dgm:prSet phldrT="[Text]"/>
      <dgm:spPr/>
      <dgm:t>
        <a:bodyPr/>
        <a:lstStyle/>
        <a:p>
          <a:r>
            <a:rPr lang="en-US" b="1"/>
            <a:t>Written Communication:</a:t>
          </a:r>
          <a:r>
            <a:rPr lang="en-US"/>
            <a:t> Reports, newsletters, policy briefs, case studies</a:t>
          </a:r>
        </a:p>
      </dgm:t>
    </dgm:pt>
    <dgm:pt modelId="{EEB1B50B-AB77-44E0-BAD1-AEE760E8483A}" type="parTrans" cxnId="{29DF343E-4119-4FAC-BC77-E838E1029357}">
      <dgm:prSet/>
      <dgm:spPr/>
      <dgm:t>
        <a:bodyPr/>
        <a:lstStyle/>
        <a:p>
          <a:endParaRPr lang="en-US"/>
        </a:p>
      </dgm:t>
    </dgm:pt>
    <dgm:pt modelId="{DC07A6B3-94E8-4E54-8944-A6336044FF7E}" type="sibTrans" cxnId="{29DF343E-4119-4FAC-BC77-E838E1029357}">
      <dgm:prSet/>
      <dgm:spPr/>
      <dgm:t>
        <a:bodyPr/>
        <a:lstStyle/>
        <a:p>
          <a:endParaRPr lang="en-US"/>
        </a:p>
      </dgm:t>
    </dgm:pt>
    <dgm:pt modelId="{5443B28E-D48A-4829-B0D4-44D973586401}">
      <dgm:prSet phldrT="[Text]"/>
      <dgm:spPr/>
      <dgm:t>
        <a:bodyPr/>
        <a:lstStyle/>
        <a:p>
          <a:r>
            <a:rPr lang="en-US" b="1"/>
            <a:t>Verbal Communication:</a:t>
          </a:r>
          <a:r>
            <a:rPr lang="en-US"/>
            <a:t> Meetings, presentations, community dialogues, staff briefings</a:t>
          </a:r>
        </a:p>
      </dgm:t>
    </dgm:pt>
    <dgm:pt modelId="{6F6C9323-927D-47DC-A23F-EBB64DD8BAC4}" type="parTrans" cxnId="{BB7878AE-5BAA-4306-A760-9852137EA80A}">
      <dgm:prSet/>
      <dgm:spPr/>
      <dgm:t>
        <a:bodyPr/>
        <a:lstStyle/>
        <a:p>
          <a:endParaRPr lang="en-US"/>
        </a:p>
      </dgm:t>
    </dgm:pt>
    <dgm:pt modelId="{5C806065-41A2-4DF7-875D-B44DD79BFAB1}" type="sibTrans" cxnId="{BB7878AE-5BAA-4306-A760-9852137EA80A}">
      <dgm:prSet/>
      <dgm:spPr/>
      <dgm:t>
        <a:bodyPr/>
        <a:lstStyle/>
        <a:p>
          <a:endParaRPr lang="en-US"/>
        </a:p>
      </dgm:t>
    </dgm:pt>
    <dgm:pt modelId="{156B304F-234C-4BDD-A6C0-39F4D8D2C2FF}">
      <dgm:prSet phldrT="[Text]"/>
      <dgm:spPr/>
      <dgm:t>
        <a:bodyPr/>
        <a:lstStyle/>
        <a:p>
          <a:r>
            <a:rPr lang="en-US" b="1"/>
            <a:t>Digital Communication:</a:t>
          </a:r>
          <a:r>
            <a:rPr lang="en-US"/>
            <a:t> Emails, project dashboards, social media, WhatsApp group</a:t>
          </a:r>
        </a:p>
      </dgm:t>
    </dgm:pt>
    <dgm:pt modelId="{373902FB-CC09-497C-AB58-E31FD8521DFA}" type="parTrans" cxnId="{946FB038-6438-46D6-AF05-3F6BC7AA5E22}">
      <dgm:prSet/>
      <dgm:spPr/>
      <dgm:t>
        <a:bodyPr/>
        <a:lstStyle/>
        <a:p>
          <a:endParaRPr lang="en-US"/>
        </a:p>
      </dgm:t>
    </dgm:pt>
    <dgm:pt modelId="{30B54004-45CE-4BC1-ABB6-A960CA027B5E}" type="sibTrans" cxnId="{946FB038-6438-46D6-AF05-3F6BC7AA5E22}">
      <dgm:prSet/>
      <dgm:spPr/>
      <dgm:t>
        <a:bodyPr/>
        <a:lstStyle/>
        <a:p>
          <a:endParaRPr lang="en-US"/>
        </a:p>
      </dgm:t>
    </dgm:pt>
    <dgm:pt modelId="{9837E7BE-21A6-40B8-B203-110BA6D1DC09}">
      <dgm:prSet phldrT="[Text]"/>
      <dgm:spPr/>
      <dgm:t>
        <a:bodyPr/>
        <a:lstStyle/>
        <a:p>
          <a:r>
            <a:rPr lang="en-US" b="1"/>
            <a:t>Participatory Communication:</a:t>
          </a:r>
          <a:r>
            <a:rPr lang="en-US"/>
            <a:t> Community forums, focus groups, storytelling sessions</a:t>
          </a:r>
        </a:p>
      </dgm:t>
    </dgm:pt>
    <dgm:pt modelId="{2FCA777F-93AE-4818-AA42-07085BDD4697}" type="parTrans" cxnId="{9669B771-2B21-466E-9E48-E5BB4CD84DF9}">
      <dgm:prSet/>
      <dgm:spPr/>
      <dgm:t>
        <a:bodyPr/>
        <a:lstStyle/>
        <a:p>
          <a:endParaRPr lang="en-US"/>
        </a:p>
      </dgm:t>
    </dgm:pt>
    <dgm:pt modelId="{0A703A61-B5EF-4430-9BD4-489BF39EF201}" type="sibTrans" cxnId="{9669B771-2B21-466E-9E48-E5BB4CD84DF9}">
      <dgm:prSet/>
      <dgm:spPr/>
      <dgm:t>
        <a:bodyPr/>
        <a:lstStyle/>
        <a:p>
          <a:endParaRPr lang="en-US"/>
        </a:p>
      </dgm:t>
    </dgm:pt>
    <dgm:pt modelId="{7E634C0D-BC41-4F2C-A51D-9AA495DD6A9D}">
      <dgm:prSet/>
      <dgm:spPr/>
      <dgm:t>
        <a:bodyPr/>
        <a:lstStyle/>
        <a:p>
          <a:r>
            <a:rPr lang="en-US" b="1"/>
            <a:t>Visual Communication:</a:t>
          </a:r>
          <a:r>
            <a:rPr lang="en-US"/>
            <a:t> Infographics, charts, dashboards, videos, photos</a:t>
          </a:r>
        </a:p>
      </dgm:t>
    </dgm:pt>
    <dgm:pt modelId="{A7E6B043-EA7E-45A4-B761-D5C89AF59236}" type="parTrans" cxnId="{EC3D7BE1-6E28-418F-AEDF-2CFF8CCED0E1}">
      <dgm:prSet/>
      <dgm:spPr/>
      <dgm:t>
        <a:bodyPr/>
        <a:lstStyle/>
        <a:p>
          <a:endParaRPr lang="en-US"/>
        </a:p>
      </dgm:t>
    </dgm:pt>
    <dgm:pt modelId="{13E0577F-5CEE-4248-A976-93E4C1098FD4}" type="sibTrans" cxnId="{EC3D7BE1-6E28-418F-AEDF-2CFF8CCED0E1}">
      <dgm:prSet/>
      <dgm:spPr/>
      <dgm:t>
        <a:bodyPr/>
        <a:lstStyle/>
        <a:p>
          <a:endParaRPr lang="en-US"/>
        </a:p>
      </dgm:t>
    </dgm:pt>
    <dgm:pt modelId="{F772308D-6FA4-4707-9D98-7AD65D3F632D}" type="pres">
      <dgm:prSet presAssocID="{41C2B76B-7733-4287-B9A1-67860BC86232}" presName="Name0" presStyleCnt="0">
        <dgm:presLayoutVars>
          <dgm:chMax val="1"/>
          <dgm:dir/>
          <dgm:animLvl val="ctr"/>
          <dgm:resizeHandles val="exact"/>
        </dgm:presLayoutVars>
      </dgm:prSet>
      <dgm:spPr/>
      <dgm:t>
        <a:bodyPr/>
        <a:lstStyle/>
        <a:p>
          <a:endParaRPr lang="en-US"/>
        </a:p>
      </dgm:t>
    </dgm:pt>
    <dgm:pt modelId="{C0C8FFCF-5CD1-4AAC-AB5F-5AFB2DC8DF40}" type="pres">
      <dgm:prSet presAssocID="{DA0561E7-C001-4C31-A192-3505D8E33DDE}" presName="centerShape" presStyleLbl="node0" presStyleIdx="0" presStyleCnt="1"/>
      <dgm:spPr/>
      <dgm:t>
        <a:bodyPr/>
        <a:lstStyle/>
        <a:p>
          <a:endParaRPr lang="en-US"/>
        </a:p>
      </dgm:t>
    </dgm:pt>
    <dgm:pt modelId="{B2C2288D-39F0-4797-943E-2B5F1C4F6802}" type="pres">
      <dgm:prSet presAssocID="{8E49EA22-A056-4FCF-AB7D-70684BE9304E}" presName="node" presStyleLbl="node1" presStyleIdx="0" presStyleCnt="5">
        <dgm:presLayoutVars>
          <dgm:bulletEnabled val="1"/>
        </dgm:presLayoutVars>
      </dgm:prSet>
      <dgm:spPr/>
      <dgm:t>
        <a:bodyPr/>
        <a:lstStyle/>
        <a:p>
          <a:endParaRPr lang="en-US"/>
        </a:p>
      </dgm:t>
    </dgm:pt>
    <dgm:pt modelId="{F1A3EBA3-16A3-4D25-B175-12D037BE5B30}" type="pres">
      <dgm:prSet presAssocID="{8E49EA22-A056-4FCF-AB7D-70684BE9304E}" presName="dummy" presStyleCnt="0"/>
      <dgm:spPr/>
    </dgm:pt>
    <dgm:pt modelId="{19B1BA85-781F-4700-B405-743936D30FC7}" type="pres">
      <dgm:prSet presAssocID="{DC07A6B3-94E8-4E54-8944-A6336044FF7E}" presName="sibTrans" presStyleLbl="sibTrans2D1" presStyleIdx="0" presStyleCnt="5"/>
      <dgm:spPr/>
      <dgm:t>
        <a:bodyPr/>
        <a:lstStyle/>
        <a:p>
          <a:endParaRPr lang="en-US"/>
        </a:p>
      </dgm:t>
    </dgm:pt>
    <dgm:pt modelId="{E4879BBC-B188-4FCE-8523-386362530E01}" type="pres">
      <dgm:prSet presAssocID="{5443B28E-D48A-4829-B0D4-44D973586401}" presName="node" presStyleLbl="node1" presStyleIdx="1" presStyleCnt="5">
        <dgm:presLayoutVars>
          <dgm:bulletEnabled val="1"/>
        </dgm:presLayoutVars>
      </dgm:prSet>
      <dgm:spPr/>
      <dgm:t>
        <a:bodyPr/>
        <a:lstStyle/>
        <a:p>
          <a:endParaRPr lang="en-US"/>
        </a:p>
      </dgm:t>
    </dgm:pt>
    <dgm:pt modelId="{EC419B2B-1DF0-42CF-B28B-FCB8F5B554BF}" type="pres">
      <dgm:prSet presAssocID="{5443B28E-D48A-4829-B0D4-44D973586401}" presName="dummy" presStyleCnt="0"/>
      <dgm:spPr/>
    </dgm:pt>
    <dgm:pt modelId="{A6012BE4-009C-47D2-9465-22394519E9D5}" type="pres">
      <dgm:prSet presAssocID="{5C806065-41A2-4DF7-875D-B44DD79BFAB1}" presName="sibTrans" presStyleLbl="sibTrans2D1" presStyleIdx="1" presStyleCnt="5"/>
      <dgm:spPr/>
      <dgm:t>
        <a:bodyPr/>
        <a:lstStyle/>
        <a:p>
          <a:endParaRPr lang="en-US"/>
        </a:p>
      </dgm:t>
    </dgm:pt>
    <dgm:pt modelId="{CCC76419-72E4-4485-825D-F5969514E1F0}" type="pres">
      <dgm:prSet presAssocID="{156B304F-234C-4BDD-A6C0-39F4D8D2C2FF}" presName="node" presStyleLbl="node1" presStyleIdx="2" presStyleCnt="5">
        <dgm:presLayoutVars>
          <dgm:bulletEnabled val="1"/>
        </dgm:presLayoutVars>
      </dgm:prSet>
      <dgm:spPr/>
      <dgm:t>
        <a:bodyPr/>
        <a:lstStyle/>
        <a:p>
          <a:endParaRPr lang="en-US"/>
        </a:p>
      </dgm:t>
    </dgm:pt>
    <dgm:pt modelId="{CB6EFC93-0CB6-4B18-B2E0-736C60C8BD89}" type="pres">
      <dgm:prSet presAssocID="{156B304F-234C-4BDD-A6C0-39F4D8D2C2FF}" presName="dummy" presStyleCnt="0"/>
      <dgm:spPr/>
    </dgm:pt>
    <dgm:pt modelId="{531A806C-21CE-442C-AD1F-CC430EBBD612}" type="pres">
      <dgm:prSet presAssocID="{30B54004-45CE-4BC1-ABB6-A960CA027B5E}" presName="sibTrans" presStyleLbl="sibTrans2D1" presStyleIdx="2" presStyleCnt="5"/>
      <dgm:spPr/>
      <dgm:t>
        <a:bodyPr/>
        <a:lstStyle/>
        <a:p>
          <a:endParaRPr lang="en-US"/>
        </a:p>
      </dgm:t>
    </dgm:pt>
    <dgm:pt modelId="{AA2DAC6E-A6FA-4726-A78E-0F33A2C120A3}" type="pres">
      <dgm:prSet presAssocID="{9837E7BE-21A6-40B8-B203-110BA6D1DC09}" presName="node" presStyleLbl="node1" presStyleIdx="3" presStyleCnt="5">
        <dgm:presLayoutVars>
          <dgm:bulletEnabled val="1"/>
        </dgm:presLayoutVars>
      </dgm:prSet>
      <dgm:spPr/>
      <dgm:t>
        <a:bodyPr/>
        <a:lstStyle/>
        <a:p>
          <a:endParaRPr lang="en-US"/>
        </a:p>
      </dgm:t>
    </dgm:pt>
    <dgm:pt modelId="{E8C8C635-6CFD-487B-9331-42BCA02C342A}" type="pres">
      <dgm:prSet presAssocID="{9837E7BE-21A6-40B8-B203-110BA6D1DC09}" presName="dummy" presStyleCnt="0"/>
      <dgm:spPr/>
    </dgm:pt>
    <dgm:pt modelId="{7F371362-B94D-477B-9297-6B0DBFE11227}" type="pres">
      <dgm:prSet presAssocID="{0A703A61-B5EF-4430-9BD4-489BF39EF201}" presName="sibTrans" presStyleLbl="sibTrans2D1" presStyleIdx="3" presStyleCnt="5"/>
      <dgm:spPr/>
      <dgm:t>
        <a:bodyPr/>
        <a:lstStyle/>
        <a:p>
          <a:endParaRPr lang="en-US"/>
        </a:p>
      </dgm:t>
    </dgm:pt>
    <dgm:pt modelId="{C10BDA61-CD51-4563-B734-1B4A2F560C06}" type="pres">
      <dgm:prSet presAssocID="{7E634C0D-BC41-4F2C-A51D-9AA495DD6A9D}" presName="node" presStyleLbl="node1" presStyleIdx="4" presStyleCnt="5">
        <dgm:presLayoutVars>
          <dgm:bulletEnabled val="1"/>
        </dgm:presLayoutVars>
      </dgm:prSet>
      <dgm:spPr/>
      <dgm:t>
        <a:bodyPr/>
        <a:lstStyle/>
        <a:p>
          <a:endParaRPr lang="en-US"/>
        </a:p>
      </dgm:t>
    </dgm:pt>
    <dgm:pt modelId="{92B7CAF2-3C4C-4188-90F0-1B53EC8772CA}" type="pres">
      <dgm:prSet presAssocID="{7E634C0D-BC41-4F2C-A51D-9AA495DD6A9D}" presName="dummy" presStyleCnt="0"/>
      <dgm:spPr/>
    </dgm:pt>
    <dgm:pt modelId="{CD18932F-7369-422B-A053-E1BCEFAD003C}" type="pres">
      <dgm:prSet presAssocID="{13E0577F-5CEE-4248-A976-93E4C1098FD4}" presName="sibTrans" presStyleLbl="sibTrans2D1" presStyleIdx="4" presStyleCnt="5"/>
      <dgm:spPr/>
      <dgm:t>
        <a:bodyPr/>
        <a:lstStyle/>
        <a:p>
          <a:endParaRPr lang="en-US"/>
        </a:p>
      </dgm:t>
    </dgm:pt>
  </dgm:ptLst>
  <dgm:cxnLst>
    <dgm:cxn modelId="{86DFB36E-3F41-4B68-A15D-DF4B1C3E0F16}" type="presOf" srcId="{DC07A6B3-94E8-4E54-8944-A6336044FF7E}" destId="{19B1BA85-781F-4700-B405-743936D30FC7}" srcOrd="0" destOrd="0" presId="urn:microsoft.com/office/officeart/2005/8/layout/radial6"/>
    <dgm:cxn modelId="{1E729B8E-9AC7-47FB-BEE5-BAC525EA5AA1}" type="presOf" srcId="{7E634C0D-BC41-4F2C-A51D-9AA495DD6A9D}" destId="{C10BDA61-CD51-4563-B734-1B4A2F560C06}" srcOrd="0" destOrd="0" presId="urn:microsoft.com/office/officeart/2005/8/layout/radial6"/>
    <dgm:cxn modelId="{7F63693D-DA07-4C49-A52D-778B098AFA01}" type="presOf" srcId="{9837E7BE-21A6-40B8-B203-110BA6D1DC09}" destId="{AA2DAC6E-A6FA-4726-A78E-0F33A2C120A3}" srcOrd="0" destOrd="0" presId="urn:microsoft.com/office/officeart/2005/8/layout/radial6"/>
    <dgm:cxn modelId="{29DF343E-4119-4FAC-BC77-E838E1029357}" srcId="{DA0561E7-C001-4C31-A192-3505D8E33DDE}" destId="{8E49EA22-A056-4FCF-AB7D-70684BE9304E}" srcOrd="0" destOrd="0" parTransId="{EEB1B50B-AB77-44E0-BAD1-AEE760E8483A}" sibTransId="{DC07A6B3-94E8-4E54-8944-A6336044FF7E}"/>
    <dgm:cxn modelId="{D45D45B5-219D-4082-B165-A80F93203284}" type="presOf" srcId="{8E49EA22-A056-4FCF-AB7D-70684BE9304E}" destId="{B2C2288D-39F0-4797-943E-2B5F1C4F6802}" srcOrd="0" destOrd="0" presId="urn:microsoft.com/office/officeart/2005/8/layout/radial6"/>
    <dgm:cxn modelId="{964BFDD4-3B59-4576-8C07-9271CECF3A47}" srcId="{41C2B76B-7733-4287-B9A1-67860BC86232}" destId="{DA0561E7-C001-4C31-A192-3505D8E33DDE}" srcOrd="0" destOrd="0" parTransId="{9EA449C0-1D0C-4B7E-B63E-3F44D8DE2648}" sibTransId="{14E0F822-2898-4DDB-9351-EE06995BA716}"/>
    <dgm:cxn modelId="{C5E02273-C8AB-45ED-A68E-01923C602CC8}" type="presOf" srcId="{5443B28E-D48A-4829-B0D4-44D973586401}" destId="{E4879BBC-B188-4FCE-8523-386362530E01}" srcOrd="0" destOrd="0" presId="urn:microsoft.com/office/officeart/2005/8/layout/radial6"/>
    <dgm:cxn modelId="{A20D1FF3-666F-473C-82D0-BA15B17A3086}" type="presOf" srcId="{156B304F-234C-4BDD-A6C0-39F4D8D2C2FF}" destId="{CCC76419-72E4-4485-825D-F5969514E1F0}" srcOrd="0" destOrd="0" presId="urn:microsoft.com/office/officeart/2005/8/layout/radial6"/>
    <dgm:cxn modelId="{EC3D7BE1-6E28-418F-AEDF-2CFF8CCED0E1}" srcId="{DA0561E7-C001-4C31-A192-3505D8E33DDE}" destId="{7E634C0D-BC41-4F2C-A51D-9AA495DD6A9D}" srcOrd="4" destOrd="0" parTransId="{A7E6B043-EA7E-45A4-B761-D5C89AF59236}" sibTransId="{13E0577F-5CEE-4248-A976-93E4C1098FD4}"/>
    <dgm:cxn modelId="{59FBF2D4-AC79-4262-B994-BB55FF495E15}" type="presOf" srcId="{41C2B76B-7733-4287-B9A1-67860BC86232}" destId="{F772308D-6FA4-4707-9D98-7AD65D3F632D}" srcOrd="0" destOrd="0" presId="urn:microsoft.com/office/officeart/2005/8/layout/radial6"/>
    <dgm:cxn modelId="{4C0A50C0-F3C9-424E-ACB0-647605BF7D18}" type="presOf" srcId="{DA0561E7-C001-4C31-A192-3505D8E33DDE}" destId="{C0C8FFCF-5CD1-4AAC-AB5F-5AFB2DC8DF40}" srcOrd="0" destOrd="0" presId="urn:microsoft.com/office/officeart/2005/8/layout/radial6"/>
    <dgm:cxn modelId="{64B54F2B-E062-4C6B-9B16-DF754D40AD79}" type="presOf" srcId="{30B54004-45CE-4BC1-ABB6-A960CA027B5E}" destId="{531A806C-21CE-442C-AD1F-CC430EBBD612}" srcOrd="0" destOrd="0" presId="urn:microsoft.com/office/officeart/2005/8/layout/radial6"/>
    <dgm:cxn modelId="{0912B52A-E2E2-416D-AC15-CD58759DE5B2}" type="presOf" srcId="{13E0577F-5CEE-4248-A976-93E4C1098FD4}" destId="{CD18932F-7369-422B-A053-E1BCEFAD003C}" srcOrd="0" destOrd="0" presId="urn:microsoft.com/office/officeart/2005/8/layout/radial6"/>
    <dgm:cxn modelId="{402B01F5-290F-472E-998B-6CEB339ACC4E}" type="presOf" srcId="{5C806065-41A2-4DF7-875D-B44DD79BFAB1}" destId="{A6012BE4-009C-47D2-9465-22394519E9D5}" srcOrd="0" destOrd="0" presId="urn:microsoft.com/office/officeart/2005/8/layout/radial6"/>
    <dgm:cxn modelId="{BB7878AE-5BAA-4306-A760-9852137EA80A}" srcId="{DA0561E7-C001-4C31-A192-3505D8E33DDE}" destId="{5443B28E-D48A-4829-B0D4-44D973586401}" srcOrd="1" destOrd="0" parTransId="{6F6C9323-927D-47DC-A23F-EBB64DD8BAC4}" sibTransId="{5C806065-41A2-4DF7-875D-B44DD79BFAB1}"/>
    <dgm:cxn modelId="{946FB038-6438-46D6-AF05-3F6BC7AA5E22}" srcId="{DA0561E7-C001-4C31-A192-3505D8E33DDE}" destId="{156B304F-234C-4BDD-A6C0-39F4D8D2C2FF}" srcOrd="2" destOrd="0" parTransId="{373902FB-CC09-497C-AB58-E31FD8521DFA}" sibTransId="{30B54004-45CE-4BC1-ABB6-A960CA027B5E}"/>
    <dgm:cxn modelId="{1CB1B5DC-AF17-4104-8168-51CA455022A4}" type="presOf" srcId="{0A703A61-B5EF-4430-9BD4-489BF39EF201}" destId="{7F371362-B94D-477B-9297-6B0DBFE11227}" srcOrd="0" destOrd="0" presId="urn:microsoft.com/office/officeart/2005/8/layout/radial6"/>
    <dgm:cxn modelId="{9669B771-2B21-466E-9E48-E5BB4CD84DF9}" srcId="{DA0561E7-C001-4C31-A192-3505D8E33DDE}" destId="{9837E7BE-21A6-40B8-B203-110BA6D1DC09}" srcOrd="3" destOrd="0" parTransId="{2FCA777F-93AE-4818-AA42-07085BDD4697}" sibTransId="{0A703A61-B5EF-4430-9BD4-489BF39EF201}"/>
    <dgm:cxn modelId="{F0D5D3E3-9EA0-4EDB-BE05-DC5B91EA657F}" type="presParOf" srcId="{F772308D-6FA4-4707-9D98-7AD65D3F632D}" destId="{C0C8FFCF-5CD1-4AAC-AB5F-5AFB2DC8DF40}" srcOrd="0" destOrd="0" presId="urn:microsoft.com/office/officeart/2005/8/layout/radial6"/>
    <dgm:cxn modelId="{C9195E72-DF76-4046-846F-2A9A61D2B6C3}" type="presParOf" srcId="{F772308D-6FA4-4707-9D98-7AD65D3F632D}" destId="{B2C2288D-39F0-4797-943E-2B5F1C4F6802}" srcOrd="1" destOrd="0" presId="urn:microsoft.com/office/officeart/2005/8/layout/radial6"/>
    <dgm:cxn modelId="{808F9E17-9336-43B7-9BB7-926A51C38BDE}" type="presParOf" srcId="{F772308D-6FA4-4707-9D98-7AD65D3F632D}" destId="{F1A3EBA3-16A3-4D25-B175-12D037BE5B30}" srcOrd="2" destOrd="0" presId="urn:microsoft.com/office/officeart/2005/8/layout/radial6"/>
    <dgm:cxn modelId="{E41F93B7-9B2D-49CA-8EB1-8E4C9CA8C42E}" type="presParOf" srcId="{F772308D-6FA4-4707-9D98-7AD65D3F632D}" destId="{19B1BA85-781F-4700-B405-743936D30FC7}" srcOrd="3" destOrd="0" presId="urn:microsoft.com/office/officeart/2005/8/layout/radial6"/>
    <dgm:cxn modelId="{387DF2B4-453C-446E-B2B0-7966D1091BAC}" type="presParOf" srcId="{F772308D-6FA4-4707-9D98-7AD65D3F632D}" destId="{E4879BBC-B188-4FCE-8523-386362530E01}" srcOrd="4" destOrd="0" presId="urn:microsoft.com/office/officeart/2005/8/layout/radial6"/>
    <dgm:cxn modelId="{A72D58DD-0C23-4827-BB0B-33A717390ECF}" type="presParOf" srcId="{F772308D-6FA4-4707-9D98-7AD65D3F632D}" destId="{EC419B2B-1DF0-42CF-B28B-FCB8F5B554BF}" srcOrd="5" destOrd="0" presId="urn:microsoft.com/office/officeart/2005/8/layout/radial6"/>
    <dgm:cxn modelId="{2ED1F191-E4F2-45EC-8E55-5DCB7B52899A}" type="presParOf" srcId="{F772308D-6FA4-4707-9D98-7AD65D3F632D}" destId="{A6012BE4-009C-47D2-9465-22394519E9D5}" srcOrd="6" destOrd="0" presId="urn:microsoft.com/office/officeart/2005/8/layout/radial6"/>
    <dgm:cxn modelId="{3216C622-D4AA-48B1-B3C0-2B61EBC994EB}" type="presParOf" srcId="{F772308D-6FA4-4707-9D98-7AD65D3F632D}" destId="{CCC76419-72E4-4485-825D-F5969514E1F0}" srcOrd="7" destOrd="0" presId="urn:microsoft.com/office/officeart/2005/8/layout/radial6"/>
    <dgm:cxn modelId="{62F090E4-070B-4E45-A054-AC7BFE803988}" type="presParOf" srcId="{F772308D-6FA4-4707-9D98-7AD65D3F632D}" destId="{CB6EFC93-0CB6-4B18-B2E0-736C60C8BD89}" srcOrd="8" destOrd="0" presId="urn:microsoft.com/office/officeart/2005/8/layout/radial6"/>
    <dgm:cxn modelId="{FC31DBED-66B3-4EA0-AE30-1BCE5B923ED9}" type="presParOf" srcId="{F772308D-6FA4-4707-9D98-7AD65D3F632D}" destId="{531A806C-21CE-442C-AD1F-CC430EBBD612}" srcOrd="9" destOrd="0" presId="urn:microsoft.com/office/officeart/2005/8/layout/radial6"/>
    <dgm:cxn modelId="{AEC4B114-43F7-4368-BDD9-0C014F1BB134}" type="presParOf" srcId="{F772308D-6FA4-4707-9D98-7AD65D3F632D}" destId="{AA2DAC6E-A6FA-4726-A78E-0F33A2C120A3}" srcOrd="10" destOrd="0" presId="urn:microsoft.com/office/officeart/2005/8/layout/radial6"/>
    <dgm:cxn modelId="{FCB2FEDC-0959-483D-9D16-BD76356AFC59}" type="presParOf" srcId="{F772308D-6FA4-4707-9D98-7AD65D3F632D}" destId="{E8C8C635-6CFD-487B-9331-42BCA02C342A}" srcOrd="11" destOrd="0" presId="urn:microsoft.com/office/officeart/2005/8/layout/radial6"/>
    <dgm:cxn modelId="{57442D49-6902-4B9D-8B63-25CB7868CDD3}" type="presParOf" srcId="{F772308D-6FA4-4707-9D98-7AD65D3F632D}" destId="{7F371362-B94D-477B-9297-6B0DBFE11227}" srcOrd="12" destOrd="0" presId="urn:microsoft.com/office/officeart/2005/8/layout/radial6"/>
    <dgm:cxn modelId="{06636AC2-EBAB-416D-BE6D-8AB405C29B43}" type="presParOf" srcId="{F772308D-6FA4-4707-9D98-7AD65D3F632D}" destId="{C10BDA61-CD51-4563-B734-1B4A2F560C06}" srcOrd="13" destOrd="0" presId="urn:microsoft.com/office/officeart/2005/8/layout/radial6"/>
    <dgm:cxn modelId="{4CC081E7-FB1A-4A9A-BABB-4577503453E7}" type="presParOf" srcId="{F772308D-6FA4-4707-9D98-7AD65D3F632D}" destId="{92B7CAF2-3C4C-4188-90F0-1B53EC8772CA}" srcOrd="14" destOrd="0" presId="urn:microsoft.com/office/officeart/2005/8/layout/radial6"/>
    <dgm:cxn modelId="{E76B3A17-BE5F-4081-9F82-03B989FECB4C}" type="presParOf" srcId="{F772308D-6FA4-4707-9D98-7AD65D3F632D}" destId="{CD18932F-7369-422B-A053-E1BCEFAD003C}"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4A21AA-047E-4665-8600-1CD601B60F9A}">
      <dsp:nvSpPr>
        <dsp:cNvPr id="0" name=""/>
        <dsp:cNvSpPr/>
      </dsp:nvSpPr>
      <dsp:spPr>
        <a:xfrm rot="5400000">
          <a:off x="2433241" y="643955"/>
          <a:ext cx="1598083" cy="1390332"/>
        </a:xfrm>
        <a:prstGeom prst="hexagon">
          <a:avLst>
            <a:gd name="adj" fmla="val 25000"/>
            <a:gd name="vf" fmla="val 11547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b="1" kern="1200"/>
            <a:t>Accountability:</a:t>
          </a:r>
          <a:r>
            <a:rPr lang="en-US" sz="800" kern="1200"/>
            <a:t> Keeps stakeholders (donors, communities, management) informed and ensures transparency</a:t>
          </a:r>
        </a:p>
      </dsp:txBody>
      <dsp:txXfrm rot="-5400000">
        <a:off x="2753776" y="789115"/>
        <a:ext cx="957012" cy="1100013"/>
      </dsp:txXfrm>
    </dsp:sp>
    <dsp:sp modelId="{21F042D2-0512-4E9F-9231-A9DD370453BE}">
      <dsp:nvSpPr>
        <dsp:cNvPr id="0" name=""/>
        <dsp:cNvSpPr/>
      </dsp:nvSpPr>
      <dsp:spPr>
        <a:xfrm>
          <a:off x="3969639" y="859696"/>
          <a:ext cx="1783461" cy="958850"/>
        </a:xfrm>
        <a:prstGeom prst="rect">
          <a:avLst/>
        </a:prstGeom>
        <a:noFill/>
        <a:ln>
          <a:noFill/>
        </a:ln>
        <a:effectLst/>
      </dsp:spPr>
      <dsp:style>
        <a:lnRef idx="0">
          <a:scrgbClr r="0" g="0" b="0"/>
        </a:lnRef>
        <a:fillRef idx="0">
          <a:scrgbClr r="0" g="0" b="0"/>
        </a:fillRef>
        <a:effectRef idx="0">
          <a:scrgbClr r="0" g="0" b="0"/>
        </a:effectRef>
        <a:fontRef idx="minor"/>
      </dsp:style>
    </dsp:sp>
    <dsp:sp modelId="{EC31DAC9-D0B3-481F-BDAF-83C5AAD43C69}">
      <dsp:nvSpPr>
        <dsp:cNvPr id="0" name=""/>
        <dsp:cNvSpPr/>
      </dsp:nvSpPr>
      <dsp:spPr>
        <a:xfrm rot="5400000">
          <a:off x="931682" y="643955"/>
          <a:ext cx="1598083" cy="1390332"/>
        </a:xfrm>
        <a:prstGeom prst="hexagon">
          <a:avLst>
            <a:gd name="adj" fmla="val 25000"/>
            <a:gd name="vf" fmla="val 115470"/>
          </a:avLst>
        </a:prstGeom>
        <a:gradFill rotWithShape="0">
          <a:gsLst>
            <a:gs pos="0">
              <a:schemeClr val="accent5">
                <a:hueOff val="-1470669"/>
                <a:satOff val="-2046"/>
                <a:lumOff val="-784"/>
                <a:alphaOff val="0"/>
                <a:satMod val="103000"/>
                <a:lumMod val="102000"/>
                <a:tint val="94000"/>
              </a:schemeClr>
            </a:gs>
            <a:gs pos="50000">
              <a:schemeClr val="accent5">
                <a:hueOff val="-1470669"/>
                <a:satOff val="-2046"/>
                <a:lumOff val="-784"/>
                <a:alphaOff val="0"/>
                <a:satMod val="110000"/>
                <a:lumMod val="100000"/>
                <a:shade val="100000"/>
              </a:schemeClr>
            </a:gs>
            <a:gs pos="100000">
              <a:schemeClr val="accent5">
                <a:hueOff val="-1470669"/>
                <a:satOff val="-2046"/>
                <a:lumOff val="-78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b="1" kern="1200"/>
            <a:t>Communication:</a:t>
          </a:r>
          <a:r>
            <a:rPr lang="en-US" sz="1000" kern="1200"/>
            <a:t> Strengthens relationships with beneficiaries, partners, and funders by sharing outcomes.</a:t>
          </a:r>
        </a:p>
      </dsp:txBody>
      <dsp:txXfrm rot="-5400000">
        <a:off x="1252217" y="789115"/>
        <a:ext cx="957012" cy="1100013"/>
      </dsp:txXfrm>
    </dsp:sp>
    <dsp:sp modelId="{EEC99B0D-3D4F-43D6-8129-F547BAECF4B3}">
      <dsp:nvSpPr>
        <dsp:cNvPr id="0" name=""/>
        <dsp:cNvSpPr/>
      </dsp:nvSpPr>
      <dsp:spPr>
        <a:xfrm rot="5400000">
          <a:off x="1679585" y="2000408"/>
          <a:ext cx="1598083" cy="1390332"/>
        </a:xfrm>
        <a:prstGeom prst="hexagon">
          <a:avLst>
            <a:gd name="adj" fmla="val 25000"/>
            <a:gd name="vf" fmla="val 115470"/>
          </a:avLst>
        </a:prstGeom>
        <a:gradFill rotWithShape="0">
          <a:gsLst>
            <a:gs pos="0">
              <a:schemeClr val="accent5">
                <a:hueOff val="-2941338"/>
                <a:satOff val="-4091"/>
                <a:lumOff val="-1569"/>
                <a:alphaOff val="0"/>
                <a:satMod val="103000"/>
                <a:lumMod val="102000"/>
                <a:tint val="94000"/>
              </a:schemeClr>
            </a:gs>
            <a:gs pos="50000">
              <a:schemeClr val="accent5">
                <a:hueOff val="-2941338"/>
                <a:satOff val="-4091"/>
                <a:lumOff val="-1569"/>
                <a:alphaOff val="0"/>
                <a:satMod val="110000"/>
                <a:lumMod val="100000"/>
                <a:shade val="100000"/>
              </a:schemeClr>
            </a:gs>
            <a:gs pos="100000">
              <a:schemeClr val="accent5">
                <a:hueOff val="-2941338"/>
                <a:satOff val="-4091"/>
                <a:lumOff val="-1569"/>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a:t>Decision-making:</a:t>
          </a:r>
          <a:r>
            <a:rPr lang="en-US" sz="900" kern="1200"/>
            <a:t> Provides evidence to guide project adjustments and strategic decisions</a:t>
          </a:r>
          <a:r>
            <a:rPr lang="en-US" sz="800" kern="1200"/>
            <a:t>.</a:t>
          </a:r>
        </a:p>
      </dsp:txBody>
      <dsp:txXfrm rot="-5400000">
        <a:off x="2000120" y="2145568"/>
        <a:ext cx="957012" cy="1100013"/>
      </dsp:txXfrm>
    </dsp:sp>
    <dsp:sp modelId="{938F7F43-A3A1-4701-937D-93D0BCED6D6E}">
      <dsp:nvSpPr>
        <dsp:cNvPr id="0" name=""/>
        <dsp:cNvSpPr/>
      </dsp:nvSpPr>
      <dsp:spPr>
        <a:xfrm>
          <a:off x="0" y="2216149"/>
          <a:ext cx="1725930" cy="958850"/>
        </a:xfrm>
        <a:prstGeom prst="rect">
          <a:avLst/>
        </a:prstGeom>
        <a:noFill/>
        <a:ln>
          <a:noFill/>
        </a:ln>
        <a:effectLst/>
      </dsp:spPr>
      <dsp:style>
        <a:lnRef idx="0">
          <a:scrgbClr r="0" g="0" b="0"/>
        </a:lnRef>
        <a:fillRef idx="0">
          <a:scrgbClr r="0" g="0" b="0"/>
        </a:fillRef>
        <a:effectRef idx="0">
          <a:scrgbClr r="0" g="0" b="0"/>
        </a:effectRef>
        <a:fontRef idx="minor"/>
      </dsp:style>
    </dsp:sp>
    <dsp:sp modelId="{AD83D9FC-1CDF-47A0-9A1E-22DA874F4FFF}">
      <dsp:nvSpPr>
        <dsp:cNvPr id="0" name=""/>
        <dsp:cNvSpPr/>
      </dsp:nvSpPr>
      <dsp:spPr>
        <a:xfrm rot="5400000">
          <a:off x="3181144" y="2000408"/>
          <a:ext cx="1598083" cy="1390332"/>
        </a:xfrm>
        <a:prstGeom prst="hexagon">
          <a:avLst>
            <a:gd name="adj" fmla="val 25000"/>
            <a:gd name="vf" fmla="val 115470"/>
          </a:avLst>
        </a:prstGeom>
        <a:gradFill rotWithShape="0">
          <a:gsLst>
            <a:gs pos="0">
              <a:schemeClr val="accent5">
                <a:hueOff val="-4412007"/>
                <a:satOff val="-6137"/>
                <a:lumOff val="-2353"/>
                <a:alphaOff val="0"/>
                <a:satMod val="103000"/>
                <a:lumMod val="102000"/>
                <a:tint val="94000"/>
              </a:schemeClr>
            </a:gs>
            <a:gs pos="50000">
              <a:schemeClr val="accent5">
                <a:hueOff val="-4412007"/>
                <a:satOff val="-6137"/>
                <a:lumOff val="-2353"/>
                <a:alphaOff val="0"/>
                <a:satMod val="110000"/>
                <a:lumMod val="100000"/>
                <a:shade val="100000"/>
              </a:schemeClr>
            </a:gs>
            <a:gs pos="100000">
              <a:schemeClr val="accent5">
                <a:hueOff val="-4412007"/>
                <a:satOff val="-6137"/>
                <a:lumOff val="-2353"/>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r>
            <a:rPr lang="en-US" sz="900" b="1" kern="1200"/>
            <a:t>Learning:</a:t>
          </a:r>
          <a:r>
            <a:rPr lang="en-US" sz="900" kern="1200"/>
            <a:t> Helps identify successes, failures, and areas for improvement</a:t>
          </a:r>
          <a:r>
            <a:rPr lang="en-US" sz="1100" kern="1200"/>
            <a:t>.</a:t>
          </a:r>
        </a:p>
      </dsp:txBody>
      <dsp:txXfrm rot="-5400000">
        <a:off x="3501679" y="2145568"/>
        <a:ext cx="957012" cy="1100013"/>
      </dsp:txXfrm>
    </dsp:sp>
    <dsp:sp modelId="{BF51638C-A5E8-4E12-8B2C-754DA6D38122}">
      <dsp:nvSpPr>
        <dsp:cNvPr id="0" name=""/>
        <dsp:cNvSpPr/>
      </dsp:nvSpPr>
      <dsp:spPr>
        <a:xfrm rot="5400000">
          <a:off x="2433241" y="3356861"/>
          <a:ext cx="1598083" cy="1390332"/>
        </a:xfrm>
        <a:prstGeom prst="hexagon">
          <a:avLst>
            <a:gd name="adj" fmla="val 25000"/>
            <a:gd name="vf" fmla="val 115470"/>
          </a:avLst>
        </a:prstGeom>
        <a:gradFill rotWithShape="0">
          <a:gsLst>
            <a:gs pos="0">
              <a:schemeClr val="accent5">
                <a:hueOff val="-5882676"/>
                <a:satOff val="-8182"/>
                <a:lumOff val="-3138"/>
                <a:alphaOff val="0"/>
                <a:satMod val="103000"/>
                <a:lumMod val="102000"/>
                <a:tint val="94000"/>
              </a:schemeClr>
            </a:gs>
            <a:gs pos="50000">
              <a:schemeClr val="accent5">
                <a:hueOff val="-5882676"/>
                <a:satOff val="-8182"/>
                <a:lumOff val="-3138"/>
                <a:alphaOff val="0"/>
                <a:satMod val="110000"/>
                <a:lumMod val="100000"/>
                <a:shade val="100000"/>
              </a:schemeClr>
            </a:gs>
            <a:gs pos="100000">
              <a:schemeClr val="accent5">
                <a:hueOff val="-5882676"/>
                <a:satOff val="-8182"/>
                <a:lumOff val="-313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a:t>Tracking progress:</a:t>
          </a:r>
          <a:r>
            <a:rPr lang="en-US" sz="900" kern="1200"/>
            <a:t> Monitors achievement against objectives, milestones, and indicators</a:t>
          </a:r>
          <a:r>
            <a:rPr lang="en-US" sz="800" kern="1200"/>
            <a:t>.</a:t>
          </a:r>
        </a:p>
      </dsp:txBody>
      <dsp:txXfrm rot="-5400000">
        <a:off x="2753776" y="3502021"/>
        <a:ext cx="957012" cy="1100013"/>
      </dsp:txXfrm>
    </dsp:sp>
    <dsp:sp modelId="{2F407E32-C9C5-4E6B-A3E5-D485814AE11E}">
      <dsp:nvSpPr>
        <dsp:cNvPr id="0" name=""/>
        <dsp:cNvSpPr/>
      </dsp:nvSpPr>
      <dsp:spPr>
        <a:xfrm>
          <a:off x="3969639" y="3572602"/>
          <a:ext cx="1783461" cy="958850"/>
        </a:xfrm>
        <a:prstGeom prst="rect">
          <a:avLst/>
        </a:prstGeom>
        <a:noFill/>
        <a:ln>
          <a:noFill/>
        </a:ln>
        <a:effectLst/>
      </dsp:spPr>
      <dsp:style>
        <a:lnRef idx="0">
          <a:scrgbClr r="0" g="0" b="0"/>
        </a:lnRef>
        <a:fillRef idx="0">
          <a:scrgbClr r="0" g="0" b="0"/>
        </a:fillRef>
        <a:effectRef idx="0">
          <a:scrgbClr r="0" g="0" b="0"/>
        </a:effectRef>
        <a:fontRef idx="minor"/>
      </dsp:style>
    </dsp:sp>
    <dsp:sp modelId="{1D3349E0-CAD3-46F9-AC9A-2ED85A9C3C4E}">
      <dsp:nvSpPr>
        <dsp:cNvPr id="0" name=""/>
        <dsp:cNvSpPr/>
      </dsp:nvSpPr>
      <dsp:spPr>
        <a:xfrm rot="5400000">
          <a:off x="931682" y="3356861"/>
          <a:ext cx="1598083" cy="1390332"/>
        </a:xfrm>
        <a:prstGeom prst="hexagon">
          <a:avLst>
            <a:gd name="adj" fmla="val 25000"/>
            <a:gd name="vf" fmla="val 115470"/>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r>
            <a:rPr lang="en-US" sz="900" b="1" kern="1200"/>
            <a:t>Compliance:</a:t>
          </a:r>
          <a:r>
            <a:rPr lang="en-US" sz="900" kern="1200"/>
            <a:t> Meets legal, donor, and organizational requirements.</a:t>
          </a:r>
        </a:p>
      </dsp:txBody>
      <dsp:txXfrm rot="-5400000">
        <a:off x="1252217" y="3502021"/>
        <a:ext cx="957012" cy="11000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66A78E-D230-4811-85AE-FBD8126EEE03}">
      <dsp:nvSpPr>
        <dsp:cNvPr id="0" name=""/>
        <dsp:cNvSpPr/>
      </dsp:nvSpPr>
      <dsp:spPr>
        <a:xfrm>
          <a:off x="99377" y="662"/>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a:t>Field Staff</a:t>
          </a:r>
        </a:p>
        <a:p>
          <a:pPr lvl="0" algn="ctr" defTabSz="933450">
            <a:lnSpc>
              <a:spcPct val="90000"/>
            </a:lnSpc>
            <a:spcBef>
              <a:spcPct val="0"/>
            </a:spcBef>
            <a:spcAft>
              <a:spcPct val="35000"/>
            </a:spcAft>
          </a:pPr>
          <a:r>
            <a:rPr lang="en-US" sz="2100" kern="1200"/>
            <a:t>Collect data, document activities</a:t>
          </a:r>
          <a:r>
            <a:rPr lang="en-US" sz="2100" b="1" kern="1200"/>
            <a:t> </a:t>
          </a:r>
          <a:endParaRPr lang="en-US" sz="2100" kern="1200"/>
        </a:p>
      </dsp:txBody>
      <dsp:txXfrm>
        <a:off x="153823" y="55108"/>
        <a:ext cx="2989341" cy="1750048"/>
      </dsp:txXfrm>
    </dsp:sp>
    <dsp:sp modelId="{93DA40D3-BB8B-4E42-86A4-CFA04E2552EF}">
      <dsp:nvSpPr>
        <dsp:cNvPr id="0" name=""/>
        <dsp:cNvSpPr/>
      </dsp:nvSpPr>
      <dsp:spPr>
        <a:xfrm>
          <a:off x="3470255" y="545951"/>
          <a:ext cx="656825" cy="768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3470255" y="699623"/>
        <a:ext cx="459778" cy="461017"/>
      </dsp:txXfrm>
    </dsp:sp>
    <dsp:sp modelId="{3BF46BCC-4361-45D4-B9A3-91C997CD03B2}">
      <dsp:nvSpPr>
        <dsp:cNvPr id="0" name=""/>
        <dsp:cNvSpPr/>
      </dsp:nvSpPr>
      <dsp:spPr>
        <a:xfrm>
          <a:off x="4436904" y="662"/>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a:t>Project Coordinators</a:t>
          </a:r>
        </a:p>
        <a:p>
          <a:pPr lvl="0" algn="ctr" defTabSz="933450">
            <a:lnSpc>
              <a:spcPct val="90000"/>
            </a:lnSpc>
            <a:spcBef>
              <a:spcPct val="0"/>
            </a:spcBef>
            <a:spcAft>
              <a:spcPct val="35000"/>
            </a:spcAft>
          </a:pPr>
          <a:r>
            <a:rPr lang="en-US" sz="2100" kern="1200"/>
            <a:t>Verify, analyze, and consolidate data</a:t>
          </a:r>
          <a:r>
            <a:rPr lang="en-US" sz="2100" b="1" kern="1200"/>
            <a:t> </a:t>
          </a:r>
          <a:endParaRPr lang="en-US" sz="2100" kern="1200"/>
        </a:p>
      </dsp:txBody>
      <dsp:txXfrm>
        <a:off x="4491350" y="55108"/>
        <a:ext cx="2989341" cy="1750048"/>
      </dsp:txXfrm>
    </dsp:sp>
    <dsp:sp modelId="{5E3C24E5-8CB3-497E-A6A6-B661FB716DC0}">
      <dsp:nvSpPr>
        <dsp:cNvPr id="0" name=""/>
        <dsp:cNvSpPr/>
      </dsp:nvSpPr>
      <dsp:spPr>
        <a:xfrm>
          <a:off x="7807782" y="545951"/>
          <a:ext cx="656825" cy="768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7807782" y="699623"/>
        <a:ext cx="459778" cy="461017"/>
      </dsp:txXfrm>
    </dsp:sp>
    <dsp:sp modelId="{7F6CF9B3-6AD4-42ED-B0FD-C545BEB9FBE9}">
      <dsp:nvSpPr>
        <dsp:cNvPr id="0" name=""/>
        <dsp:cNvSpPr/>
      </dsp:nvSpPr>
      <dsp:spPr>
        <a:xfrm>
          <a:off x="8774431" y="662"/>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a:t>MEAL/Program Manager </a:t>
          </a:r>
        </a:p>
        <a:p>
          <a:pPr lvl="0" algn="ctr" defTabSz="933450">
            <a:lnSpc>
              <a:spcPct val="90000"/>
            </a:lnSpc>
            <a:spcBef>
              <a:spcPct val="0"/>
            </a:spcBef>
            <a:spcAft>
              <a:spcPct val="35000"/>
            </a:spcAft>
          </a:pPr>
          <a:endParaRPr lang="en-US" sz="2100" kern="1200"/>
        </a:p>
        <a:p>
          <a:pPr lvl="0" algn="ctr" defTabSz="933450">
            <a:lnSpc>
              <a:spcPct val="90000"/>
            </a:lnSpc>
            <a:spcBef>
              <a:spcPct val="0"/>
            </a:spcBef>
            <a:spcAft>
              <a:spcPct val="35000"/>
            </a:spcAft>
          </a:pPr>
          <a:r>
            <a:rPr lang="en-US" sz="2100" kern="1200"/>
            <a:t>Review and submit reports</a:t>
          </a:r>
        </a:p>
      </dsp:txBody>
      <dsp:txXfrm>
        <a:off x="8828877" y="55108"/>
        <a:ext cx="2989341" cy="1750048"/>
      </dsp:txXfrm>
    </dsp:sp>
    <dsp:sp modelId="{F778DDA3-20ED-4A37-9D29-7A8CB31DD14E}">
      <dsp:nvSpPr>
        <dsp:cNvPr id="0" name=""/>
        <dsp:cNvSpPr/>
      </dsp:nvSpPr>
      <dsp:spPr>
        <a:xfrm rot="5400000">
          <a:off x="9995135" y="2076479"/>
          <a:ext cx="656825" cy="768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5400000">
        <a:off x="10093040" y="2132247"/>
        <a:ext cx="461017" cy="459778"/>
      </dsp:txXfrm>
    </dsp:sp>
    <dsp:sp modelId="{DAC7A01E-ED23-4FFE-9D5E-3FAE5FC89E7B}">
      <dsp:nvSpPr>
        <dsp:cNvPr id="0" name=""/>
        <dsp:cNvSpPr/>
      </dsp:nvSpPr>
      <dsp:spPr>
        <a:xfrm>
          <a:off x="8774431" y="3098896"/>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b="1" kern="1200"/>
            <a:t>Executive/Board</a:t>
          </a:r>
        </a:p>
        <a:p>
          <a:pPr lvl="0" algn="ctr" defTabSz="933450">
            <a:lnSpc>
              <a:spcPct val="90000"/>
            </a:lnSpc>
            <a:spcBef>
              <a:spcPct val="0"/>
            </a:spcBef>
            <a:spcAft>
              <a:spcPct val="35000"/>
            </a:spcAft>
          </a:pPr>
          <a:endParaRPr lang="en-US" sz="2100" kern="1200"/>
        </a:p>
        <a:p>
          <a:pPr lvl="0" algn="ctr" defTabSz="933450">
            <a:lnSpc>
              <a:spcPct val="90000"/>
            </a:lnSpc>
            <a:spcBef>
              <a:spcPct val="0"/>
            </a:spcBef>
            <a:spcAft>
              <a:spcPct val="35000"/>
            </a:spcAft>
          </a:pPr>
          <a:r>
            <a:rPr lang="en-US" sz="2100" kern="1200"/>
            <a:t>Oversight and strategic decisions</a:t>
          </a:r>
          <a:r>
            <a:rPr lang="en-US" sz="2100" b="1" kern="1200"/>
            <a:t> </a:t>
          </a:r>
          <a:endParaRPr lang="en-US" sz="2100" kern="1200"/>
        </a:p>
      </dsp:txBody>
      <dsp:txXfrm>
        <a:off x="8828877" y="3153342"/>
        <a:ext cx="2989341" cy="1750048"/>
      </dsp:txXfrm>
    </dsp:sp>
    <dsp:sp modelId="{E4F8668B-44F8-465E-8F9D-E310A749D005}">
      <dsp:nvSpPr>
        <dsp:cNvPr id="0" name=""/>
        <dsp:cNvSpPr/>
      </dsp:nvSpPr>
      <dsp:spPr>
        <a:xfrm rot="10800000">
          <a:off x="7844961" y="3644185"/>
          <a:ext cx="656825" cy="76836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10800000">
        <a:off x="8042008" y="3797857"/>
        <a:ext cx="459778" cy="461017"/>
      </dsp:txXfrm>
    </dsp:sp>
    <dsp:sp modelId="{4568B433-B30D-45C5-9858-0C166243AA77}">
      <dsp:nvSpPr>
        <dsp:cNvPr id="0" name=""/>
        <dsp:cNvSpPr/>
      </dsp:nvSpPr>
      <dsp:spPr>
        <a:xfrm>
          <a:off x="4436904" y="3098896"/>
          <a:ext cx="3098233" cy="18589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a:t>Donor</a:t>
          </a:r>
        </a:p>
      </dsp:txBody>
      <dsp:txXfrm>
        <a:off x="4491350" y="3153342"/>
        <a:ext cx="2989341" cy="17500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E54EE-F65A-4233-9E94-37C63AD94363}">
      <dsp:nvSpPr>
        <dsp:cNvPr id="0" name=""/>
        <dsp:cNvSpPr/>
      </dsp:nvSpPr>
      <dsp:spPr>
        <a:xfrm>
          <a:off x="5766215" y="2105506"/>
          <a:ext cx="2573396" cy="2573396"/>
        </a:xfrm>
        <a:prstGeom prst="gear9">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b="1" kern="1200" dirty="0"/>
            <a:t>Evidence Integration:</a:t>
          </a:r>
          <a:r>
            <a:rPr lang="en-US" sz="800" kern="1200" dirty="0"/>
            <a:t> Synthesizing findings from quantitative monitoring, formal evaluations, and qualitative stakeholder feedback </a:t>
          </a:r>
        </a:p>
        <a:p>
          <a:pPr lvl="0" algn="ctr" defTabSz="355600">
            <a:lnSpc>
              <a:spcPct val="90000"/>
            </a:lnSpc>
            <a:spcBef>
              <a:spcPct val="0"/>
            </a:spcBef>
            <a:spcAft>
              <a:spcPct val="35000"/>
            </a:spcAft>
          </a:pPr>
          <a:r>
            <a:rPr lang="en-US" sz="800" b="1" kern="1200" dirty="0"/>
            <a:t>Knowledge Stewardship:</a:t>
          </a:r>
          <a:r>
            <a:rPr lang="en-US" sz="800" kern="1200" dirty="0"/>
            <a:t> Documenting both successes and failures to build a "Community Knowledge Bank" that informs future generations and prevents the repetition of errors.</a:t>
          </a:r>
        </a:p>
      </dsp:txBody>
      <dsp:txXfrm>
        <a:off x="6283582" y="2708312"/>
        <a:ext cx="1538662" cy="1322778"/>
      </dsp:txXfrm>
    </dsp:sp>
    <dsp:sp modelId="{2CE4D24B-8B39-4A83-B874-866E1764F588}">
      <dsp:nvSpPr>
        <dsp:cNvPr id="0" name=""/>
        <dsp:cNvSpPr/>
      </dsp:nvSpPr>
      <dsp:spPr>
        <a:xfrm>
          <a:off x="4268966" y="1497248"/>
          <a:ext cx="1871561" cy="1871561"/>
        </a:xfrm>
        <a:prstGeom prst="gear6">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b="1" kern="1200"/>
            <a:t>Agile Adjustments:</a:t>
          </a:r>
          <a:r>
            <a:rPr lang="en-US" sz="800" kern="1200"/>
            <a:t> Proactively modifying strategies, activity designs, or resource allocations in response to real-time data</a:t>
          </a:r>
        </a:p>
      </dsp:txBody>
      <dsp:txXfrm>
        <a:off x="4740137" y="1971267"/>
        <a:ext cx="929219" cy="923523"/>
      </dsp:txXfrm>
    </dsp:sp>
    <dsp:sp modelId="{92FB41A4-4FD6-41A2-87CF-627995764AAE}">
      <dsp:nvSpPr>
        <dsp:cNvPr id="0" name=""/>
        <dsp:cNvSpPr/>
      </dsp:nvSpPr>
      <dsp:spPr>
        <a:xfrm rot="20700000">
          <a:off x="5317231" y="206062"/>
          <a:ext cx="1833747" cy="1833747"/>
        </a:xfrm>
        <a:prstGeom prst="gear6">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800" kern="1200"/>
            <a:t>Risk Mitigation: Identifying emerging challenges early and pivoting to protect the project's Cultural Integrity and Fiduciary Stability</a:t>
          </a:r>
        </a:p>
      </dsp:txBody>
      <dsp:txXfrm rot="-20700000">
        <a:off x="5719426" y="608257"/>
        <a:ext cx="1029358" cy="1029358"/>
      </dsp:txXfrm>
    </dsp:sp>
    <dsp:sp modelId="{A76E5E39-1E52-438C-874C-76D09170B3F5}">
      <dsp:nvSpPr>
        <dsp:cNvPr id="0" name=""/>
        <dsp:cNvSpPr/>
      </dsp:nvSpPr>
      <dsp:spPr>
        <a:xfrm>
          <a:off x="5573691" y="1714134"/>
          <a:ext cx="3293947" cy="3293947"/>
        </a:xfrm>
        <a:prstGeom prst="circularArrow">
          <a:avLst>
            <a:gd name="adj1" fmla="val 4688"/>
            <a:gd name="adj2" fmla="val 299029"/>
            <a:gd name="adj3" fmla="val 2526642"/>
            <a:gd name="adj4" fmla="val 15838890"/>
            <a:gd name="adj5" fmla="val 5469"/>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70DFEA3-1A0A-4B10-AADA-728D0439457C}">
      <dsp:nvSpPr>
        <dsp:cNvPr id="0" name=""/>
        <dsp:cNvSpPr/>
      </dsp:nvSpPr>
      <dsp:spPr>
        <a:xfrm>
          <a:off x="3937516" y="1081063"/>
          <a:ext cx="2393258" cy="2393258"/>
        </a:xfrm>
        <a:prstGeom prst="leftCircularArrow">
          <a:avLst>
            <a:gd name="adj1" fmla="val 6452"/>
            <a:gd name="adj2" fmla="val 429999"/>
            <a:gd name="adj3" fmla="val 10489124"/>
            <a:gd name="adj4" fmla="val 14837806"/>
            <a:gd name="adj5" fmla="val 7527"/>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4F9AF2F-7257-4649-B4FB-EEB6EDB74703}">
      <dsp:nvSpPr>
        <dsp:cNvPr id="0" name=""/>
        <dsp:cNvSpPr/>
      </dsp:nvSpPr>
      <dsp:spPr>
        <a:xfrm>
          <a:off x="4893066" y="-197676"/>
          <a:ext cx="2580415" cy="2580415"/>
        </a:xfrm>
        <a:prstGeom prst="circularArrow">
          <a:avLst>
            <a:gd name="adj1" fmla="val 5984"/>
            <a:gd name="adj2" fmla="val 394124"/>
            <a:gd name="adj3" fmla="val 13313824"/>
            <a:gd name="adj4" fmla="val 10508221"/>
            <a:gd name="adj5" fmla="val 698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18932F-7369-422B-A053-E1BCEFAD003C}">
      <dsp:nvSpPr>
        <dsp:cNvPr id="0" name=""/>
        <dsp:cNvSpPr/>
      </dsp:nvSpPr>
      <dsp:spPr>
        <a:xfrm>
          <a:off x="3275541" y="776247"/>
          <a:ext cx="5157007" cy="5157007"/>
        </a:xfrm>
        <a:prstGeom prst="blockArc">
          <a:avLst>
            <a:gd name="adj1" fmla="val 11880000"/>
            <a:gd name="adj2" fmla="val 1620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F371362-B94D-477B-9297-6B0DBFE11227}">
      <dsp:nvSpPr>
        <dsp:cNvPr id="0" name=""/>
        <dsp:cNvSpPr/>
      </dsp:nvSpPr>
      <dsp:spPr>
        <a:xfrm>
          <a:off x="3275541" y="776247"/>
          <a:ext cx="5157007" cy="5157007"/>
        </a:xfrm>
        <a:prstGeom prst="blockArc">
          <a:avLst>
            <a:gd name="adj1" fmla="val 7560000"/>
            <a:gd name="adj2" fmla="val 1188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1A806C-21CE-442C-AD1F-CC430EBBD612}">
      <dsp:nvSpPr>
        <dsp:cNvPr id="0" name=""/>
        <dsp:cNvSpPr/>
      </dsp:nvSpPr>
      <dsp:spPr>
        <a:xfrm>
          <a:off x="3275541" y="776247"/>
          <a:ext cx="5157007" cy="5157007"/>
        </a:xfrm>
        <a:prstGeom prst="blockArc">
          <a:avLst>
            <a:gd name="adj1" fmla="val 3240000"/>
            <a:gd name="adj2" fmla="val 756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012BE4-009C-47D2-9465-22394519E9D5}">
      <dsp:nvSpPr>
        <dsp:cNvPr id="0" name=""/>
        <dsp:cNvSpPr/>
      </dsp:nvSpPr>
      <dsp:spPr>
        <a:xfrm>
          <a:off x="3275541" y="776247"/>
          <a:ext cx="5157007" cy="5157007"/>
        </a:xfrm>
        <a:prstGeom prst="blockArc">
          <a:avLst>
            <a:gd name="adj1" fmla="val 20520000"/>
            <a:gd name="adj2" fmla="val 324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B1BA85-781F-4700-B405-743936D30FC7}">
      <dsp:nvSpPr>
        <dsp:cNvPr id="0" name=""/>
        <dsp:cNvSpPr/>
      </dsp:nvSpPr>
      <dsp:spPr>
        <a:xfrm>
          <a:off x="3275541" y="776247"/>
          <a:ext cx="5157007" cy="5157007"/>
        </a:xfrm>
        <a:prstGeom prst="blockArc">
          <a:avLst>
            <a:gd name="adj1" fmla="val 16200000"/>
            <a:gd name="adj2" fmla="val 2052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0C8FFCF-5CD1-4AAC-AB5F-5AFB2DC8DF40}">
      <dsp:nvSpPr>
        <dsp:cNvPr id="0" name=""/>
        <dsp:cNvSpPr/>
      </dsp:nvSpPr>
      <dsp:spPr>
        <a:xfrm>
          <a:off x="4666371" y="2167077"/>
          <a:ext cx="2375347" cy="237534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a:t>Effective communication methods</a:t>
          </a:r>
        </a:p>
      </dsp:txBody>
      <dsp:txXfrm>
        <a:off x="5014233" y="2514939"/>
        <a:ext cx="1679623" cy="1679623"/>
      </dsp:txXfrm>
    </dsp:sp>
    <dsp:sp modelId="{B2C2288D-39F0-4797-943E-2B5F1C4F6802}">
      <dsp:nvSpPr>
        <dsp:cNvPr id="0" name=""/>
        <dsp:cNvSpPr/>
      </dsp:nvSpPr>
      <dsp:spPr>
        <a:xfrm>
          <a:off x="5022673" y="4734"/>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a:t>Written Communication:</a:t>
          </a:r>
          <a:r>
            <a:rPr lang="en-US" sz="1100" kern="1200"/>
            <a:t> Reports, newsletters, policy briefs, case studies</a:t>
          </a:r>
        </a:p>
      </dsp:txBody>
      <dsp:txXfrm>
        <a:off x="5266176" y="248237"/>
        <a:ext cx="1175737" cy="1175737"/>
      </dsp:txXfrm>
    </dsp:sp>
    <dsp:sp modelId="{E4879BBC-B188-4FCE-8523-386362530E01}">
      <dsp:nvSpPr>
        <dsp:cNvPr id="0" name=""/>
        <dsp:cNvSpPr/>
      </dsp:nvSpPr>
      <dsp:spPr>
        <a:xfrm>
          <a:off x="7418047" y="1745075"/>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a:t>Verbal Communication:</a:t>
          </a:r>
          <a:r>
            <a:rPr lang="en-US" sz="1100" kern="1200"/>
            <a:t> Meetings, presentations, community dialogues, staff briefings</a:t>
          </a:r>
        </a:p>
      </dsp:txBody>
      <dsp:txXfrm>
        <a:off x="7661550" y="1988578"/>
        <a:ext cx="1175737" cy="1175737"/>
      </dsp:txXfrm>
    </dsp:sp>
    <dsp:sp modelId="{CCC76419-72E4-4485-825D-F5969514E1F0}">
      <dsp:nvSpPr>
        <dsp:cNvPr id="0" name=""/>
        <dsp:cNvSpPr/>
      </dsp:nvSpPr>
      <dsp:spPr>
        <a:xfrm>
          <a:off x="6503096" y="4561006"/>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a:t>Digital Communication:</a:t>
          </a:r>
          <a:r>
            <a:rPr lang="en-US" sz="1100" kern="1200"/>
            <a:t> Emails, project dashboards, social media, WhatsApp group</a:t>
          </a:r>
        </a:p>
      </dsp:txBody>
      <dsp:txXfrm>
        <a:off x="6746599" y="4804509"/>
        <a:ext cx="1175737" cy="1175737"/>
      </dsp:txXfrm>
    </dsp:sp>
    <dsp:sp modelId="{AA2DAC6E-A6FA-4726-A78E-0F33A2C120A3}">
      <dsp:nvSpPr>
        <dsp:cNvPr id="0" name=""/>
        <dsp:cNvSpPr/>
      </dsp:nvSpPr>
      <dsp:spPr>
        <a:xfrm>
          <a:off x="3542251" y="4561006"/>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a:t>Participatory Communication:</a:t>
          </a:r>
          <a:r>
            <a:rPr lang="en-US" sz="1100" kern="1200"/>
            <a:t> Community forums, focus groups, storytelling sessions</a:t>
          </a:r>
        </a:p>
      </dsp:txBody>
      <dsp:txXfrm>
        <a:off x="3785754" y="4804509"/>
        <a:ext cx="1175737" cy="1175737"/>
      </dsp:txXfrm>
    </dsp:sp>
    <dsp:sp modelId="{C10BDA61-CD51-4563-B734-1B4A2F560C06}">
      <dsp:nvSpPr>
        <dsp:cNvPr id="0" name=""/>
        <dsp:cNvSpPr/>
      </dsp:nvSpPr>
      <dsp:spPr>
        <a:xfrm>
          <a:off x="2627299" y="1745075"/>
          <a:ext cx="1662743" cy="166274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b="1" kern="1200"/>
            <a:t>Visual Communication:</a:t>
          </a:r>
          <a:r>
            <a:rPr lang="en-US" sz="1100" kern="1200"/>
            <a:t> Infographics, charts, dashboards, videos, photos</a:t>
          </a:r>
        </a:p>
      </dsp:txBody>
      <dsp:txXfrm>
        <a:off x="2870802" y="1988578"/>
        <a:ext cx="1175737" cy="1175737"/>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BDBEBE-3868-4515-B8FA-EDD6E562F9F8}"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562323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DBEBE-3868-4515-B8FA-EDD6E562F9F8}"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3049515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DBEBE-3868-4515-B8FA-EDD6E562F9F8}"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2296285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DBEBE-3868-4515-B8FA-EDD6E562F9F8}"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184945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BDBEBE-3868-4515-B8FA-EDD6E562F9F8}"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1195288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BDBEBE-3868-4515-B8FA-EDD6E562F9F8}"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1079289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BDBEBE-3868-4515-B8FA-EDD6E562F9F8}" type="datetimeFigureOut">
              <a:rPr lang="en-US" smtClean="0"/>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304532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BDBEBE-3868-4515-B8FA-EDD6E562F9F8}" type="datetimeFigureOut">
              <a:rPr lang="en-US" smtClean="0"/>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1979886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BDBEBE-3868-4515-B8FA-EDD6E562F9F8}" type="datetimeFigureOut">
              <a:rPr lang="en-US" smtClean="0"/>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751830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BBDBEBE-3868-4515-B8FA-EDD6E562F9F8}"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3577450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BBDBEBE-3868-4515-B8FA-EDD6E562F9F8}"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41176A-2F8F-4362-BFC7-4BF62E9A0477}" type="slidenum">
              <a:rPr lang="en-US" smtClean="0"/>
              <a:t>‹#›</a:t>
            </a:fld>
            <a:endParaRPr lang="en-US"/>
          </a:p>
        </p:txBody>
      </p:sp>
    </p:spTree>
    <p:extLst>
      <p:ext uri="{BB962C8B-B14F-4D97-AF65-F5344CB8AC3E}">
        <p14:creationId xmlns:p14="http://schemas.microsoft.com/office/powerpoint/2010/main" val="397369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BDBEBE-3868-4515-B8FA-EDD6E562F9F8}" type="datetimeFigureOut">
              <a:rPr lang="en-US" smtClean="0"/>
              <a:t>1/14/2026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41176A-2F8F-4362-BFC7-4BF62E9A0477}" type="slidenum">
              <a:rPr lang="en-US" smtClean="0"/>
              <a:t>‹#›</a:t>
            </a:fld>
            <a:endParaRPr lang="en-US"/>
          </a:p>
        </p:txBody>
      </p:sp>
    </p:spTree>
    <p:extLst>
      <p:ext uri="{BB962C8B-B14F-4D97-AF65-F5344CB8AC3E}">
        <p14:creationId xmlns:p14="http://schemas.microsoft.com/office/powerpoint/2010/main" val="2606645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591612" y="678730"/>
            <a:ext cx="5335572" cy="2585323"/>
          </a:xfrm>
          <a:prstGeom prst="rect">
            <a:avLst/>
          </a:prstGeom>
          <a:noFill/>
        </p:spPr>
        <p:txBody>
          <a:bodyPr wrap="square" rtlCol="0">
            <a:spAutoFit/>
          </a:bodyPr>
          <a:lstStyle/>
          <a:p>
            <a:r>
              <a:rPr lang="en-US" sz="5400" b="1" dirty="0" smtClean="0"/>
              <a:t>MODULE </a:t>
            </a:r>
            <a:r>
              <a:rPr lang="en-US" sz="5400" b="1" dirty="0"/>
              <a:t>4: Communication &amp; Reporting</a:t>
            </a:r>
          </a:p>
        </p:txBody>
      </p:sp>
    </p:spTree>
    <p:extLst>
      <p:ext uri="{BB962C8B-B14F-4D97-AF65-F5344CB8AC3E}">
        <p14:creationId xmlns:p14="http://schemas.microsoft.com/office/powerpoint/2010/main" val="7645232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301658" y="103695"/>
            <a:ext cx="4647415" cy="738664"/>
          </a:xfrm>
          <a:prstGeom prst="rect">
            <a:avLst/>
          </a:prstGeom>
          <a:noFill/>
        </p:spPr>
        <p:txBody>
          <a:bodyPr wrap="square" rtlCol="0">
            <a:spAutoFit/>
          </a:bodyPr>
          <a:lstStyle/>
          <a:p>
            <a:r>
              <a:rPr lang="en-US" sz="2400" b="1" dirty="0"/>
              <a:t>Importance of communication </a:t>
            </a:r>
          </a:p>
          <a:p>
            <a:endParaRPr lang="en-US" dirty="0"/>
          </a:p>
        </p:txBody>
      </p:sp>
      <p:sp>
        <p:nvSpPr>
          <p:cNvPr id="10" name="Rectangle 1"/>
          <p:cNvSpPr>
            <a:spLocks noChangeArrowheads="1"/>
          </p:cNvSpPr>
          <p:nvPr/>
        </p:nvSpPr>
        <p:spPr bwMode="auto">
          <a:xfrm>
            <a:off x="-133626" y="2579687"/>
            <a:ext cx="14135652" cy="703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 name="TextBox 1"/>
          <p:cNvSpPr txBox="1"/>
          <p:nvPr/>
        </p:nvSpPr>
        <p:spPr>
          <a:xfrm>
            <a:off x="301658" y="924907"/>
            <a:ext cx="8305014" cy="677108"/>
          </a:xfrm>
          <a:prstGeom prst="rect">
            <a:avLst/>
          </a:prstGeom>
          <a:noFill/>
        </p:spPr>
        <p:txBody>
          <a:bodyPr wrap="square" rtlCol="0">
            <a:spAutoFit/>
          </a:bodyPr>
          <a:lstStyle/>
          <a:p>
            <a:r>
              <a:rPr lang="en-US" sz="2000" dirty="0"/>
              <a:t>Through effective communication, the following objectives are achieved</a:t>
            </a:r>
            <a:r>
              <a:rPr lang="en-US" dirty="0"/>
              <a:t>;</a:t>
            </a:r>
          </a:p>
          <a:p>
            <a:endParaRPr lang="en-US" dirty="0"/>
          </a:p>
        </p:txBody>
      </p:sp>
      <p:pic>
        <p:nvPicPr>
          <p:cNvPr id="7" name="Picture 6" descr="Importance Of Effective Communication: Key Benefits And Impact"/>
          <p:cNvPicPr/>
          <p:nvPr/>
        </p:nvPicPr>
        <p:blipFill rotWithShape="1">
          <a:blip r:embed="rId2">
            <a:extLst>
              <a:ext uri="{28A0092B-C50C-407E-A947-70E740481C1C}">
                <a14:useLocalDpi xmlns:a14="http://schemas.microsoft.com/office/drawing/2010/main" val="0"/>
              </a:ext>
            </a:extLst>
          </a:blip>
          <a:srcRect t="15385" r="106" b="13201"/>
          <a:stretch/>
        </p:blipFill>
        <p:spPr bwMode="auto">
          <a:xfrm>
            <a:off x="216816" y="1602015"/>
            <a:ext cx="11755226" cy="505330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36216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0"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487917" y="1378811"/>
            <a:ext cx="5458119" cy="3477875"/>
          </a:xfrm>
          <a:prstGeom prst="rect">
            <a:avLst/>
          </a:prstGeom>
          <a:solidFill>
            <a:schemeClr val="bg1"/>
          </a:solidFill>
        </p:spPr>
        <p:txBody>
          <a:bodyPr wrap="square" rtlCol="0">
            <a:spAutoFit/>
          </a:bodyPr>
          <a:lstStyle/>
          <a:p>
            <a:pPr algn="just"/>
            <a:r>
              <a:rPr lang="en-US" sz="2000" dirty="0" smtClean="0"/>
              <a:t>Reporting </a:t>
            </a:r>
            <a:r>
              <a:rPr lang="en-US" sz="2000" dirty="0"/>
              <a:t>delivers accurate and timely information that supports accountability and informed decision-making. Learning and adaptation transform data into practical improvements that enhance project </a:t>
            </a:r>
            <a:r>
              <a:rPr lang="en-US" sz="2000" dirty="0" smtClean="0"/>
              <a:t>effectiveness.</a:t>
            </a:r>
          </a:p>
          <a:p>
            <a:pPr algn="just"/>
            <a:r>
              <a:rPr lang="en-US" sz="2000" dirty="0"/>
              <a:t>W</a:t>
            </a:r>
            <a:r>
              <a:rPr lang="en-US" sz="2000" dirty="0" smtClean="0"/>
              <a:t>hile </a:t>
            </a:r>
            <a:r>
              <a:rPr lang="en-US" sz="2000" dirty="0"/>
              <a:t>communication ensures that insights and results are shared clearly and effectively with stakeholders. Together, these interlinked pillars of effective project management strengthen transparency, improve program outcomes, and build trust with communities, donors, and partners</a:t>
            </a:r>
          </a:p>
        </p:txBody>
      </p:sp>
      <p:sp>
        <p:nvSpPr>
          <p:cNvPr id="2" name="TextBox 1"/>
          <p:cNvSpPr txBox="1"/>
          <p:nvPr/>
        </p:nvSpPr>
        <p:spPr>
          <a:xfrm>
            <a:off x="3940403" y="794036"/>
            <a:ext cx="4892511" cy="584775"/>
          </a:xfrm>
          <a:prstGeom prst="rect">
            <a:avLst/>
          </a:prstGeom>
          <a:noFill/>
        </p:spPr>
        <p:txBody>
          <a:bodyPr wrap="square" rtlCol="0">
            <a:spAutoFit/>
          </a:bodyPr>
          <a:lstStyle/>
          <a:p>
            <a:r>
              <a:rPr lang="en-US" sz="3200" b="1" dirty="0" smtClean="0"/>
              <a:t>conclusion</a:t>
            </a:r>
            <a:endParaRPr lang="en-US" sz="3200" b="1" dirty="0"/>
          </a:p>
        </p:txBody>
      </p:sp>
    </p:spTree>
    <p:extLst>
      <p:ext uri="{BB962C8B-B14F-4D97-AF65-F5344CB8AC3E}">
        <p14:creationId xmlns:p14="http://schemas.microsoft.com/office/powerpoint/2010/main" val="1435915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2" name="TextBox 1"/>
          <p:cNvSpPr txBox="1"/>
          <p:nvPr/>
        </p:nvSpPr>
        <p:spPr>
          <a:xfrm>
            <a:off x="3883843" y="1661302"/>
            <a:ext cx="4892511" cy="1569660"/>
          </a:xfrm>
          <a:prstGeom prst="rect">
            <a:avLst/>
          </a:prstGeom>
          <a:noFill/>
        </p:spPr>
        <p:txBody>
          <a:bodyPr wrap="square" rtlCol="0">
            <a:spAutoFit/>
          </a:bodyPr>
          <a:lstStyle/>
          <a:p>
            <a:r>
              <a:rPr lang="en-US" sz="9600" b="1" dirty="0" smtClean="0"/>
              <a:t>THE END</a:t>
            </a:r>
            <a:endParaRPr lang="en-US" sz="9600" b="1" dirty="0" smtClean="0"/>
          </a:p>
        </p:txBody>
      </p:sp>
    </p:spTree>
    <p:extLst>
      <p:ext uri="{BB962C8B-B14F-4D97-AF65-F5344CB8AC3E}">
        <p14:creationId xmlns:p14="http://schemas.microsoft.com/office/powerpoint/2010/main" val="32631301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610465" y="2149312"/>
            <a:ext cx="5335572" cy="1631216"/>
          </a:xfrm>
          <a:prstGeom prst="rect">
            <a:avLst/>
          </a:prstGeom>
          <a:noFill/>
        </p:spPr>
        <p:txBody>
          <a:bodyPr wrap="square" rtlCol="0">
            <a:spAutoFit/>
          </a:bodyPr>
          <a:lstStyle/>
          <a:p>
            <a:r>
              <a:rPr lang="en-US" sz="2000" dirty="0" smtClean="0"/>
              <a:t>Reporting is the systematic </a:t>
            </a:r>
            <a:r>
              <a:rPr lang="en-US" sz="2000" dirty="0"/>
              <a:t>documentation and sharing of information is termed as reporting. Reporting is usually done to show progress, results, challenges, and lessons learned in a project or organization.</a:t>
            </a:r>
          </a:p>
        </p:txBody>
      </p:sp>
      <p:sp>
        <p:nvSpPr>
          <p:cNvPr id="2" name="TextBox 1"/>
          <p:cNvSpPr txBox="1"/>
          <p:nvPr/>
        </p:nvSpPr>
        <p:spPr>
          <a:xfrm>
            <a:off x="3940403" y="794036"/>
            <a:ext cx="4892511" cy="1077218"/>
          </a:xfrm>
          <a:prstGeom prst="rect">
            <a:avLst/>
          </a:prstGeom>
          <a:noFill/>
        </p:spPr>
        <p:txBody>
          <a:bodyPr wrap="square" rtlCol="0">
            <a:spAutoFit/>
          </a:bodyPr>
          <a:lstStyle/>
          <a:p>
            <a:r>
              <a:rPr lang="en-US" sz="3200" b="1" dirty="0" smtClean="0"/>
              <a:t>Reporting and why reporting matters</a:t>
            </a:r>
            <a:endParaRPr lang="en-US" sz="3200" b="1" dirty="0"/>
          </a:p>
        </p:txBody>
      </p:sp>
    </p:spTree>
    <p:extLst>
      <p:ext uri="{BB962C8B-B14F-4D97-AF65-F5344CB8AC3E}">
        <p14:creationId xmlns:p14="http://schemas.microsoft.com/office/powerpoint/2010/main" val="5769770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591612" y="678730"/>
            <a:ext cx="5335572" cy="461665"/>
          </a:xfrm>
          <a:prstGeom prst="rect">
            <a:avLst/>
          </a:prstGeom>
          <a:noFill/>
        </p:spPr>
        <p:txBody>
          <a:bodyPr wrap="square" rtlCol="0">
            <a:spAutoFit/>
          </a:bodyPr>
          <a:lstStyle/>
          <a:p>
            <a:r>
              <a:rPr lang="en-US" sz="2400" b="1" dirty="0"/>
              <a:t>Why reporting matters;</a:t>
            </a:r>
          </a:p>
        </p:txBody>
      </p:sp>
      <p:sp>
        <p:nvSpPr>
          <p:cNvPr id="2" name="TextBox 1"/>
          <p:cNvSpPr txBox="1"/>
          <p:nvPr/>
        </p:nvSpPr>
        <p:spPr>
          <a:xfrm>
            <a:off x="3487917" y="1348033"/>
            <a:ext cx="5458119" cy="4260915"/>
          </a:xfrm>
          <a:prstGeom prst="rect">
            <a:avLst/>
          </a:prstGeom>
          <a:solidFill>
            <a:schemeClr val="bg1"/>
          </a:solidFill>
        </p:spPr>
        <p:txBody>
          <a:bodyPr wrap="square" rtlCol="0">
            <a:spAutoFit/>
          </a:bodyPr>
          <a:lstStyle/>
          <a:p>
            <a:endParaRPr lang="en-US" dirty="0"/>
          </a:p>
        </p:txBody>
      </p:sp>
      <p:graphicFrame>
        <p:nvGraphicFramePr>
          <p:cNvPr id="9" name="Diagram 8"/>
          <p:cNvGraphicFramePr/>
          <p:nvPr>
            <p:extLst>
              <p:ext uri="{D42A27DB-BD31-4B8C-83A1-F6EECF244321}">
                <p14:modId xmlns:p14="http://schemas.microsoft.com/office/powerpoint/2010/main" val="1004487926"/>
              </p:ext>
            </p:extLst>
          </p:nvPr>
        </p:nvGraphicFramePr>
        <p:xfrm>
          <a:off x="3219450" y="1466849"/>
          <a:ext cx="5753100" cy="53911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713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94268"/>
            <a:ext cx="11510128" cy="954107"/>
          </a:xfrm>
          <a:prstGeom prst="rect">
            <a:avLst/>
          </a:prstGeom>
          <a:noFill/>
        </p:spPr>
        <p:txBody>
          <a:bodyPr wrap="square" rtlCol="0">
            <a:spAutoFit/>
          </a:bodyPr>
          <a:lstStyle/>
          <a:p>
            <a:r>
              <a:rPr lang="en-US" sz="2000" b="1" dirty="0"/>
              <a:t>Types of reports</a:t>
            </a:r>
          </a:p>
          <a:p>
            <a:r>
              <a:rPr lang="en-US" dirty="0"/>
              <a:t>Reporting is the primary tool for transparency and decision-making. Reports are categorized by their purpose, target audience, and submission frequency. The common types include;</a:t>
            </a:r>
          </a:p>
        </p:txBody>
      </p:sp>
      <p:graphicFrame>
        <p:nvGraphicFramePr>
          <p:cNvPr id="2" name="Table 1"/>
          <p:cNvGraphicFramePr>
            <a:graphicFrameLocks noGrp="1"/>
          </p:cNvGraphicFramePr>
          <p:nvPr>
            <p:extLst>
              <p:ext uri="{D42A27DB-BD31-4B8C-83A1-F6EECF244321}">
                <p14:modId xmlns:p14="http://schemas.microsoft.com/office/powerpoint/2010/main" val="2376172361"/>
              </p:ext>
            </p:extLst>
          </p:nvPr>
        </p:nvGraphicFramePr>
        <p:xfrm>
          <a:off x="28281" y="1017596"/>
          <a:ext cx="12192000" cy="5840404"/>
        </p:xfrm>
        <a:graphic>
          <a:graphicData uri="http://schemas.openxmlformats.org/drawingml/2006/table">
            <a:tbl>
              <a:tblPr firstRow="1" firstCol="1" bandRow="1">
                <a:tableStyleId>{93296810-A885-4BE3-A3E7-6D5BEEA58F35}</a:tableStyleId>
              </a:tblPr>
              <a:tblGrid>
                <a:gridCol w="3048000">
                  <a:extLst>
                    <a:ext uri="{9D8B030D-6E8A-4147-A177-3AD203B41FA5}">
                      <a16:colId xmlns:a16="http://schemas.microsoft.com/office/drawing/2014/main" val="3982125102"/>
                    </a:ext>
                  </a:extLst>
                </a:gridCol>
                <a:gridCol w="3048000">
                  <a:extLst>
                    <a:ext uri="{9D8B030D-6E8A-4147-A177-3AD203B41FA5}">
                      <a16:colId xmlns:a16="http://schemas.microsoft.com/office/drawing/2014/main" val="3758726020"/>
                    </a:ext>
                  </a:extLst>
                </a:gridCol>
                <a:gridCol w="3048000">
                  <a:extLst>
                    <a:ext uri="{9D8B030D-6E8A-4147-A177-3AD203B41FA5}">
                      <a16:colId xmlns:a16="http://schemas.microsoft.com/office/drawing/2014/main" val="2962590790"/>
                    </a:ext>
                  </a:extLst>
                </a:gridCol>
                <a:gridCol w="3048000">
                  <a:extLst>
                    <a:ext uri="{9D8B030D-6E8A-4147-A177-3AD203B41FA5}">
                      <a16:colId xmlns:a16="http://schemas.microsoft.com/office/drawing/2014/main" val="3972986350"/>
                    </a:ext>
                  </a:extLst>
                </a:gridCol>
              </a:tblGrid>
              <a:tr h="459988">
                <a:tc>
                  <a:txBody>
                    <a:bodyPr/>
                    <a:lstStyle/>
                    <a:p>
                      <a:pPr marL="0" marR="0" algn="ctr">
                        <a:lnSpc>
                          <a:spcPct val="107000"/>
                        </a:lnSpc>
                        <a:spcBef>
                          <a:spcPts val="0"/>
                        </a:spcBef>
                        <a:spcAft>
                          <a:spcPts val="0"/>
                        </a:spcAft>
                      </a:pPr>
                      <a:r>
                        <a:rPr lang="en-US" sz="1600" dirty="0">
                          <a:effectLst/>
                        </a:rPr>
                        <a:t>Type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a:effectLst/>
                        </a:rPr>
                        <a:t>Purpose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a:effectLst/>
                        </a:rPr>
                        <a:t>Audience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a:effectLst/>
                        </a:rPr>
                        <a:t>Frequency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920169471"/>
                  </a:ext>
                </a:extLst>
              </a:tr>
              <a:tr h="896736">
                <a:tc>
                  <a:txBody>
                    <a:bodyPr/>
                    <a:lstStyle/>
                    <a:p>
                      <a:pPr marL="0" marR="0">
                        <a:lnSpc>
                          <a:spcPct val="107000"/>
                        </a:lnSpc>
                        <a:spcBef>
                          <a:spcPts val="0"/>
                        </a:spcBef>
                        <a:spcAft>
                          <a:spcPts val="0"/>
                        </a:spcAft>
                      </a:pPr>
                      <a:r>
                        <a:rPr lang="en-US" sz="1600" dirty="0">
                          <a:effectLst/>
                        </a:rPr>
                        <a:t>Progress Report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Tracks ongoing project activities and outputs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Donors, management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Monthly/Quarterly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167475049"/>
                  </a:ext>
                </a:extLst>
              </a:tr>
              <a:tr h="896736">
                <a:tc>
                  <a:txBody>
                    <a:bodyPr/>
                    <a:lstStyle/>
                    <a:p>
                      <a:pPr marL="0" marR="0">
                        <a:lnSpc>
                          <a:spcPct val="107000"/>
                        </a:lnSpc>
                        <a:spcBef>
                          <a:spcPts val="0"/>
                        </a:spcBef>
                        <a:spcAft>
                          <a:spcPts val="0"/>
                        </a:spcAft>
                      </a:pPr>
                      <a:r>
                        <a:rPr lang="en-US" sz="1600">
                          <a:effectLst/>
                        </a:rPr>
                        <a:t>Financial Report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Details budget use, expenditures, and financial compliance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Donors, finance team</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Monthly/Quarterly/Annual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032491031"/>
                  </a:ext>
                </a:extLst>
              </a:tr>
              <a:tr h="896736">
                <a:tc>
                  <a:txBody>
                    <a:bodyPr/>
                    <a:lstStyle/>
                    <a:p>
                      <a:pPr marL="0" marR="0">
                        <a:lnSpc>
                          <a:spcPct val="107000"/>
                        </a:lnSpc>
                        <a:spcBef>
                          <a:spcPts val="0"/>
                        </a:spcBef>
                        <a:spcAft>
                          <a:spcPts val="0"/>
                        </a:spcAft>
                      </a:pPr>
                      <a:r>
                        <a:rPr lang="en-US" sz="1600">
                          <a:effectLst/>
                        </a:rPr>
                        <a:t>Narrative/Story Report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Describes achievements, challenges, and lessons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Stakeholders, community, donors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Project milestones or end-line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208827244"/>
                  </a:ext>
                </a:extLst>
              </a:tr>
              <a:tr h="896736">
                <a:tc>
                  <a:txBody>
                    <a:bodyPr/>
                    <a:lstStyle/>
                    <a:p>
                      <a:pPr marL="0" marR="0">
                        <a:lnSpc>
                          <a:spcPct val="107000"/>
                        </a:lnSpc>
                        <a:spcBef>
                          <a:spcPts val="0"/>
                        </a:spcBef>
                        <a:spcAft>
                          <a:spcPts val="0"/>
                        </a:spcAft>
                      </a:pPr>
                      <a:r>
                        <a:rPr lang="en-US" sz="1600">
                          <a:effectLst/>
                        </a:rPr>
                        <a:t>Evaluation Report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Assesses effectiveness, impact, and relevance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Donors, management, policy makers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Mid-term or end-line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795097050"/>
                  </a:ext>
                </a:extLst>
              </a:tr>
              <a:tr h="896736">
                <a:tc>
                  <a:txBody>
                    <a:bodyPr/>
                    <a:lstStyle/>
                    <a:p>
                      <a:pPr marL="0" marR="0">
                        <a:lnSpc>
                          <a:spcPct val="107000"/>
                        </a:lnSpc>
                        <a:spcBef>
                          <a:spcPts val="0"/>
                        </a:spcBef>
                        <a:spcAft>
                          <a:spcPts val="0"/>
                        </a:spcAft>
                      </a:pPr>
                      <a:r>
                        <a:rPr lang="en-US" sz="1600">
                          <a:effectLst/>
                        </a:rPr>
                        <a:t>Annual Report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Summarizes yearly accomplishments, financials, and strategic updates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Public, donors, board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Annually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794763013"/>
                  </a:ext>
                </a:extLst>
              </a:tr>
              <a:tr h="896736">
                <a:tc>
                  <a:txBody>
                    <a:bodyPr/>
                    <a:lstStyle/>
                    <a:p>
                      <a:pPr marL="0" marR="0">
                        <a:lnSpc>
                          <a:spcPct val="107000"/>
                        </a:lnSpc>
                        <a:spcBef>
                          <a:spcPts val="0"/>
                        </a:spcBef>
                        <a:spcAft>
                          <a:spcPts val="0"/>
                        </a:spcAft>
                      </a:pPr>
                      <a:r>
                        <a:rPr lang="en-US" sz="1600">
                          <a:effectLst/>
                        </a:rPr>
                        <a:t>Ad-hoc Report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Specific events, incidents, or urgent updates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Management, partners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As needed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587295843"/>
                  </a:ext>
                </a:extLst>
              </a:tr>
            </a:tbl>
          </a:graphicData>
        </a:graphic>
      </p:graphicFrame>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065063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35671" y="895547"/>
            <a:ext cx="11510128" cy="369332"/>
          </a:xfrm>
          <a:prstGeom prst="rect">
            <a:avLst/>
          </a:prstGeom>
          <a:noFill/>
        </p:spPr>
        <p:txBody>
          <a:bodyPr wrap="square" rtlCol="0">
            <a:spAutoFit/>
          </a:bodyPr>
          <a:lstStyle/>
          <a:p>
            <a:r>
              <a:rPr lang="en-US" dirty="0" smtClean="0"/>
              <a:t>A well-defined </a:t>
            </a:r>
            <a:r>
              <a:rPr lang="en-US" dirty="0"/>
              <a:t>reporting structure ensures clarity, efficiency, and accountability. Common elements include:</a:t>
            </a:r>
            <a:r>
              <a:rPr lang="en-US" dirty="0" smtClean="0"/>
              <a:t>;</a:t>
            </a:r>
            <a:endParaRPr lang="en-US" dirty="0"/>
          </a:p>
        </p:txBody>
      </p:sp>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5" name="Diagram 4"/>
          <p:cNvGraphicFramePr/>
          <p:nvPr>
            <p:extLst>
              <p:ext uri="{D42A27DB-BD31-4B8C-83A1-F6EECF244321}">
                <p14:modId xmlns:p14="http://schemas.microsoft.com/office/powerpoint/2010/main" val="4091236134"/>
              </p:ext>
            </p:extLst>
          </p:nvPr>
        </p:nvGraphicFramePr>
        <p:xfrm>
          <a:off x="122548" y="1828799"/>
          <a:ext cx="11972042" cy="4958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244338" y="367645"/>
            <a:ext cx="3676454" cy="677108"/>
          </a:xfrm>
          <a:prstGeom prst="rect">
            <a:avLst/>
          </a:prstGeom>
          <a:noFill/>
        </p:spPr>
        <p:txBody>
          <a:bodyPr wrap="square" rtlCol="0">
            <a:spAutoFit/>
          </a:bodyPr>
          <a:lstStyle/>
          <a:p>
            <a:r>
              <a:rPr lang="en-US" sz="2000" b="1" dirty="0" smtClean="0"/>
              <a:t>Reporting Structures</a:t>
            </a:r>
          </a:p>
          <a:p>
            <a:endParaRPr lang="en-US" dirty="0"/>
          </a:p>
        </p:txBody>
      </p:sp>
    </p:spTree>
    <p:extLst>
      <p:ext uri="{BB962C8B-B14F-4D97-AF65-F5344CB8AC3E}">
        <p14:creationId xmlns:p14="http://schemas.microsoft.com/office/powerpoint/2010/main" val="2313020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35671" y="895547"/>
            <a:ext cx="11510128" cy="923330"/>
          </a:xfrm>
          <a:prstGeom prst="rect">
            <a:avLst/>
          </a:prstGeom>
          <a:noFill/>
        </p:spPr>
        <p:txBody>
          <a:bodyPr wrap="square" rtlCol="0">
            <a:spAutoFit/>
          </a:bodyPr>
          <a:lstStyle/>
          <a:p>
            <a:r>
              <a:rPr lang="en-US" dirty="0" smtClean="0"/>
              <a:t>Learning </a:t>
            </a:r>
            <a:r>
              <a:rPr lang="en-US" dirty="0"/>
              <a:t>and Adaptation represent the transition from data collection to strategic action. This process, often referred to as Adaptive Management, ensures that projects remain resilient, responsive to community needs, and aligned with long-term goals</a:t>
            </a:r>
          </a:p>
        </p:txBody>
      </p:sp>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1244338" y="367645"/>
            <a:ext cx="3676454" cy="677108"/>
          </a:xfrm>
          <a:prstGeom prst="rect">
            <a:avLst/>
          </a:prstGeom>
          <a:noFill/>
        </p:spPr>
        <p:txBody>
          <a:bodyPr wrap="square" rtlCol="0">
            <a:spAutoFit/>
          </a:bodyPr>
          <a:lstStyle/>
          <a:p>
            <a:r>
              <a:rPr lang="en-US" sz="2000" b="1" dirty="0" smtClean="0"/>
              <a:t>Learning and Adaptation</a:t>
            </a:r>
          </a:p>
          <a:p>
            <a:endParaRPr lang="en-US" dirty="0"/>
          </a:p>
        </p:txBody>
      </p:sp>
      <p:grpSp>
        <p:nvGrpSpPr>
          <p:cNvPr id="2" name="Group 1"/>
          <p:cNvGrpSpPr/>
          <p:nvPr/>
        </p:nvGrpSpPr>
        <p:grpSpPr>
          <a:xfrm>
            <a:off x="113122" y="2080115"/>
            <a:ext cx="12000321" cy="4678903"/>
            <a:chOff x="113122" y="2080115"/>
            <a:chExt cx="12000321" cy="4678903"/>
          </a:xfrm>
        </p:grpSpPr>
        <p:graphicFrame>
          <p:nvGraphicFramePr>
            <p:cNvPr id="6" name="Diagram 5"/>
            <p:cNvGraphicFramePr/>
            <p:nvPr>
              <p:extLst>
                <p:ext uri="{D42A27DB-BD31-4B8C-83A1-F6EECF244321}">
                  <p14:modId xmlns:p14="http://schemas.microsoft.com/office/powerpoint/2010/main" val="3940494668"/>
                </p:ext>
              </p:extLst>
            </p:nvPr>
          </p:nvGraphicFramePr>
          <p:xfrm>
            <a:off x="113122" y="2080115"/>
            <a:ext cx="12000321" cy="46789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 Box 7"/>
            <p:cNvSpPr txBox="1"/>
            <p:nvPr/>
          </p:nvSpPr>
          <p:spPr>
            <a:xfrm rot="18362634">
              <a:off x="3482350" y="2603442"/>
              <a:ext cx="1778635" cy="786765"/>
            </a:xfrm>
            <a:prstGeom prst="rect">
              <a:avLst/>
            </a:prstGeom>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800" b="1">
                  <a:effectLst/>
                  <a:latin typeface="Times New Roman" panose="02020603050405020304" pitchFamily="18" charset="0"/>
                  <a:ea typeface="Calibri" panose="020F0502020204030204" pitchFamily="34" charset="0"/>
                  <a:cs typeface="Times New Roman" panose="02020603050405020304" pitchFamily="18" charset="0"/>
                </a:rPr>
                <a:t>ADAPTATION</a:t>
              </a:r>
              <a:endParaRPr lang="en-US" sz="1100">
                <a:effectLst/>
                <a:ea typeface="Calibri" panose="020F0502020204030204" pitchFamily="34" charset="0"/>
                <a:cs typeface="Times New Roman" panose="02020603050405020304" pitchFamily="18" charset="0"/>
              </a:endParaRPr>
            </a:p>
          </p:txBody>
        </p:sp>
        <p:sp>
          <p:nvSpPr>
            <p:cNvPr id="9" name="Text Box 6"/>
            <p:cNvSpPr txBox="1"/>
            <p:nvPr/>
          </p:nvSpPr>
          <p:spPr>
            <a:xfrm rot="5196116">
              <a:off x="8533083" y="4816182"/>
              <a:ext cx="1536065" cy="786765"/>
            </a:xfrm>
            <a:prstGeom prst="rect">
              <a:avLst/>
            </a:prstGeom>
            <a:ln/>
          </p:spPr>
          <p:style>
            <a:lnRef idx="2">
              <a:schemeClr val="accent4"/>
            </a:lnRef>
            <a:fillRef idx="1">
              <a:schemeClr val="lt1"/>
            </a:fillRef>
            <a:effectRef idx="0">
              <a:schemeClr val="accent4"/>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800" b="1">
                  <a:effectLst/>
                  <a:latin typeface="Times New Roman" panose="02020603050405020304" pitchFamily="18" charset="0"/>
                  <a:ea typeface="Calibri" panose="020F0502020204030204" pitchFamily="34" charset="0"/>
                  <a:cs typeface="Times New Roman" panose="02020603050405020304" pitchFamily="18" charset="0"/>
                </a:rPr>
                <a:t>LEARNING</a:t>
              </a:r>
              <a:endParaRPr lang="en-US" sz="1100">
                <a:effectLst/>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22293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 y="0"/>
            <a:ext cx="12511854" cy="6857999"/>
            <a:chOff x="1" y="0"/>
            <a:chExt cx="12511854" cy="685799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511854" cy="6857999"/>
            </a:xfrm>
            <a:prstGeom prst="rect">
              <a:avLst/>
            </a:prstGeom>
          </p:spPr>
          <p:style>
            <a:lnRef idx="2">
              <a:schemeClr val="accent6"/>
            </a:lnRef>
            <a:fillRef idx="1">
              <a:schemeClr val="lt1"/>
            </a:fillRef>
            <a:effectRef idx="0">
              <a:schemeClr val="accent6"/>
            </a:effectRef>
            <a:fontRef idx="minor">
              <a:schemeClr val="dk1"/>
            </a:fontRef>
          </p:style>
        </p:pic>
        <p:sp>
          <p:nvSpPr>
            <p:cNvPr id="6" name="Rectangle 5"/>
            <p:cNvSpPr/>
            <p:nvPr/>
          </p:nvSpPr>
          <p:spPr>
            <a:xfrm>
              <a:off x="3487918" y="546755"/>
              <a:ext cx="5458119" cy="33747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8" name="TextBox 7"/>
          <p:cNvSpPr txBox="1"/>
          <p:nvPr/>
        </p:nvSpPr>
        <p:spPr>
          <a:xfrm>
            <a:off x="3588142" y="1961210"/>
            <a:ext cx="5335572" cy="1938992"/>
          </a:xfrm>
          <a:prstGeom prst="rect">
            <a:avLst/>
          </a:prstGeom>
          <a:noFill/>
        </p:spPr>
        <p:txBody>
          <a:bodyPr wrap="square" rtlCol="0">
            <a:spAutoFit/>
          </a:bodyPr>
          <a:lstStyle/>
          <a:p>
            <a:r>
              <a:rPr lang="en-US" sz="2000" dirty="0" smtClean="0"/>
              <a:t>Good </a:t>
            </a:r>
            <a:r>
              <a:rPr lang="en-US" sz="2000" dirty="0"/>
              <a:t>reporting communication is clear, simple, and focused on the audience. It uses organized formats, visuals, and plain language, avoids jargon, ensures accuracy through proper analysis, and presents information in a way that helps stakeholders understand and act on it quickly</a:t>
            </a:r>
          </a:p>
        </p:txBody>
      </p:sp>
      <p:sp>
        <p:nvSpPr>
          <p:cNvPr id="2" name="TextBox 1"/>
          <p:cNvSpPr txBox="1"/>
          <p:nvPr/>
        </p:nvSpPr>
        <p:spPr>
          <a:xfrm>
            <a:off x="3940403" y="794036"/>
            <a:ext cx="4892511" cy="1077218"/>
          </a:xfrm>
          <a:prstGeom prst="rect">
            <a:avLst/>
          </a:prstGeom>
          <a:noFill/>
        </p:spPr>
        <p:txBody>
          <a:bodyPr wrap="square" rtlCol="0">
            <a:spAutoFit/>
          </a:bodyPr>
          <a:lstStyle/>
          <a:p>
            <a:r>
              <a:rPr lang="en-US" sz="3200" b="1" dirty="0" smtClean="0"/>
              <a:t>Effective Communication in reporting </a:t>
            </a:r>
            <a:endParaRPr lang="en-US" sz="3200" b="1" dirty="0" smtClean="0"/>
          </a:p>
        </p:txBody>
      </p:sp>
    </p:spTree>
    <p:extLst>
      <p:ext uri="{BB962C8B-B14F-4D97-AF65-F5344CB8AC3E}">
        <p14:creationId xmlns:p14="http://schemas.microsoft.com/office/powerpoint/2010/main" val="35569754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1272619" y="103695"/>
            <a:ext cx="3676454" cy="646331"/>
          </a:xfrm>
          <a:prstGeom prst="rect">
            <a:avLst/>
          </a:prstGeom>
          <a:noFill/>
        </p:spPr>
        <p:txBody>
          <a:bodyPr wrap="square" rtlCol="0">
            <a:spAutoFit/>
          </a:bodyPr>
          <a:lstStyle/>
          <a:p>
            <a:r>
              <a:rPr lang="en-US" b="1" dirty="0"/>
              <a:t>Key principles for effective reporting</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854893645"/>
              </p:ext>
            </p:extLst>
          </p:nvPr>
        </p:nvGraphicFramePr>
        <p:xfrm>
          <a:off x="0" y="518473"/>
          <a:ext cx="12192000" cy="6339528"/>
        </p:xfrm>
        <a:graphic>
          <a:graphicData uri="http://schemas.openxmlformats.org/drawingml/2006/table">
            <a:tbl>
              <a:tblPr firstRow="1" firstCol="1" bandRow="1">
                <a:tableStyleId>{7DF18680-E054-41AD-8BC1-D1AEF772440D}</a:tableStyleId>
              </a:tblPr>
              <a:tblGrid>
                <a:gridCol w="6096000">
                  <a:extLst>
                    <a:ext uri="{9D8B030D-6E8A-4147-A177-3AD203B41FA5}">
                      <a16:colId xmlns:a16="http://schemas.microsoft.com/office/drawing/2014/main" val="2532558226"/>
                    </a:ext>
                  </a:extLst>
                </a:gridCol>
                <a:gridCol w="6096000">
                  <a:extLst>
                    <a:ext uri="{9D8B030D-6E8A-4147-A177-3AD203B41FA5}">
                      <a16:colId xmlns:a16="http://schemas.microsoft.com/office/drawing/2014/main" val="284169039"/>
                    </a:ext>
                  </a:extLst>
                </a:gridCol>
              </a:tblGrid>
              <a:tr h="434461">
                <a:tc>
                  <a:txBody>
                    <a:bodyPr/>
                    <a:lstStyle/>
                    <a:p>
                      <a:pPr marL="0" marR="0" algn="ctr">
                        <a:lnSpc>
                          <a:spcPct val="107000"/>
                        </a:lnSpc>
                        <a:spcBef>
                          <a:spcPts val="0"/>
                        </a:spcBef>
                        <a:spcAft>
                          <a:spcPts val="800"/>
                        </a:spcAft>
                      </a:pPr>
                      <a:r>
                        <a:rPr lang="en-US" sz="1600" dirty="0">
                          <a:effectLst/>
                        </a:rPr>
                        <a:t>Principle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800"/>
                        </a:spcAft>
                      </a:pPr>
                      <a:r>
                        <a:rPr lang="en-US" sz="1600">
                          <a:effectLst/>
                        </a:rPr>
                        <a:t>Description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895713549"/>
                  </a:ext>
                </a:extLst>
              </a:tr>
              <a:tr h="843581">
                <a:tc>
                  <a:txBody>
                    <a:bodyPr/>
                    <a:lstStyle/>
                    <a:p>
                      <a:pPr marL="0" marR="0">
                        <a:lnSpc>
                          <a:spcPct val="107000"/>
                        </a:lnSpc>
                        <a:spcBef>
                          <a:spcPts val="0"/>
                        </a:spcBef>
                        <a:spcAft>
                          <a:spcPts val="800"/>
                        </a:spcAft>
                      </a:pPr>
                      <a:r>
                        <a:rPr lang="en-US" sz="1600" dirty="0">
                          <a:effectLst/>
                        </a:rPr>
                        <a:t>Clarity and Simplicity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a:effectLst/>
                        </a:rPr>
                        <a:t>Use clear, straightforward language that is easy to understand, avoiding jargon and overly complex wording so key messages are immediately clear.</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630618319"/>
                  </a:ext>
                </a:extLst>
              </a:tr>
              <a:tr h="843581">
                <a:tc>
                  <a:txBody>
                    <a:bodyPr/>
                    <a:lstStyle/>
                    <a:p>
                      <a:pPr marL="0" marR="0">
                        <a:lnSpc>
                          <a:spcPct val="107000"/>
                        </a:lnSpc>
                        <a:spcBef>
                          <a:spcPts val="0"/>
                        </a:spcBef>
                        <a:spcAft>
                          <a:spcPts val="800"/>
                        </a:spcAft>
                      </a:pPr>
                      <a:r>
                        <a:rPr lang="en-US" sz="1600" dirty="0">
                          <a:effectLst/>
                        </a:rPr>
                        <a:t>Conciseness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a:effectLst/>
                        </a:rPr>
                        <a:t>Present information briefly and directly, focusing on essential points while eliminating unnecessary detail to respect the reader’s time.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419840027"/>
                  </a:ext>
                </a:extLst>
              </a:tr>
              <a:tr h="843581">
                <a:tc>
                  <a:txBody>
                    <a:bodyPr/>
                    <a:lstStyle/>
                    <a:p>
                      <a:pPr marL="0" marR="0">
                        <a:lnSpc>
                          <a:spcPct val="107000"/>
                        </a:lnSpc>
                        <a:spcBef>
                          <a:spcPts val="0"/>
                        </a:spcBef>
                        <a:spcAft>
                          <a:spcPts val="800"/>
                        </a:spcAft>
                      </a:pPr>
                      <a:r>
                        <a:rPr lang="en-US" sz="1600" dirty="0">
                          <a:effectLst/>
                        </a:rPr>
                        <a:t>Audience Focus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Tailor content, tone, and level of detail to the needs and expectations of the intended audience, such as donors, managers, or community stakeholders.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4350704"/>
                  </a:ext>
                </a:extLst>
              </a:tr>
              <a:tr h="843581">
                <a:tc>
                  <a:txBody>
                    <a:bodyPr/>
                    <a:lstStyle/>
                    <a:p>
                      <a:pPr marL="0" marR="0">
                        <a:lnSpc>
                          <a:spcPct val="107000"/>
                        </a:lnSpc>
                        <a:spcBef>
                          <a:spcPts val="0"/>
                        </a:spcBef>
                        <a:spcAft>
                          <a:spcPts val="800"/>
                        </a:spcAft>
                      </a:pPr>
                      <a:r>
                        <a:rPr lang="en-US" sz="1600">
                          <a:effectLst/>
                        </a:rPr>
                        <a:t>Structure and Formatting</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Organize information logically using headings, bullet points, tables, and charts, with adequate spacing to improve readability and comprehension.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36615152"/>
                  </a:ext>
                </a:extLst>
              </a:tr>
              <a:tr h="843581">
                <a:tc>
                  <a:txBody>
                    <a:bodyPr/>
                    <a:lstStyle/>
                    <a:p>
                      <a:pPr marL="0" marR="0">
                        <a:lnSpc>
                          <a:spcPct val="107000"/>
                        </a:lnSpc>
                        <a:spcBef>
                          <a:spcPts val="0"/>
                        </a:spcBef>
                        <a:spcAft>
                          <a:spcPts val="800"/>
                        </a:spcAft>
                      </a:pPr>
                      <a:r>
                        <a:rPr lang="en-US" sz="1600">
                          <a:effectLst/>
                        </a:rPr>
                        <a:t>Accuracy and Evidence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Ensure all information is correct, verified, and supported by reliable data and analysis, with appropriate references where required.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95747822"/>
                  </a:ext>
                </a:extLst>
              </a:tr>
              <a:tr h="843581">
                <a:tc>
                  <a:txBody>
                    <a:bodyPr/>
                    <a:lstStyle/>
                    <a:p>
                      <a:pPr marL="0" marR="0">
                        <a:lnSpc>
                          <a:spcPct val="107000"/>
                        </a:lnSpc>
                        <a:spcBef>
                          <a:spcPts val="0"/>
                        </a:spcBef>
                        <a:spcAft>
                          <a:spcPts val="800"/>
                        </a:spcAft>
                      </a:pPr>
                      <a:r>
                        <a:rPr lang="en-US" sz="1600">
                          <a:effectLst/>
                        </a:rPr>
                        <a:t>Completeness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Provide all necessary information to fully explain the situation or findings, while maintaining clarity and brevity.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14703525"/>
                  </a:ext>
                </a:extLst>
              </a:tr>
              <a:tr h="843581">
                <a:tc>
                  <a:txBody>
                    <a:bodyPr/>
                    <a:lstStyle/>
                    <a:p>
                      <a:pPr marL="0" marR="0">
                        <a:lnSpc>
                          <a:spcPct val="107000"/>
                        </a:lnSpc>
                        <a:spcBef>
                          <a:spcPts val="0"/>
                        </a:spcBef>
                        <a:spcAft>
                          <a:spcPts val="800"/>
                        </a:spcAft>
                      </a:pPr>
                      <a:r>
                        <a:rPr lang="en-US" sz="1600">
                          <a:effectLst/>
                        </a:rPr>
                        <a:t>Actionability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800"/>
                        </a:spcAft>
                      </a:pPr>
                      <a:r>
                        <a:rPr lang="en-US" sz="1600" dirty="0">
                          <a:effectLst/>
                        </a:rPr>
                        <a:t>Highlight practical insights, clear conclusions, and specific recommendations or next steps that readers can easily act upon.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8742674"/>
                  </a:ext>
                </a:extLst>
              </a:tr>
            </a:tbl>
          </a:graphicData>
        </a:graphic>
      </p:graphicFrame>
      <p:sp>
        <p:nvSpPr>
          <p:cNvPr id="10" name="Rectangle 1"/>
          <p:cNvSpPr>
            <a:spLocks noChangeArrowheads="1"/>
          </p:cNvSpPr>
          <p:nvPr/>
        </p:nvSpPr>
        <p:spPr bwMode="auto">
          <a:xfrm>
            <a:off x="-133626" y="2579687"/>
            <a:ext cx="14135652" cy="703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6719118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05345" y="2662235"/>
            <a:ext cx="14135652" cy="626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 name="TextBox 3"/>
          <p:cNvSpPr txBox="1"/>
          <p:nvPr/>
        </p:nvSpPr>
        <p:spPr>
          <a:xfrm>
            <a:off x="1272619" y="103695"/>
            <a:ext cx="3676454" cy="677108"/>
          </a:xfrm>
          <a:prstGeom prst="rect">
            <a:avLst/>
          </a:prstGeom>
          <a:noFill/>
        </p:spPr>
        <p:txBody>
          <a:bodyPr wrap="square" rtlCol="0">
            <a:spAutoFit/>
          </a:bodyPr>
          <a:lstStyle/>
          <a:p>
            <a:r>
              <a:rPr lang="en-US" sz="2000" b="1" dirty="0"/>
              <a:t>Methods of communication</a:t>
            </a:r>
          </a:p>
          <a:p>
            <a:endParaRPr lang="en-US" dirty="0"/>
          </a:p>
        </p:txBody>
      </p:sp>
      <p:sp>
        <p:nvSpPr>
          <p:cNvPr id="10" name="Rectangle 1"/>
          <p:cNvSpPr>
            <a:spLocks noChangeArrowheads="1"/>
          </p:cNvSpPr>
          <p:nvPr/>
        </p:nvSpPr>
        <p:spPr bwMode="auto">
          <a:xfrm>
            <a:off x="-133626" y="2579687"/>
            <a:ext cx="14135652" cy="703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6" name="Diagram 5"/>
          <p:cNvGraphicFramePr/>
          <p:nvPr>
            <p:extLst>
              <p:ext uri="{D42A27DB-BD31-4B8C-83A1-F6EECF244321}">
                <p14:modId xmlns:p14="http://schemas.microsoft.com/office/powerpoint/2010/main" val="2004883491"/>
              </p:ext>
            </p:extLst>
          </p:nvPr>
        </p:nvGraphicFramePr>
        <p:xfrm>
          <a:off x="0" y="584462"/>
          <a:ext cx="11708091" cy="6273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3324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809</Words>
  <Application>Microsoft Office PowerPoint</Application>
  <PresentationFormat>Widescreen</PresentationFormat>
  <Paragraphs>93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5</cp:revision>
  <dcterms:created xsi:type="dcterms:W3CDTF">2026-01-14T17:11:43Z</dcterms:created>
  <dcterms:modified xsi:type="dcterms:W3CDTF">2026-01-14T17:45:08Z</dcterms:modified>
</cp:coreProperties>
</file>