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5"/>
  </p:notesMasterIdLst>
  <p:sldIdLst>
    <p:sldId id="256" r:id="rId2"/>
    <p:sldId id="257" r:id="rId3"/>
    <p:sldId id="258" r:id="rId4"/>
    <p:sldId id="259" r:id="rId5"/>
    <p:sldId id="264" r:id="rId6"/>
    <p:sldId id="260" r:id="rId7"/>
    <p:sldId id="265" r:id="rId8"/>
    <p:sldId id="261" r:id="rId9"/>
    <p:sldId id="266" r:id="rId10"/>
    <p:sldId id="262" r:id="rId11"/>
    <p:sldId id="267" r:id="rId12"/>
    <p:sldId id="268" r:id="rId13"/>
    <p:sldId id="263" r:id="rId14"/>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0"/>
    <p:restoredTop sz="93883" autoAdjust="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Kibicho" userId="656410c4715484d8" providerId="LiveId" clId="{67A16632-CE11-4FED-9DA2-9D8797DD6B8B}"/>
    <pc:docChg chg="custSel modSld">
      <pc:chgData name="Samuel Kibicho" userId="656410c4715484d8" providerId="LiveId" clId="{67A16632-CE11-4FED-9DA2-9D8797DD6B8B}" dt="2025-07-09T21:51:16.572" v="65" actId="14100"/>
      <pc:docMkLst>
        <pc:docMk/>
      </pc:docMkLst>
      <pc:sldChg chg="modSp mod">
        <pc:chgData name="Samuel Kibicho" userId="656410c4715484d8" providerId="LiveId" clId="{67A16632-CE11-4FED-9DA2-9D8797DD6B8B}" dt="2025-07-09T21:50:47.978" v="54" actId="14100"/>
        <pc:sldMkLst>
          <pc:docMk/>
          <pc:sldMk cId="2789280333" sldId="259"/>
        </pc:sldMkLst>
        <pc:spChg chg="mod">
          <ac:chgData name="Samuel Kibicho" userId="656410c4715484d8" providerId="LiveId" clId="{67A16632-CE11-4FED-9DA2-9D8797DD6B8B}" dt="2025-07-09T21:50:43.098" v="52" actId="14100"/>
          <ac:spMkLst>
            <pc:docMk/>
            <pc:sldMk cId="2789280333" sldId="259"/>
            <ac:spMk id="2" creationId="{E287EBA2-4896-30BA-8B8D-F0CCA9A0E97B}"/>
          </ac:spMkLst>
        </pc:spChg>
        <pc:spChg chg="mod">
          <ac:chgData name="Samuel Kibicho" userId="656410c4715484d8" providerId="LiveId" clId="{67A16632-CE11-4FED-9DA2-9D8797DD6B8B}" dt="2025-07-09T21:50:47.978" v="54" actId="14100"/>
          <ac:spMkLst>
            <pc:docMk/>
            <pc:sldMk cId="2789280333" sldId="259"/>
            <ac:spMk id="3" creationId="{D6AEDA50-DDEB-A731-DED8-ACB34253866E}"/>
          </ac:spMkLst>
        </pc:spChg>
        <pc:picChg chg="mod">
          <ac:chgData name="Samuel Kibicho" userId="656410c4715484d8" providerId="LiveId" clId="{67A16632-CE11-4FED-9DA2-9D8797DD6B8B}" dt="2025-07-09T21:50:34.647" v="50" actId="1076"/>
          <ac:picMkLst>
            <pc:docMk/>
            <pc:sldMk cId="2789280333" sldId="259"/>
            <ac:picMk id="5" creationId="{AC2C7A8B-29E0-D8D1-99AC-52210AF1F67F}"/>
          </ac:picMkLst>
        </pc:picChg>
      </pc:sldChg>
      <pc:sldChg chg="modSp mod">
        <pc:chgData name="Samuel Kibicho" userId="656410c4715484d8" providerId="LiveId" clId="{67A16632-CE11-4FED-9DA2-9D8797DD6B8B}" dt="2025-07-09T21:50:26.694" v="48" actId="27636"/>
        <pc:sldMkLst>
          <pc:docMk/>
          <pc:sldMk cId="1173201961" sldId="260"/>
        </pc:sldMkLst>
        <pc:spChg chg="mod">
          <ac:chgData name="Samuel Kibicho" userId="656410c4715484d8" providerId="LiveId" clId="{67A16632-CE11-4FED-9DA2-9D8797DD6B8B}" dt="2025-07-09T21:49:37.639" v="13" actId="14100"/>
          <ac:spMkLst>
            <pc:docMk/>
            <pc:sldMk cId="1173201961" sldId="260"/>
            <ac:spMk id="2" creationId="{F77F91A6-D706-1D5A-FBC5-04302F707144}"/>
          </ac:spMkLst>
        </pc:spChg>
        <pc:spChg chg="mod">
          <ac:chgData name="Samuel Kibicho" userId="656410c4715484d8" providerId="LiveId" clId="{67A16632-CE11-4FED-9DA2-9D8797DD6B8B}" dt="2025-07-09T21:50:26.694" v="48" actId="27636"/>
          <ac:spMkLst>
            <pc:docMk/>
            <pc:sldMk cId="1173201961" sldId="260"/>
            <ac:spMk id="3" creationId="{F9EE541D-6A83-74A2-201E-40D85138A599}"/>
          </ac:spMkLst>
        </pc:spChg>
        <pc:picChg chg="mod">
          <ac:chgData name="Samuel Kibicho" userId="656410c4715484d8" providerId="LiveId" clId="{67A16632-CE11-4FED-9DA2-9D8797DD6B8B}" dt="2025-07-09T21:49:29.422" v="10" actId="1076"/>
          <ac:picMkLst>
            <pc:docMk/>
            <pc:sldMk cId="1173201961" sldId="260"/>
            <ac:picMk id="5" creationId="{211238C6-E96A-E784-3517-4ADD2FB536B1}"/>
          </ac:picMkLst>
        </pc:picChg>
      </pc:sldChg>
      <pc:sldChg chg="modSp mod">
        <pc:chgData name="Samuel Kibicho" userId="656410c4715484d8" providerId="LiveId" clId="{67A16632-CE11-4FED-9DA2-9D8797DD6B8B}" dt="2025-07-09T21:50:15.179" v="44" actId="403"/>
        <pc:sldMkLst>
          <pc:docMk/>
          <pc:sldMk cId="2348213618" sldId="261"/>
        </pc:sldMkLst>
        <pc:spChg chg="mod">
          <ac:chgData name="Samuel Kibicho" userId="656410c4715484d8" providerId="LiveId" clId="{67A16632-CE11-4FED-9DA2-9D8797DD6B8B}" dt="2025-07-09T21:50:15.179" v="44" actId="403"/>
          <ac:spMkLst>
            <pc:docMk/>
            <pc:sldMk cId="2348213618" sldId="261"/>
            <ac:spMk id="3" creationId="{7219F8D6-62F0-070F-F58F-765CB21528AB}"/>
          </ac:spMkLst>
        </pc:spChg>
        <pc:picChg chg="mod">
          <ac:chgData name="Samuel Kibicho" userId="656410c4715484d8" providerId="LiveId" clId="{67A16632-CE11-4FED-9DA2-9D8797DD6B8B}" dt="2025-07-09T21:49:47.105" v="16" actId="1076"/>
          <ac:picMkLst>
            <pc:docMk/>
            <pc:sldMk cId="2348213618" sldId="261"/>
            <ac:picMk id="5" creationId="{D5FB19CB-55EF-5D45-0090-B6AE698C3ABB}"/>
          </ac:picMkLst>
        </pc:picChg>
      </pc:sldChg>
      <pc:sldChg chg="modSp mod">
        <pc:chgData name="Samuel Kibicho" userId="656410c4715484d8" providerId="LiveId" clId="{67A16632-CE11-4FED-9DA2-9D8797DD6B8B}" dt="2025-07-09T21:51:11.070" v="64" actId="403"/>
        <pc:sldMkLst>
          <pc:docMk/>
          <pc:sldMk cId="383360312" sldId="262"/>
        </pc:sldMkLst>
        <pc:spChg chg="mod">
          <ac:chgData name="Samuel Kibicho" userId="656410c4715484d8" providerId="LiveId" clId="{67A16632-CE11-4FED-9DA2-9D8797DD6B8B}" dt="2025-07-09T21:51:11.070" v="64" actId="403"/>
          <ac:spMkLst>
            <pc:docMk/>
            <pc:sldMk cId="383360312" sldId="262"/>
            <ac:spMk id="3" creationId="{E93E5AFD-758C-EE76-E227-4E64880FA41C}"/>
          </ac:spMkLst>
        </pc:spChg>
        <pc:picChg chg="mod">
          <ac:chgData name="Samuel Kibicho" userId="656410c4715484d8" providerId="LiveId" clId="{67A16632-CE11-4FED-9DA2-9D8797DD6B8B}" dt="2025-07-09T21:50:57.965" v="55" actId="1076"/>
          <ac:picMkLst>
            <pc:docMk/>
            <pc:sldMk cId="383360312" sldId="262"/>
            <ac:picMk id="5" creationId="{6067200D-1C10-B60F-AC53-7E8C80CBEAE0}"/>
          </ac:picMkLst>
        </pc:picChg>
      </pc:sldChg>
      <pc:sldChg chg="modSp mod">
        <pc:chgData name="Samuel Kibicho" userId="656410c4715484d8" providerId="LiveId" clId="{67A16632-CE11-4FED-9DA2-9D8797DD6B8B}" dt="2025-07-09T21:51:16.572" v="65" actId="14100"/>
        <pc:sldMkLst>
          <pc:docMk/>
          <pc:sldMk cId="33507063" sldId="263"/>
        </pc:sldMkLst>
        <pc:graphicFrameChg chg="mod">
          <ac:chgData name="Samuel Kibicho" userId="656410c4715484d8" providerId="LiveId" clId="{67A16632-CE11-4FED-9DA2-9D8797DD6B8B}" dt="2025-07-09T21:51:16.572" v="65" actId="14100"/>
          <ac:graphicFrameMkLst>
            <pc:docMk/>
            <pc:sldMk cId="33507063" sldId="263"/>
            <ac:graphicFrameMk id="5" creationId="{EFFEE374-4AD3-09EA-A64B-B308514447A7}"/>
          </ac:graphicFrameMkLst>
        </pc:graphicFrameChg>
      </pc:sldChg>
    </pc:docChg>
  </pc:docChgLst>
  <pc:docChgLst>
    <pc:chgData name="Samuel Kibicho" userId="656410c4715484d8" providerId="LiveId" clId="{625A718D-9CB8-AA40-A2B1-059F7D3721C8}"/>
    <pc:docChg chg="delSld">
      <pc:chgData name="Samuel Kibicho" userId="656410c4715484d8" providerId="LiveId" clId="{625A718D-9CB8-AA40-A2B1-059F7D3721C8}" dt="2025-07-09T21:39:23.746" v="0" actId="2696"/>
      <pc:docMkLst>
        <pc:docMk/>
      </pc:docMkLst>
      <pc:sldChg chg="del">
        <pc:chgData name="Samuel Kibicho" userId="656410c4715484d8" providerId="LiveId" clId="{625A718D-9CB8-AA40-A2B1-059F7D3721C8}" dt="2025-07-09T21:39:23.746" v="0" actId="2696"/>
        <pc:sldMkLst>
          <pc:docMk/>
          <pc:sldMk cId="3376427680"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AEF58-919C-4CE2-A2E9-175D0BAFC7E8}" type="doc">
      <dgm:prSet loTypeId="urn:microsoft.com/office/officeart/2005/8/layout/matrix3" loCatId="matrix" qsTypeId="urn:microsoft.com/office/officeart/2005/8/quickstyle/3d1" qsCatId="3D" csTypeId="urn:microsoft.com/office/officeart/2005/8/colors/colorful2" csCatId="colorful" phldr="1"/>
      <dgm:spPr/>
      <dgm:t>
        <a:bodyPr/>
        <a:lstStyle/>
        <a:p>
          <a:endParaRPr lang="en-US"/>
        </a:p>
      </dgm:t>
    </dgm:pt>
    <dgm:pt modelId="{B4B365F0-88F4-422A-AFB7-6A6C1B592349}">
      <dgm:prSet phldrT="[Text]"/>
      <dgm:spPr/>
      <dgm:t>
        <a:bodyPr/>
        <a:lstStyle/>
        <a:p>
          <a:r>
            <a:rPr lang="en-US" b="1"/>
            <a:t>Monitoring</a:t>
          </a:r>
        </a:p>
        <a:p>
          <a:r>
            <a:rPr lang="en-GB" dirty="0"/>
            <a:t>The systematic and ongoing collection of data and information to track the progress and performance of a project, programme, or policy</a:t>
          </a:r>
          <a:endParaRPr lang="en-US"/>
        </a:p>
      </dgm:t>
    </dgm:pt>
    <dgm:pt modelId="{43985266-A896-4530-AF1E-45FEB68FE729}" type="parTrans" cxnId="{5A5ED2E5-62B1-4A5E-987D-042C9E1E9829}">
      <dgm:prSet/>
      <dgm:spPr/>
      <dgm:t>
        <a:bodyPr/>
        <a:lstStyle/>
        <a:p>
          <a:endParaRPr lang="en-US"/>
        </a:p>
      </dgm:t>
    </dgm:pt>
    <dgm:pt modelId="{3C87688D-6E09-459F-B525-F0DB9DCF0577}" type="sibTrans" cxnId="{5A5ED2E5-62B1-4A5E-987D-042C9E1E9829}">
      <dgm:prSet/>
      <dgm:spPr/>
      <dgm:t>
        <a:bodyPr/>
        <a:lstStyle/>
        <a:p>
          <a:endParaRPr lang="en-US"/>
        </a:p>
      </dgm:t>
    </dgm:pt>
    <dgm:pt modelId="{9C9650A6-A08B-4AF8-B6A3-EAD1514478B0}">
      <dgm:prSet phldrT="[Text]"/>
      <dgm:spPr/>
      <dgm:t>
        <a:bodyPr/>
        <a:lstStyle/>
        <a:p>
          <a:r>
            <a:rPr lang="en-US" b="1"/>
            <a:t>Evaluation</a:t>
          </a:r>
        </a:p>
        <a:p>
          <a:r>
            <a:rPr lang="en-GB" dirty="0"/>
            <a:t>A systematic assessment of a project, programme, or policy to determine its relevance, efficiency, effectiveness, impact, and sustainability.</a:t>
          </a:r>
          <a:r>
            <a:rPr lang="en-US" b="0" i="0"/>
            <a:t>.</a:t>
          </a:r>
          <a:endParaRPr lang="en-US"/>
        </a:p>
      </dgm:t>
    </dgm:pt>
    <dgm:pt modelId="{A5E014D9-3E01-4600-B694-A152A82AE74A}" type="parTrans" cxnId="{9B765933-C54E-48C9-B234-F769F1BA600F}">
      <dgm:prSet/>
      <dgm:spPr/>
      <dgm:t>
        <a:bodyPr/>
        <a:lstStyle/>
        <a:p>
          <a:endParaRPr lang="en-US"/>
        </a:p>
      </dgm:t>
    </dgm:pt>
    <dgm:pt modelId="{7554BAE6-DCFE-4E95-994E-3BCC1CAAE7EA}" type="sibTrans" cxnId="{9B765933-C54E-48C9-B234-F769F1BA600F}">
      <dgm:prSet/>
      <dgm:spPr/>
      <dgm:t>
        <a:bodyPr/>
        <a:lstStyle/>
        <a:p>
          <a:endParaRPr lang="en-US"/>
        </a:p>
      </dgm:t>
    </dgm:pt>
    <dgm:pt modelId="{14DF5B1D-DB6D-4B7C-B5C5-11F837B63835}">
      <dgm:prSet phldrT="[Text]"/>
      <dgm:spPr/>
      <dgm:t>
        <a:bodyPr/>
        <a:lstStyle/>
        <a:p>
          <a:r>
            <a:rPr lang="en-US" b="1"/>
            <a:t>Accountability</a:t>
          </a:r>
        </a:p>
        <a:p>
          <a:r>
            <a:rPr lang="en-GB" dirty="0"/>
            <a:t>Ensures that programme beneficiaries are involved in decision-making and that their feedback is used to improve programme effectiveness, our conversation. It also involves being responsible for actions and able to provide satisfactory reasons for them</a:t>
          </a:r>
          <a:endParaRPr lang="en-US"/>
        </a:p>
      </dgm:t>
    </dgm:pt>
    <dgm:pt modelId="{2A425B62-86D4-4D07-A29F-3877B237D877}" type="parTrans" cxnId="{66E6335F-0FB5-42A8-AC43-279879D1E46A}">
      <dgm:prSet/>
      <dgm:spPr/>
      <dgm:t>
        <a:bodyPr/>
        <a:lstStyle/>
        <a:p>
          <a:endParaRPr lang="en-US"/>
        </a:p>
      </dgm:t>
    </dgm:pt>
    <dgm:pt modelId="{F71CB327-1E66-46B5-AE11-498EE863470D}" type="sibTrans" cxnId="{66E6335F-0FB5-42A8-AC43-279879D1E46A}">
      <dgm:prSet/>
      <dgm:spPr/>
      <dgm:t>
        <a:bodyPr/>
        <a:lstStyle/>
        <a:p>
          <a:endParaRPr lang="en-US"/>
        </a:p>
      </dgm:t>
    </dgm:pt>
    <dgm:pt modelId="{53295EE6-8632-4862-8E95-98C011AFB072}">
      <dgm:prSet phldrT="[Text]"/>
      <dgm:spPr/>
      <dgm:t>
        <a:bodyPr/>
        <a:lstStyle/>
        <a:p>
          <a:r>
            <a:rPr lang="en-US" b="1"/>
            <a:t>Learning</a:t>
          </a:r>
        </a:p>
        <a:p>
          <a:r>
            <a:rPr lang="en-US" b="0" i="0"/>
            <a:t>is an ongoing process of reflection and adaptation, aimed at improving program design, implementation, and outcomes based on feedback and evidence.</a:t>
          </a:r>
          <a:endParaRPr lang="en-US"/>
        </a:p>
      </dgm:t>
    </dgm:pt>
    <dgm:pt modelId="{CCD7CB37-819B-438A-9AC0-D411A6AA691C}" type="parTrans" cxnId="{B31209F5-ACAB-4679-992C-212DBDEB1DE7}">
      <dgm:prSet/>
      <dgm:spPr/>
      <dgm:t>
        <a:bodyPr/>
        <a:lstStyle/>
        <a:p>
          <a:endParaRPr lang="en-US"/>
        </a:p>
      </dgm:t>
    </dgm:pt>
    <dgm:pt modelId="{4CF9CFB6-2BB5-4153-B0C5-11E5CBA00866}" type="sibTrans" cxnId="{B31209F5-ACAB-4679-992C-212DBDEB1DE7}">
      <dgm:prSet/>
      <dgm:spPr/>
      <dgm:t>
        <a:bodyPr/>
        <a:lstStyle/>
        <a:p>
          <a:endParaRPr lang="en-US"/>
        </a:p>
      </dgm:t>
    </dgm:pt>
    <dgm:pt modelId="{AD438B42-FA84-4403-8BCA-C9F8D70AE4E8}" type="pres">
      <dgm:prSet presAssocID="{124AEF58-919C-4CE2-A2E9-175D0BAFC7E8}" presName="matrix" presStyleCnt="0">
        <dgm:presLayoutVars>
          <dgm:chMax val="1"/>
          <dgm:dir/>
          <dgm:resizeHandles val="exact"/>
        </dgm:presLayoutVars>
      </dgm:prSet>
      <dgm:spPr/>
      <dgm:t>
        <a:bodyPr/>
        <a:lstStyle/>
        <a:p>
          <a:endParaRPr lang="en-US"/>
        </a:p>
      </dgm:t>
    </dgm:pt>
    <dgm:pt modelId="{7AA76C35-901E-43CD-B97E-F2040950FA73}" type="pres">
      <dgm:prSet presAssocID="{124AEF58-919C-4CE2-A2E9-175D0BAFC7E8}" presName="diamond" presStyleLbl="bgShp" presStyleIdx="0" presStyleCnt="1"/>
      <dgm:spPr/>
    </dgm:pt>
    <dgm:pt modelId="{628B6DF1-E3C9-4E55-BD98-B8990CA57761}" type="pres">
      <dgm:prSet presAssocID="{124AEF58-919C-4CE2-A2E9-175D0BAFC7E8}" presName="quad1" presStyleLbl="node1" presStyleIdx="0" presStyleCnt="4">
        <dgm:presLayoutVars>
          <dgm:chMax val="0"/>
          <dgm:chPref val="0"/>
          <dgm:bulletEnabled val="1"/>
        </dgm:presLayoutVars>
      </dgm:prSet>
      <dgm:spPr/>
      <dgm:t>
        <a:bodyPr/>
        <a:lstStyle/>
        <a:p>
          <a:endParaRPr lang="en-US"/>
        </a:p>
      </dgm:t>
    </dgm:pt>
    <dgm:pt modelId="{42896226-E067-405E-A0F1-2F32D5AF2866}" type="pres">
      <dgm:prSet presAssocID="{124AEF58-919C-4CE2-A2E9-175D0BAFC7E8}" presName="quad2" presStyleLbl="node1" presStyleIdx="1" presStyleCnt="4">
        <dgm:presLayoutVars>
          <dgm:chMax val="0"/>
          <dgm:chPref val="0"/>
          <dgm:bulletEnabled val="1"/>
        </dgm:presLayoutVars>
      </dgm:prSet>
      <dgm:spPr/>
      <dgm:t>
        <a:bodyPr/>
        <a:lstStyle/>
        <a:p>
          <a:endParaRPr lang="en-US"/>
        </a:p>
      </dgm:t>
    </dgm:pt>
    <dgm:pt modelId="{2E126CB9-E332-4346-82F1-C7EBF6C16EF9}" type="pres">
      <dgm:prSet presAssocID="{124AEF58-919C-4CE2-A2E9-175D0BAFC7E8}" presName="quad3" presStyleLbl="node1" presStyleIdx="2" presStyleCnt="4">
        <dgm:presLayoutVars>
          <dgm:chMax val="0"/>
          <dgm:chPref val="0"/>
          <dgm:bulletEnabled val="1"/>
        </dgm:presLayoutVars>
      </dgm:prSet>
      <dgm:spPr/>
      <dgm:t>
        <a:bodyPr/>
        <a:lstStyle/>
        <a:p>
          <a:endParaRPr lang="en-US"/>
        </a:p>
      </dgm:t>
    </dgm:pt>
    <dgm:pt modelId="{17F7C8EB-2CE2-4FC5-BC2A-71403C04F354}" type="pres">
      <dgm:prSet presAssocID="{124AEF58-919C-4CE2-A2E9-175D0BAFC7E8}" presName="quad4" presStyleLbl="node1" presStyleIdx="3" presStyleCnt="4">
        <dgm:presLayoutVars>
          <dgm:chMax val="0"/>
          <dgm:chPref val="0"/>
          <dgm:bulletEnabled val="1"/>
        </dgm:presLayoutVars>
      </dgm:prSet>
      <dgm:spPr/>
      <dgm:t>
        <a:bodyPr/>
        <a:lstStyle/>
        <a:p>
          <a:endParaRPr lang="en-US"/>
        </a:p>
      </dgm:t>
    </dgm:pt>
  </dgm:ptLst>
  <dgm:cxnLst>
    <dgm:cxn modelId="{9B765933-C54E-48C9-B234-F769F1BA600F}" srcId="{124AEF58-919C-4CE2-A2E9-175D0BAFC7E8}" destId="{9C9650A6-A08B-4AF8-B6A3-EAD1514478B0}" srcOrd="1" destOrd="0" parTransId="{A5E014D9-3E01-4600-B694-A152A82AE74A}" sibTransId="{7554BAE6-DCFE-4E95-994E-3BCC1CAAE7EA}"/>
    <dgm:cxn modelId="{A5EC066F-D2BF-4E93-BBE7-CAF78CCDF194}" type="presOf" srcId="{124AEF58-919C-4CE2-A2E9-175D0BAFC7E8}" destId="{AD438B42-FA84-4403-8BCA-C9F8D70AE4E8}" srcOrd="0" destOrd="0" presId="urn:microsoft.com/office/officeart/2005/8/layout/matrix3"/>
    <dgm:cxn modelId="{66E6335F-0FB5-42A8-AC43-279879D1E46A}" srcId="{124AEF58-919C-4CE2-A2E9-175D0BAFC7E8}" destId="{14DF5B1D-DB6D-4B7C-B5C5-11F837B63835}" srcOrd="2" destOrd="0" parTransId="{2A425B62-86D4-4D07-A29F-3877B237D877}" sibTransId="{F71CB327-1E66-46B5-AE11-498EE863470D}"/>
    <dgm:cxn modelId="{AB6880FD-7516-4F1D-9B47-4A119DFB61D5}" type="presOf" srcId="{14DF5B1D-DB6D-4B7C-B5C5-11F837B63835}" destId="{2E126CB9-E332-4346-82F1-C7EBF6C16EF9}" srcOrd="0" destOrd="0" presId="urn:microsoft.com/office/officeart/2005/8/layout/matrix3"/>
    <dgm:cxn modelId="{31BA8D2A-FC32-4B67-8F7F-F8C4A043DA1B}" type="presOf" srcId="{9C9650A6-A08B-4AF8-B6A3-EAD1514478B0}" destId="{42896226-E067-405E-A0F1-2F32D5AF2866}" srcOrd="0" destOrd="0" presId="urn:microsoft.com/office/officeart/2005/8/layout/matrix3"/>
    <dgm:cxn modelId="{1DF5A95F-B0D8-403A-B64F-4E0CC90FF6E6}" type="presOf" srcId="{B4B365F0-88F4-422A-AFB7-6A6C1B592349}" destId="{628B6DF1-E3C9-4E55-BD98-B8990CA57761}" srcOrd="0" destOrd="0" presId="urn:microsoft.com/office/officeart/2005/8/layout/matrix3"/>
    <dgm:cxn modelId="{659EC638-1254-4AFE-B570-961A42140163}" type="presOf" srcId="{53295EE6-8632-4862-8E95-98C011AFB072}" destId="{17F7C8EB-2CE2-4FC5-BC2A-71403C04F354}" srcOrd="0" destOrd="0" presId="urn:microsoft.com/office/officeart/2005/8/layout/matrix3"/>
    <dgm:cxn modelId="{5A5ED2E5-62B1-4A5E-987D-042C9E1E9829}" srcId="{124AEF58-919C-4CE2-A2E9-175D0BAFC7E8}" destId="{B4B365F0-88F4-422A-AFB7-6A6C1B592349}" srcOrd="0" destOrd="0" parTransId="{43985266-A896-4530-AF1E-45FEB68FE729}" sibTransId="{3C87688D-6E09-459F-B525-F0DB9DCF0577}"/>
    <dgm:cxn modelId="{B31209F5-ACAB-4679-992C-212DBDEB1DE7}" srcId="{124AEF58-919C-4CE2-A2E9-175D0BAFC7E8}" destId="{53295EE6-8632-4862-8E95-98C011AFB072}" srcOrd="3" destOrd="0" parTransId="{CCD7CB37-819B-438A-9AC0-D411A6AA691C}" sibTransId="{4CF9CFB6-2BB5-4153-B0C5-11E5CBA00866}"/>
    <dgm:cxn modelId="{F8AB1E07-D452-4D35-B986-C593395EF5AA}" type="presParOf" srcId="{AD438B42-FA84-4403-8BCA-C9F8D70AE4E8}" destId="{7AA76C35-901E-43CD-B97E-F2040950FA73}" srcOrd="0" destOrd="0" presId="urn:microsoft.com/office/officeart/2005/8/layout/matrix3"/>
    <dgm:cxn modelId="{E56C2782-94D2-44D7-962D-64A91622B3F7}" type="presParOf" srcId="{AD438B42-FA84-4403-8BCA-C9F8D70AE4E8}" destId="{628B6DF1-E3C9-4E55-BD98-B8990CA57761}" srcOrd="1" destOrd="0" presId="urn:microsoft.com/office/officeart/2005/8/layout/matrix3"/>
    <dgm:cxn modelId="{D103B51E-8787-4540-9B3B-72EF9763502E}" type="presParOf" srcId="{AD438B42-FA84-4403-8BCA-C9F8D70AE4E8}" destId="{42896226-E067-405E-A0F1-2F32D5AF2866}" srcOrd="2" destOrd="0" presId="urn:microsoft.com/office/officeart/2005/8/layout/matrix3"/>
    <dgm:cxn modelId="{40C630CC-B87A-42C5-9507-416B26365E4A}" type="presParOf" srcId="{AD438B42-FA84-4403-8BCA-C9F8D70AE4E8}" destId="{2E126CB9-E332-4346-82F1-C7EBF6C16EF9}" srcOrd="3" destOrd="0" presId="urn:microsoft.com/office/officeart/2005/8/layout/matrix3"/>
    <dgm:cxn modelId="{D605C6B5-98B8-4CC1-BCE4-4580D2F82336}" type="presParOf" srcId="{AD438B42-FA84-4403-8BCA-C9F8D70AE4E8}" destId="{17F7C8EB-2CE2-4FC5-BC2A-71403C04F35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9B129-ADE1-4F7C-834B-1B8577DE1DC3}" type="doc">
      <dgm:prSet loTypeId="urn:microsoft.com/office/officeart/2005/8/layout/architecture" loCatId="list" qsTypeId="urn:microsoft.com/office/officeart/2005/8/quickstyle/3d1" qsCatId="3D" csTypeId="urn:microsoft.com/office/officeart/2005/8/colors/colorful3" csCatId="colorful" phldr="1"/>
      <dgm:spPr/>
      <dgm:t>
        <a:bodyPr/>
        <a:lstStyle/>
        <a:p>
          <a:endParaRPr lang="en-US"/>
        </a:p>
      </dgm:t>
    </dgm:pt>
    <dgm:pt modelId="{09CBA44D-EC84-43A1-BC65-9314E33FCD49}">
      <dgm:prSet phldrT="[Text]"/>
      <dgm:spPr/>
      <dgm:t>
        <a:bodyPr/>
        <a:lstStyle/>
        <a:p>
          <a:r>
            <a:rPr lang="en-GB" b="1" dirty="0"/>
            <a:t>Stakeholder Engagement and Participation:</a:t>
          </a:r>
          <a:r>
            <a:rPr lang="en-GB" dirty="0"/>
            <a:t> MEAL encourages active stakeholder engagement throughout the project cycle. Involving Indigenous communities, women, girls, children, and youth in monitoring and evaluation integrates their perspectives and feedback, fostering ownership and transparency. This aligns with INDIGENOUS ORGANIZATIONS's approach of engaging communities and keeping them informed for informed decision-making and participation.</a:t>
          </a:r>
          <a:endParaRPr lang="en-US"/>
        </a:p>
      </dgm:t>
    </dgm:pt>
    <dgm:pt modelId="{DBB5C3E9-9EA2-4247-BD1B-A1AF029BEED1}" type="parTrans" cxnId="{FD3FDBD7-51F8-44E5-8942-C775CC3B24E7}">
      <dgm:prSet/>
      <dgm:spPr/>
      <dgm:t>
        <a:bodyPr/>
        <a:lstStyle/>
        <a:p>
          <a:endParaRPr lang="en-US"/>
        </a:p>
      </dgm:t>
    </dgm:pt>
    <dgm:pt modelId="{F6B1DE61-BEB3-4236-9AB8-0A3067984A6A}" type="sibTrans" cxnId="{FD3FDBD7-51F8-44E5-8942-C775CC3B24E7}">
      <dgm:prSet/>
      <dgm:spPr/>
      <dgm:t>
        <a:bodyPr/>
        <a:lstStyle/>
        <a:p>
          <a:endParaRPr lang="en-US"/>
        </a:p>
      </dgm:t>
    </dgm:pt>
    <dgm:pt modelId="{9BEE8D7F-318C-4B5A-BEBB-A25D24292F06}">
      <dgm:prSet phldrT="[Text]"/>
      <dgm:spPr/>
      <dgm:t>
        <a:bodyPr/>
        <a:lstStyle/>
        <a:p>
          <a:r>
            <a:rPr lang="en-GB" b="1" dirty="0"/>
            <a:t>Enhanced Accountability:</a:t>
          </a:r>
          <a:r>
            <a:rPr lang="en-GB" dirty="0"/>
            <a:t> MEAL promotes accountability by setting clear performance indicators and measuring progress against them. This is vital for INDIGENOUS ORGANIZATIONS's commitment to Indigenous communities, ensuring efficient resource use and fostering transparency, including sharing results with communities</a:t>
          </a:r>
          <a:endParaRPr lang="en-US"/>
        </a:p>
      </dgm:t>
    </dgm:pt>
    <dgm:pt modelId="{531B8EA1-3CCB-4513-948B-943EACBB75A9}" type="parTrans" cxnId="{10279272-F631-468B-AB2C-DA50A0B985BD}">
      <dgm:prSet/>
      <dgm:spPr/>
      <dgm:t>
        <a:bodyPr/>
        <a:lstStyle/>
        <a:p>
          <a:endParaRPr lang="en-US"/>
        </a:p>
      </dgm:t>
    </dgm:pt>
    <dgm:pt modelId="{89D0A56B-851F-4D04-A9C2-0503C487F06A}" type="sibTrans" cxnId="{10279272-F631-468B-AB2C-DA50A0B985BD}">
      <dgm:prSet/>
      <dgm:spPr/>
      <dgm:t>
        <a:bodyPr/>
        <a:lstStyle/>
        <a:p>
          <a:endParaRPr lang="en-US"/>
        </a:p>
      </dgm:t>
    </dgm:pt>
    <dgm:pt modelId="{627DF25F-297F-4088-AB5B-43A193F11A45}">
      <dgm:prSet phldrT="[Text]"/>
      <dgm:spPr/>
      <dgm:t>
        <a:bodyPr/>
        <a:lstStyle/>
        <a:p>
          <a:r>
            <a:rPr lang="en-GB" b="1" dirty="0"/>
            <a:t>Improved Decision-Making:</a:t>
          </a:r>
          <a:r>
            <a:rPr lang="en-GB" dirty="0"/>
            <a:t> MEAL provides valuable, evidence-based information to make informed decisions for INDIGENOUS ORGANIZATIONS's projects, such as Reproductive Health, Water Projects, and Children and Youth Empowerment .Regular monitoring and evaluation help identify strengths, weaknesses, and areas for improvement, guiding resource allocation more effectively.</a:t>
          </a:r>
          <a:endParaRPr lang="en-US"/>
        </a:p>
      </dgm:t>
    </dgm:pt>
    <dgm:pt modelId="{E7AEA2EE-A091-4879-B092-76FEF71B24D8}" type="parTrans" cxnId="{45B4AA29-09F5-4BB4-842D-A1F3D3728F46}">
      <dgm:prSet/>
      <dgm:spPr/>
      <dgm:t>
        <a:bodyPr/>
        <a:lstStyle/>
        <a:p>
          <a:endParaRPr lang="en-US"/>
        </a:p>
      </dgm:t>
    </dgm:pt>
    <dgm:pt modelId="{731FD62F-5C93-4438-BC65-3C30B3DF1467}" type="sibTrans" cxnId="{45B4AA29-09F5-4BB4-842D-A1F3D3728F46}">
      <dgm:prSet/>
      <dgm:spPr/>
      <dgm:t>
        <a:bodyPr/>
        <a:lstStyle/>
        <a:p>
          <a:endParaRPr lang="en-US"/>
        </a:p>
      </dgm:t>
    </dgm:pt>
    <dgm:pt modelId="{8B7BAEE5-3541-484E-ADA8-81E62995AE32}">
      <dgm:prSet phldrT="[Text]"/>
      <dgm:spPr/>
      <dgm:t>
        <a:bodyPr/>
        <a:lstStyle/>
        <a:p>
          <a:r>
            <a:rPr lang="en-GB" b="1" dirty="0"/>
            <a:t>increased Efficiency and Effectiveness:</a:t>
          </a:r>
          <a:r>
            <a:rPr lang="en-GB" dirty="0"/>
            <a:t> Through MEAL, INDIGENOUS ORGANIZATIONS can identify bottlenecks and underperforming areas in programmes like water access or economic empowerment. This allows for prompt adjustments and corrective actions, optimising project implementation and leading to better outcomes</a:t>
          </a:r>
          <a:endParaRPr lang="en-US"/>
        </a:p>
      </dgm:t>
    </dgm:pt>
    <dgm:pt modelId="{9F38ABBE-B4B6-4928-9F17-6CC326347D74}" type="parTrans" cxnId="{C711B23E-22AB-44BC-80AC-16F619723C66}">
      <dgm:prSet/>
      <dgm:spPr/>
      <dgm:t>
        <a:bodyPr/>
        <a:lstStyle/>
        <a:p>
          <a:endParaRPr lang="en-US"/>
        </a:p>
      </dgm:t>
    </dgm:pt>
    <dgm:pt modelId="{EC53D86F-46AF-4281-9E89-AA5CDB84CA06}" type="sibTrans" cxnId="{C711B23E-22AB-44BC-80AC-16F619723C66}">
      <dgm:prSet/>
      <dgm:spPr/>
      <dgm:t>
        <a:bodyPr/>
        <a:lstStyle/>
        <a:p>
          <a:endParaRPr lang="en-US"/>
        </a:p>
      </dgm:t>
    </dgm:pt>
    <dgm:pt modelId="{98141C65-B865-4F1A-91DD-2723D25D7754}">
      <dgm:prSet phldrT="[Text]"/>
      <dgm:spPr/>
      <dgm:t>
        <a:bodyPr/>
        <a:lstStyle/>
        <a:p>
          <a:r>
            <a:rPr lang="en-GB" b="1" dirty="0"/>
            <a:t>Meeting Funder Requirements:</a:t>
          </a:r>
          <a:r>
            <a:rPr lang="en-GB" dirty="0"/>
            <a:t> Governments and other funders increasingly expect organisations to use M&amp;E when receiving funding. A robust MEAL system helps INDIGENOUS ORGANIZATIONS meet organisational reporting and donor requirements, potentially opening doors to future funding by demonstrating value for money and impact</a:t>
          </a:r>
          <a:endParaRPr lang="en-US"/>
        </a:p>
      </dgm:t>
    </dgm:pt>
    <dgm:pt modelId="{86A45337-E13B-4977-A93B-E7C32EF162F6}" type="parTrans" cxnId="{8B4E5CF9-3028-4003-9BE2-45575C78F926}">
      <dgm:prSet/>
      <dgm:spPr/>
      <dgm:t>
        <a:bodyPr/>
        <a:lstStyle/>
        <a:p>
          <a:endParaRPr lang="en-US"/>
        </a:p>
      </dgm:t>
    </dgm:pt>
    <dgm:pt modelId="{3C3B9C4D-6A03-4D2B-B193-C508CE98AB44}" type="sibTrans" cxnId="{8B4E5CF9-3028-4003-9BE2-45575C78F926}">
      <dgm:prSet/>
      <dgm:spPr/>
      <dgm:t>
        <a:bodyPr/>
        <a:lstStyle/>
        <a:p>
          <a:endParaRPr lang="en-US"/>
        </a:p>
      </dgm:t>
    </dgm:pt>
    <dgm:pt modelId="{6B126405-B7B2-4FF2-95F9-B6F273E06FF9}">
      <dgm:prSet phldrT="[Text]"/>
      <dgm:spPr/>
      <dgm:t>
        <a:bodyPr/>
        <a:lstStyle/>
        <a:p>
          <a:r>
            <a:rPr lang="en-GB" b="1" dirty="0"/>
            <a:t>Learning and Knowledge Sharing:</a:t>
          </a:r>
          <a:r>
            <a:rPr lang="en-GB" dirty="0"/>
            <a:t> MEAL facilitates continuous learning within INDIGENOUS ORGANIZATIONS and with partners, enabling adaptation of strategies. INDIGENOUS ORGANIZATIONS can reflect on what works and what doesn't in areas like traditional knowledge preservation or women's rights advocacy, documenting lessons and sharing best practices. A lukewarm attitude towards evaluation negatively impacts learning.</a:t>
          </a:r>
          <a:endParaRPr lang="en-US"/>
        </a:p>
      </dgm:t>
    </dgm:pt>
    <dgm:pt modelId="{73FB76F6-7107-47C8-BF10-FE2FA859EAD8}" type="parTrans" cxnId="{D3E2124E-B599-48E3-A335-E90129514696}">
      <dgm:prSet/>
      <dgm:spPr/>
      <dgm:t>
        <a:bodyPr/>
        <a:lstStyle/>
        <a:p>
          <a:endParaRPr lang="en-US"/>
        </a:p>
      </dgm:t>
    </dgm:pt>
    <dgm:pt modelId="{E9D93E37-0E1D-4269-BCF3-BBB1D841ACA4}" type="sibTrans" cxnId="{D3E2124E-B599-48E3-A335-E90129514696}">
      <dgm:prSet/>
      <dgm:spPr/>
      <dgm:t>
        <a:bodyPr/>
        <a:lstStyle/>
        <a:p>
          <a:endParaRPr lang="en-US"/>
        </a:p>
      </dgm:t>
    </dgm:pt>
    <dgm:pt modelId="{839161CA-8E4A-487C-A0E7-5B15DA73040A}">
      <dgm:prSet/>
      <dgm:spPr/>
      <dgm:t>
        <a:bodyPr/>
        <a:lstStyle/>
        <a:p>
          <a:r>
            <a:rPr lang="en-GB" b="1" dirty="0"/>
            <a:t>Evidence-Based Advocacy:</a:t>
          </a:r>
          <a:r>
            <a:rPr lang="en-GB" dirty="0"/>
            <a:t> MEAL generates robust evidence that INDIGENOUS ORGANIZATIONS can use for advocacy related to Indigenous Peoples' rights, livelihoods, and challenges. Data from MEAL activities can support calls for policy changes, resource allocation, or further investment in INDIGENOUS ORGANIZATIONS's focus areas, such as land rights or human rights </a:t>
          </a:r>
          <a:endParaRPr lang="en-US" dirty="0"/>
        </a:p>
      </dgm:t>
    </dgm:pt>
    <dgm:pt modelId="{87FB6057-6374-4758-B88F-50F18F1B65CB}" type="parTrans" cxnId="{F16B434B-2A81-4619-86D4-E2DD14F0FAE5}">
      <dgm:prSet/>
      <dgm:spPr/>
      <dgm:t>
        <a:bodyPr/>
        <a:lstStyle/>
        <a:p>
          <a:endParaRPr lang="en-US"/>
        </a:p>
      </dgm:t>
    </dgm:pt>
    <dgm:pt modelId="{619EF464-423D-43EF-B1B1-FA5970C583D7}" type="sibTrans" cxnId="{F16B434B-2A81-4619-86D4-E2DD14F0FAE5}">
      <dgm:prSet/>
      <dgm:spPr/>
      <dgm:t>
        <a:bodyPr/>
        <a:lstStyle/>
        <a:p>
          <a:endParaRPr lang="en-US"/>
        </a:p>
      </dgm:t>
    </dgm:pt>
    <dgm:pt modelId="{B48BEF78-82B6-4E6B-B465-F81C3AE5E291}" type="pres">
      <dgm:prSet presAssocID="{9229B129-ADE1-4F7C-834B-1B8577DE1DC3}" presName="Name0" presStyleCnt="0">
        <dgm:presLayoutVars>
          <dgm:chPref val="1"/>
          <dgm:dir/>
          <dgm:animOne val="branch"/>
          <dgm:animLvl val="lvl"/>
          <dgm:resizeHandles/>
        </dgm:presLayoutVars>
      </dgm:prSet>
      <dgm:spPr/>
      <dgm:t>
        <a:bodyPr/>
        <a:lstStyle/>
        <a:p>
          <a:endParaRPr lang="en-US"/>
        </a:p>
      </dgm:t>
    </dgm:pt>
    <dgm:pt modelId="{301A5544-7BFB-4B5B-A74B-121B68D1BD47}" type="pres">
      <dgm:prSet presAssocID="{09CBA44D-EC84-43A1-BC65-9314E33FCD49}" presName="vertOne" presStyleCnt="0"/>
      <dgm:spPr/>
    </dgm:pt>
    <dgm:pt modelId="{565334B5-AFC5-49D3-8195-A615358B102A}" type="pres">
      <dgm:prSet presAssocID="{09CBA44D-EC84-43A1-BC65-9314E33FCD49}" presName="txOne" presStyleLbl="node0" presStyleIdx="0" presStyleCnt="2">
        <dgm:presLayoutVars>
          <dgm:chPref val="3"/>
        </dgm:presLayoutVars>
      </dgm:prSet>
      <dgm:spPr/>
      <dgm:t>
        <a:bodyPr/>
        <a:lstStyle/>
        <a:p>
          <a:endParaRPr lang="en-US"/>
        </a:p>
      </dgm:t>
    </dgm:pt>
    <dgm:pt modelId="{D0318880-5D6B-4032-9F97-6D17E44E235A}" type="pres">
      <dgm:prSet presAssocID="{09CBA44D-EC84-43A1-BC65-9314E33FCD49}" presName="parTransOne" presStyleCnt="0"/>
      <dgm:spPr/>
    </dgm:pt>
    <dgm:pt modelId="{959CE4D7-6847-4B14-91E9-6049EE8859F9}" type="pres">
      <dgm:prSet presAssocID="{09CBA44D-EC84-43A1-BC65-9314E33FCD49}" presName="horzOne" presStyleCnt="0"/>
      <dgm:spPr/>
    </dgm:pt>
    <dgm:pt modelId="{5DD1C35B-F6B4-4775-8DCD-DB0ABB79B5F7}" type="pres">
      <dgm:prSet presAssocID="{9BEE8D7F-318C-4B5A-BEBB-A25D24292F06}" presName="vertTwo" presStyleCnt="0"/>
      <dgm:spPr/>
    </dgm:pt>
    <dgm:pt modelId="{85BBC2B1-1358-46AC-813A-296A86916178}" type="pres">
      <dgm:prSet presAssocID="{9BEE8D7F-318C-4B5A-BEBB-A25D24292F06}" presName="txTwo" presStyleLbl="node2" presStyleIdx="0" presStyleCnt="2">
        <dgm:presLayoutVars>
          <dgm:chPref val="3"/>
        </dgm:presLayoutVars>
      </dgm:prSet>
      <dgm:spPr/>
      <dgm:t>
        <a:bodyPr/>
        <a:lstStyle/>
        <a:p>
          <a:endParaRPr lang="en-US"/>
        </a:p>
      </dgm:t>
    </dgm:pt>
    <dgm:pt modelId="{D976383D-2422-42A4-B744-B313C2F5BB52}" type="pres">
      <dgm:prSet presAssocID="{9BEE8D7F-318C-4B5A-BEBB-A25D24292F06}" presName="parTransTwo" presStyleCnt="0"/>
      <dgm:spPr/>
    </dgm:pt>
    <dgm:pt modelId="{C1F641EC-2C82-42E2-8EFF-AC10F36828F8}" type="pres">
      <dgm:prSet presAssocID="{9BEE8D7F-318C-4B5A-BEBB-A25D24292F06}" presName="horzTwo" presStyleCnt="0"/>
      <dgm:spPr/>
    </dgm:pt>
    <dgm:pt modelId="{14064CC0-19DD-4993-B886-07D38939828D}" type="pres">
      <dgm:prSet presAssocID="{627DF25F-297F-4088-AB5B-43A193F11A45}" presName="vertThree" presStyleCnt="0"/>
      <dgm:spPr/>
    </dgm:pt>
    <dgm:pt modelId="{DA55E9B1-325E-4364-9D47-B2DB76E6EF0E}" type="pres">
      <dgm:prSet presAssocID="{627DF25F-297F-4088-AB5B-43A193F11A45}" presName="txThree" presStyleLbl="node3" presStyleIdx="0" presStyleCnt="3">
        <dgm:presLayoutVars>
          <dgm:chPref val="3"/>
        </dgm:presLayoutVars>
      </dgm:prSet>
      <dgm:spPr/>
      <dgm:t>
        <a:bodyPr/>
        <a:lstStyle/>
        <a:p>
          <a:endParaRPr lang="en-US"/>
        </a:p>
      </dgm:t>
    </dgm:pt>
    <dgm:pt modelId="{50106E13-1158-4DD0-9B86-6796B69B6168}" type="pres">
      <dgm:prSet presAssocID="{627DF25F-297F-4088-AB5B-43A193F11A45}" presName="horzThree" presStyleCnt="0"/>
      <dgm:spPr/>
    </dgm:pt>
    <dgm:pt modelId="{B1955D8D-B382-4859-971A-96E32D423021}" type="pres">
      <dgm:prSet presAssocID="{731FD62F-5C93-4438-BC65-3C30B3DF1467}" presName="sibSpaceThree" presStyleCnt="0"/>
      <dgm:spPr/>
    </dgm:pt>
    <dgm:pt modelId="{C59A6357-C00C-4C5F-B808-AF6A5D21CD3A}" type="pres">
      <dgm:prSet presAssocID="{8B7BAEE5-3541-484E-ADA8-81E62995AE32}" presName="vertThree" presStyleCnt="0"/>
      <dgm:spPr/>
    </dgm:pt>
    <dgm:pt modelId="{F180D21B-4906-49B9-AE15-D7448A4A3C6C}" type="pres">
      <dgm:prSet presAssocID="{8B7BAEE5-3541-484E-ADA8-81E62995AE32}" presName="txThree" presStyleLbl="node3" presStyleIdx="1" presStyleCnt="3" custLinFactNeighborY="2536">
        <dgm:presLayoutVars>
          <dgm:chPref val="3"/>
        </dgm:presLayoutVars>
      </dgm:prSet>
      <dgm:spPr/>
      <dgm:t>
        <a:bodyPr/>
        <a:lstStyle/>
        <a:p>
          <a:endParaRPr lang="en-US"/>
        </a:p>
      </dgm:t>
    </dgm:pt>
    <dgm:pt modelId="{55B93AFB-D641-41E8-82A2-5330511BC3AD}" type="pres">
      <dgm:prSet presAssocID="{8B7BAEE5-3541-484E-ADA8-81E62995AE32}" presName="horzThree" presStyleCnt="0"/>
      <dgm:spPr/>
    </dgm:pt>
    <dgm:pt modelId="{D8FDAE87-878B-4F3D-977C-4A8281042625}" type="pres">
      <dgm:prSet presAssocID="{89D0A56B-851F-4D04-A9C2-0503C487F06A}" presName="sibSpaceTwo" presStyleCnt="0"/>
      <dgm:spPr/>
    </dgm:pt>
    <dgm:pt modelId="{E43EC613-704E-41B4-BE41-DE120645E17E}" type="pres">
      <dgm:prSet presAssocID="{98141C65-B865-4F1A-91DD-2723D25D7754}" presName="vertTwo" presStyleCnt="0"/>
      <dgm:spPr/>
    </dgm:pt>
    <dgm:pt modelId="{7A309074-6F08-4343-8107-B100B7DE59CF}" type="pres">
      <dgm:prSet presAssocID="{98141C65-B865-4F1A-91DD-2723D25D7754}" presName="txTwo" presStyleLbl="node2" presStyleIdx="1" presStyleCnt="2">
        <dgm:presLayoutVars>
          <dgm:chPref val="3"/>
        </dgm:presLayoutVars>
      </dgm:prSet>
      <dgm:spPr/>
      <dgm:t>
        <a:bodyPr/>
        <a:lstStyle/>
        <a:p>
          <a:endParaRPr lang="en-US"/>
        </a:p>
      </dgm:t>
    </dgm:pt>
    <dgm:pt modelId="{5CF0CD47-C009-4CCB-959C-E1FBEA6F7176}" type="pres">
      <dgm:prSet presAssocID="{98141C65-B865-4F1A-91DD-2723D25D7754}" presName="parTransTwo" presStyleCnt="0"/>
      <dgm:spPr/>
    </dgm:pt>
    <dgm:pt modelId="{FC271B04-B514-4479-B8F0-1D1456DB9C7C}" type="pres">
      <dgm:prSet presAssocID="{98141C65-B865-4F1A-91DD-2723D25D7754}" presName="horzTwo" presStyleCnt="0"/>
      <dgm:spPr/>
    </dgm:pt>
    <dgm:pt modelId="{F712A7F3-5F6D-4652-9FD8-85687D584569}" type="pres">
      <dgm:prSet presAssocID="{6B126405-B7B2-4FF2-95F9-B6F273E06FF9}" presName="vertThree" presStyleCnt="0"/>
      <dgm:spPr/>
    </dgm:pt>
    <dgm:pt modelId="{21AF6A67-9E91-4F8E-A0B6-2D0B23CC3733}" type="pres">
      <dgm:prSet presAssocID="{6B126405-B7B2-4FF2-95F9-B6F273E06FF9}" presName="txThree" presStyleLbl="node3" presStyleIdx="2" presStyleCnt="3">
        <dgm:presLayoutVars>
          <dgm:chPref val="3"/>
        </dgm:presLayoutVars>
      </dgm:prSet>
      <dgm:spPr/>
      <dgm:t>
        <a:bodyPr/>
        <a:lstStyle/>
        <a:p>
          <a:endParaRPr lang="en-US"/>
        </a:p>
      </dgm:t>
    </dgm:pt>
    <dgm:pt modelId="{488A7F55-41D8-4343-B78B-94736E5B9180}" type="pres">
      <dgm:prSet presAssocID="{6B126405-B7B2-4FF2-95F9-B6F273E06FF9}" presName="horzThree" presStyleCnt="0"/>
      <dgm:spPr/>
    </dgm:pt>
    <dgm:pt modelId="{49C10FC6-BD4C-40C9-B4B6-50FDCCA55F7C}" type="pres">
      <dgm:prSet presAssocID="{F6B1DE61-BEB3-4236-9AB8-0A3067984A6A}" presName="sibSpaceOne" presStyleCnt="0"/>
      <dgm:spPr/>
    </dgm:pt>
    <dgm:pt modelId="{6D8452F7-B0D0-4480-B770-6E8AD6FB4D70}" type="pres">
      <dgm:prSet presAssocID="{839161CA-8E4A-487C-A0E7-5B15DA73040A}" presName="vertOne" presStyleCnt="0"/>
      <dgm:spPr/>
    </dgm:pt>
    <dgm:pt modelId="{72B0003F-137A-42A9-91FA-587159FAD475}" type="pres">
      <dgm:prSet presAssocID="{839161CA-8E4A-487C-A0E7-5B15DA73040A}" presName="txOne" presStyleLbl="node0" presStyleIdx="1" presStyleCnt="2" custLinFactY="-14741" custLinFactNeighborX="-6467" custLinFactNeighborY="-100000">
        <dgm:presLayoutVars>
          <dgm:chPref val="3"/>
        </dgm:presLayoutVars>
      </dgm:prSet>
      <dgm:spPr/>
      <dgm:t>
        <a:bodyPr/>
        <a:lstStyle/>
        <a:p>
          <a:endParaRPr lang="en-US"/>
        </a:p>
      </dgm:t>
    </dgm:pt>
    <dgm:pt modelId="{46F79A17-0B9C-403C-8909-63ECDA84636C}" type="pres">
      <dgm:prSet presAssocID="{839161CA-8E4A-487C-A0E7-5B15DA73040A}" presName="horzOne" presStyleCnt="0"/>
      <dgm:spPr/>
    </dgm:pt>
  </dgm:ptLst>
  <dgm:cxnLst>
    <dgm:cxn modelId="{F7398F45-7ACA-4CFA-820B-B793504551AA}" type="presOf" srcId="{98141C65-B865-4F1A-91DD-2723D25D7754}" destId="{7A309074-6F08-4343-8107-B100B7DE59CF}" srcOrd="0" destOrd="0" presId="urn:microsoft.com/office/officeart/2005/8/layout/architecture"/>
    <dgm:cxn modelId="{10279272-F631-468B-AB2C-DA50A0B985BD}" srcId="{09CBA44D-EC84-43A1-BC65-9314E33FCD49}" destId="{9BEE8D7F-318C-4B5A-BEBB-A25D24292F06}" srcOrd="0" destOrd="0" parTransId="{531B8EA1-3CCB-4513-948B-943EACBB75A9}" sibTransId="{89D0A56B-851F-4D04-A9C2-0503C487F06A}"/>
    <dgm:cxn modelId="{FD3FDBD7-51F8-44E5-8942-C775CC3B24E7}" srcId="{9229B129-ADE1-4F7C-834B-1B8577DE1DC3}" destId="{09CBA44D-EC84-43A1-BC65-9314E33FCD49}" srcOrd="0" destOrd="0" parTransId="{DBB5C3E9-9EA2-4247-BD1B-A1AF029BEED1}" sibTransId="{F6B1DE61-BEB3-4236-9AB8-0A3067984A6A}"/>
    <dgm:cxn modelId="{60828094-F587-4306-A163-DB8EA2E245DF}" type="presOf" srcId="{627DF25F-297F-4088-AB5B-43A193F11A45}" destId="{DA55E9B1-325E-4364-9D47-B2DB76E6EF0E}" srcOrd="0" destOrd="0" presId="urn:microsoft.com/office/officeart/2005/8/layout/architecture"/>
    <dgm:cxn modelId="{C711B23E-22AB-44BC-80AC-16F619723C66}" srcId="{9BEE8D7F-318C-4B5A-BEBB-A25D24292F06}" destId="{8B7BAEE5-3541-484E-ADA8-81E62995AE32}" srcOrd="1" destOrd="0" parTransId="{9F38ABBE-B4B6-4928-9F17-6CC326347D74}" sibTransId="{EC53D86F-46AF-4281-9E89-AA5CDB84CA06}"/>
    <dgm:cxn modelId="{F16B434B-2A81-4619-86D4-E2DD14F0FAE5}" srcId="{9229B129-ADE1-4F7C-834B-1B8577DE1DC3}" destId="{839161CA-8E4A-487C-A0E7-5B15DA73040A}" srcOrd="1" destOrd="0" parTransId="{87FB6057-6374-4758-B88F-50F18F1B65CB}" sibTransId="{619EF464-423D-43EF-B1B1-FA5970C583D7}"/>
    <dgm:cxn modelId="{D3E2124E-B599-48E3-A335-E90129514696}" srcId="{98141C65-B865-4F1A-91DD-2723D25D7754}" destId="{6B126405-B7B2-4FF2-95F9-B6F273E06FF9}" srcOrd="0" destOrd="0" parTransId="{73FB76F6-7107-47C8-BF10-FE2FA859EAD8}" sibTransId="{E9D93E37-0E1D-4269-BCF3-BBB1D841ACA4}"/>
    <dgm:cxn modelId="{EF25C223-04A1-4D46-A26D-D6E0FD35E795}" type="presOf" srcId="{09CBA44D-EC84-43A1-BC65-9314E33FCD49}" destId="{565334B5-AFC5-49D3-8195-A615358B102A}" srcOrd="0" destOrd="0" presId="urn:microsoft.com/office/officeart/2005/8/layout/architecture"/>
    <dgm:cxn modelId="{71155625-F807-4342-80D3-7E1A5B7C365F}" type="presOf" srcId="{6B126405-B7B2-4FF2-95F9-B6F273E06FF9}" destId="{21AF6A67-9E91-4F8E-A0B6-2D0B23CC3733}" srcOrd="0" destOrd="0" presId="urn:microsoft.com/office/officeart/2005/8/layout/architecture"/>
    <dgm:cxn modelId="{57A2C65C-6621-420A-A109-535A29B2ECFE}" type="presOf" srcId="{839161CA-8E4A-487C-A0E7-5B15DA73040A}" destId="{72B0003F-137A-42A9-91FA-587159FAD475}" srcOrd="0" destOrd="0" presId="urn:microsoft.com/office/officeart/2005/8/layout/architecture"/>
    <dgm:cxn modelId="{DFAB55E7-7DFA-4C5C-930C-7CD16BEB740C}" type="presOf" srcId="{9BEE8D7F-318C-4B5A-BEBB-A25D24292F06}" destId="{85BBC2B1-1358-46AC-813A-296A86916178}" srcOrd="0" destOrd="0" presId="urn:microsoft.com/office/officeart/2005/8/layout/architecture"/>
    <dgm:cxn modelId="{4ACE02F0-624C-4520-B7E9-EE4D30D71F25}" type="presOf" srcId="{8B7BAEE5-3541-484E-ADA8-81E62995AE32}" destId="{F180D21B-4906-49B9-AE15-D7448A4A3C6C}" srcOrd="0" destOrd="0" presId="urn:microsoft.com/office/officeart/2005/8/layout/architecture"/>
    <dgm:cxn modelId="{8B4E5CF9-3028-4003-9BE2-45575C78F926}" srcId="{09CBA44D-EC84-43A1-BC65-9314E33FCD49}" destId="{98141C65-B865-4F1A-91DD-2723D25D7754}" srcOrd="1" destOrd="0" parTransId="{86A45337-E13B-4977-A93B-E7C32EF162F6}" sibTransId="{3C3B9C4D-6A03-4D2B-B193-C508CE98AB44}"/>
    <dgm:cxn modelId="{45B4AA29-09F5-4BB4-842D-A1F3D3728F46}" srcId="{9BEE8D7F-318C-4B5A-BEBB-A25D24292F06}" destId="{627DF25F-297F-4088-AB5B-43A193F11A45}" srcOrd="0" destOrd="0" parTransId="{E7AEA2EE-A091-4879-B092-76FEF71B24D8}" sibTransId="{731FD62F-5C93-4438-BC65-3C30B3DF1467}"/>
    <dgm:cxn modelId="{33227F08-423D-4BB6-96A5-1BCFC6226381}" type="presOf" srcId="{9229B129-ADE1-4F7C-834B-1B8577DE1DC3}" destId="{B48BEF78-82B6-4E6B-B465-F81C3AE5E291}" srcOrd="0" destOrd="0" presId="urn:microsoft.com/office/officeart/2005/8/layout/architecture"/>
    <dgm:cxn modelId="{441C6C0A-291F-4DC7-A70D-4093988B22AC}" type="presParOf" srcId="{B48BEF78-82B6-4E6B-B465-F81C3AE5E291}" destId="{301A5544-7BFB-4B5B-A74B-121B68D1BD47}" srcOrd="0" destOrd="0" presId="urn:microsoft.com/office/officeart/2005/8/layout/architecture"/>
    <dgm:cxn modelId="{553D522B-EA36-43E3-971F-E0164C1FC026}" type="presParOf" srcId="{301A5544-7BFB-4B5B-A74B-121B68D1BD47}" destId="{565334B5-AFC5-49D3-8195-A615358B102A}" srcOrd="0" destOrd="0" presId="urn:microsoft.com/office/officeart/2005/8/layout/architecture"/>
    <dgm:cxn modelId="{3C2CC791-0A70-4B15-AED8-EE52A72D360F}" type="presParOf" srcId="{301A5544-7BFB-4B5B-A74B-121B68D1BD47}" destId="{D0318880-5D6B-4032-9F97-6D17E44E235A}" srcOrd="1" destOrd="0" presId="urn:microsoft.com/office/officeart/2005/8/layout/architecture"/>
    <dgm:cxn modelId="{4A892604-04A4-40FA-A233-138F5C862515}" type="presParOf" srcId="{301A5544-7BFB-4B5B-A74B-121B68D1BD47}" destId="{959CE4D7-6847-4B14-91E9-6049EE8859F9}" srcOrd="2" destOrd="0" presId="urn:microsoft.com/office/officeart/2005/8/layout/architecture"/>
    <dgm:cxn modelId="{89B5082B-15D7-4549-B0F4-C97AD5ADE58C}" type="presParOf" srcId="{959CE4D7-6847-4B14-91E9-6049EE8859F9}" destId="{5DD1C35B-F6B4-4775-8DCD-DB0ABB79B5F7}" srcOrd="0" destOrd="0" presId="urn:microsoft.com/office/officeart/2005/8/layout/architecture"/>
    <dgm:cxn modelId="{118A1579-7E23-414D-85D0-AD5A014140EC}" type="presParOf" srcId="{5DD1C35B-F6B4-4775-8DCD-DB0ABB79B5F7}" destId="{85BBC2B1-1358-46AC-813A-296A86916178}" srcOrd="0" destOrd="0" presId="urn:microsoft.com/office/officeart/2005/8/layout/architecture"/>
    <dgm:cxn modelId="{8CE2C5F9-7192-4B9F-BE64-AFDC574519E2}" type="presParOf" srcId="{5DD1C35B-F6B4-4775-8DCD-DB0ABB79B5F7}" destId="{D976383D-2422-42A4-B744-B313C2F5BB52}" srcOrd="1" destOrd="0" presId="urn:microsoft.com/office/officeart/2005/8/layout/architecture"/>
    <dgm:cxn modelId="{1B9EDC6D-A456-4337-93E5-285B4B166DB5}" type="presParOf" srcId="{5DD1C35B-F6B4-4775-8DCD-DB0ABB79B5F7}" destId="{C1F641EC-2C82-42E2-8EFF-AC10F36828F8}" srcOrd="2" destOrd="0" presId="urn:microsoft.com/office/officeart/2005/8/layout/architecture"/>
    <dgm:cxn modelId="{FC88CEAC-614F-4603-83A4-E3D14918D004}" type="presParOf" srcId="{C1F641EC-2C82-42E2-8EFF-AC10F36828F8}" destId="{14064CC0-19DD-4993-B886-07D38939828D}" srcOrd="0" destOrd="0" presId="urn:microsoft.com/office/officeart/2005/8/layout/architecture"/>
    <dgm:cxn modelId="{1ED84705-8DA6-4B00-88DA-87DB672AE9C2}" type="presParOf" srcId="{14064CC0-19DD-4993-B886-07D38939828D}" destId="{DA55E9B1-325E-4364-9D47-B2DB76E6EF0E}" srcOrd="0" destOrd="0" presId="urn:microsoft.com/office/officeart/2005/8/layout/architecture"/>
    <dgm:cxn modelId="{823015EA-41F9-45C8-ABE1-6B716D26E5AB}" type="presParOf" srcId="{14064CC0-19DD-4993-B886-07D38939828D}" destId="{50106E13-1158-4DD0-9B86-6796B69B6168}" srcOrd="1" destOrd="0" presId="urn:microsoft.com/office/officeart/2005/8/layout/architecture"/>
    <dgm:cxn modelId="{CCFBD24E-8C79-435C-82E6-76899207E87A}" type="presParOf" srcId="{C1F641EC-2C82-42E2-8EFF-AC10F36828F8}" destId="{B1955D8D-B382-4859-971A-96E32D423021}" srcOrd="1" destOrd="0" presId="urn:microsoft.com/office/officeart/2005/8/layout/architecture"/>
    <dgm:cxn modelId="{3D22F365-CDDD-415F-AA5E-03FCA7DD8A49}" type="presParOf" srcId="{C1F641EC-2C82-42E2-8EFF-AC10F36828F8}" destId="{C59A6357-C00C-4C5F-B808-AF6A5D21CD3A}" srcOrd="2" destOrd="0" presId="urn:microsoft.com/office/officeart/2005/8/layout/architecture"/>
    <dgm:cxn modelId="{D08123B8-66DE-4971-92B2-E22B1FE1AF36}" type="presParOf" srcId="{C59A6357-C00C-4C5F-B808-AF6A5D21CD3A}" destId="{F180D21B-4906-49B9-AE15-D7448A4A3C6C}" srcOrd="0" destOrd="0" presId="urn:microsoft.com/office/officeart/2005/8/layout/architecture"/>
    <dgm:cxn modelId="{8CB9EBB2-5983-4B7F-AB19-5671D4F92A90}" type="presParOf" srcId="{C59A6357-C00C-4C5F-B808-AF6A5D21CD3A}" destId="{55B93AFB-D641-41E8-82A2-5330511BC3AD}" srcOrd="1" destOrd="0" presId="urn:microsoft.com/office/officeart/2005/8/layout/architecture"/>
    <dgm:cxn modelId="{8227B7D0-5B46-405C-B951-23869B05488E}" type="presParOf" srcId="{959CE4D7-6847-4B14-91E9-6049EE8859F9}" destId="{D8FDAE87-878B-4F3D-977C-4A8281042625}" srcOrd="1" destOrd="0" presId="urn:microsoft.com/office/officeart/2005/8/layout/architecture"/>
    <dgm:cxn modelId="{5F2FB730-7268-4EB7-A83C-3DE8B36EB50E}" type="presParOf" srcId="{959CE4D7-6847-4B14-91E9-6049EE8859F9}" destId="{E43EC613-704E-41B4-BE41-DE120645E17E}" srcOrd="2" destOrd="0" presId="urn:microsoft.com/office/officeart/2005/8/layout/architecture"/>
    <dgm:cxn modelId="{0720EB6E-8A50-4BDC-916A-BE0A81F39992}" type="presParOf" srcId="{E43EC613-704E-41B4-BE41-DE120645E17E}" destId="{7A309074-6F08-4343-8107-B100B7DE59CF}" srcOrd="0" destOrd="0" presId="urn:microsoft.com/office/officeart/2005/8/layout/architecture"/>
    <dgm:cxn modelId="{E4C37D5A-D469-45D8-A2D7-D5EEDF029BC4}" type="presParOf" srcId="{E43EC613-704E-41B4-BE41-DE120645E17E}" destId="{5CF0CD47-C009-4CCB-959C-E1FBEA6F7176}" srcOrd="1" destOrd="0" presId="urn:microsoft.com/office/officeart/2005/8/layout/architecture"/>
    <dgm:cxn modelId="{5AE66A20-67BF-4AA4-9615-F8BA83E880D9}" type="presParOf" srcId="{E43EC613-704E-41B4-BE41-DE120645E17E}" destId="{FC271B04-B514-4479-B8F0-1D1456DB9C7C}" srcOrd="2" destOrd="0" presId="urn:microsoft.com/office/officeart/2005/8/layout/architecture"/>
    <dgm:cxn modelId="{1D966CE1-ABD2-421B-B2DB-75C2F92FA739}" type="presParOf" srcId="{FC271B04-B514-4479-B8F0-1D1456DB9C7C}" destId="{F712A7F3-5F6D-4652-9FD8-85687D584569}" srcOrd="0" destOrd="0" presId="urn:microsoft.com/office/officeart/2005/8/layout/architecture"/>
    <dgm:cxn modelId="{4DE2C9D7-5817-4E78-89B0-9F837779BD1E}" type="presParOf" srcId="{F712A7F3-5F6D-4652-9FD8-85687D584569}" destId="{21AF6A67-9E91-4F8E-A0B6-2D0B23CC3733}" srcOrd="0" destOrd="0" presId="urn:microsoft.com/office/officeart/2005/8/layout/architecture"/>
    <dgm:cxn modelId="{FC1DD7F3-7894-44D4-8B63-8F192D937CEC}" type="presParOf" srcId="{F712A7F3-5F6D-4652-9FD8-85687D584569}" destId="{488A7F55-41D8-4343-B78B-94736E5B9180}" srcOrd="1" destOrd="0" presId="urn:microsoft.com/office/officeart/2005/8/layout/architecture"/>
    <dgm:cxn modelId="{7BBE69A1-E55B-4EA3-9AE7-66F60F98F475}" type="presParOf" srcId="{B48BEF78-82B6-4E6B-B465-F81C3AE5E291}" destId="{49C10FC6-BD4C-40C9-B4B6-50FDCCA55F7C}" srcOrd="1" destOrd="0" presId="urn:microsoft.com/office/officeart/2005/8/layout/architecture"/>
    <dgm:cxn modelId="{1C3D53FD-1FC5-49FC-8080-9F8AF8514CA6}" type="presParOf" srcId="{B48BEF78-82B6-4E6B-B465-F81C3AE5E291}" destId="{6D8452F7-B0D0-4480-B770-6E8AD6FB4D70}" srcOrd="2" destOrd="0" presId="urn:microsoft.com/office/officeart/2005/8/layout/architecture"/>
    <dgm:cxn modelId="{ED7B2F61-6B91-4F40-8603-930213033B18}" type="presParOf" srcId="{6D8452F7-B0D0-4480-B770-6E8AD6FB4D70}" destId="{72B0003F-137A-42A9-91FA-587159FAD475}" srcOrd="0" destOrd="0" presId="urn:microsoft.com/office/officeart/2005/8/layout/architecture"/>
    <dgm:cxn modelId="{399E14BC-61E1-4742-B50A-F69B87378E04}" type="presParOf" srcId="{6D8452F7-B0D0-4480-B770-6E8AD6FB4D70}" destId="{46F79A17-0B9C-403C-8909-63ECDA84636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76C35-901E-43CD-B97E-F2040950FA73}">
      <dsp:nvSpPr>
        <dsp:cNvPr id="0" name=""/>
        <dsp:cNvSpPr/>
      </dsp:nvSpPr>
      <dsp:spPr>
        <a:xfrm>
          <a:off x="0" y="716171"/>
          <a:ext cx="5354536" cy="5354536"/>
        </a:xfrm>
        <a:prstGeom prst="diamond">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28B6DF1-E3C9-4E55-BD98-B8990CA57761}">
      <dsp:nvSpPr>
        <dsp:cNvPr id="0" name=""/>
        <dsp:cNvSpPr/>
      </dsp:nvSpPr>
      <dsp:spPr>
        <a:xfrm>
          <a:off x="508680" y="1224852"/>
          <a:ext cx="2088269" cy="20882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Monitoring</a:t>
          </a:r>
        </a:p>
        <a:p>
          <a:pPr lvl="0" algn="ctr" defTabSz="488950">
            <a:lnSpc>
              <a:spcPct val="90000"/>
            </a:lnSpc>
            <a:spcBef>
              <a:spcPct val="0"/>
            </a:spcBef>
            <a:spcAft>
              <a:spcPct val="35000"/>
            </a:spcAft>
          </a:pPr>
          <a:r>
            <a:rPr lang="en-GB" sz="1100" kern="1200" dirty="0"/>
            <a:t>The systematic and ongoing collection of data and information to track the progress and performance of a project, programme, or policy</a:t>
          </a:r>
          <a:endParaRPr lang="en-US" sz="1100" kern="1200"/>
        </a:p>
      </dsp:txBody>
      <dsp:txXfrm>
        <a:off x="610621" y="1326793"/>
        <a:ext cx="1884387" cy="1884387"/>
      </dsp:txXfrm>
    </dsp:sp>
    <dsp:sp modelId="{42896226-E067-405E-A0F1-2F32D5AF2866}">
      <dsp:nvSpPr>
        <dsp:cNvPr id="0" name=""/>
        <dsp:cNvSpPr/>
      </dsp:nvSpPr>
      <dsp:spPr>
        <a:xfrm>
          <a:off x="2757586" y="1224852"/>
          <a:ext cx="2088269" cy="2088269"/>
        </a:xfrm>
        <a:prstGeom prst="roundRect">
          <a:avLst/>
        </a:prstGeom>
        <a:gradFill rotWithShape="0">
          <a:gsLst>
            <a:gs pos="0">
              <a:schemeClr val="accent2">
                <a:hueOff val="-816517"/>
                <a:satOff val="-3771"/>
                <a:lumOff val="-785"/>
                <a:alphaOff val="0"/>
                <a:satMod val="103000"/>
                <a:lumMod val="102000"/>
                <a:tint val="94000"/>
              </a:schemeClr>
            </a:gs>
            <a:gs pos="50000">
              <a:schemeClr val="accent2">
                <a:hueOff val="-816517"/>
                <a:satOff val="-3771"/>
                <a:lumOff val="-785"/>
                <a:alphaOff val="0"/>
                <a:satMod val="110000"/>
                <a:lumMod val="100000"/>
                <a:shade val="100000"/>
              </a:schemeClr>
            </a:gs>
            <a:gs pos="100000">
              <a:schemeClr val="accent2">
                <a:hueOff val="-816517"/>
                <a:satOff val="-3771"/>
                <a:lumOff val="-7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Evaluation</a:t>
          </a:r>
        </a:p>
        <a:p>
          <a:pPr lvl="0" algn="ctr" defTabSz="488950">
            <a:lnSpc>
              <a:spcPct val="90000"/>
            </a:lnSpc>
            <a:spcBef>
              <a:spcPct val="0"/>
            </a:spcBef>
            <a:spcAft>
              <a:spcPct val="35000"/>
            </a:spcAft>
          </a:pPr>
          <a:r>
            <a:rPr lang="en-GB" sz="1100" kern="1200" dirty="0"/>
            <a:t>A systematic assessment of a project, programme, or policy to determine its relevance, efficiency, effectiveness, impact, and sustainability.</a:t>
          </a:r>
          <a:r>
            <a:rPr lang="en-US" sz="1100" b="0" i="0" kern="1200"/>
            <a:t>.</a:t>
          </a:r>
          <a:endParaRPr lang="en-US" sz="1100" kern="1200"/>
        </a:p>
      </dsp:txBody>
      <dsp:txXfrm>
        <a:off x="2859527" y="1326793"/>
        <a:ext cx="1884387" cy="1884387"/>
      </dsp:txXfrm>
    </dsp:sp>
    <dsp:sp modelId="{2E126CB9-E332-4346-82F1-C7EBF6C16EF9}">
      <dsp:nvSpPr>
        <dsp:cNvPr id="0" name=""/>
        <dsp:cNvSpPr/>
      </dsp:nvSpPr>
      <dsp:spPr>
        <a:xfrm>
          <a:off x="508680" y="3473758"/>
          <a:ext cx="2088269" cy="2088269"/>
        </a:xfrm>
        <a:prstGeom prst="roundRect">
          <a:avLst/>
        </a:prstGeom>
        <a:gradFill rotWithShape="0">
          <a:gsLst>
            <a:gs pos="0">
              <a:schemeClr val="accent2">
                <a:hueOff val="-1633033"/>
                <a:satOff val="-7543"/>
                <a:lumOff val="-1569"/>
                <a:alphaOff val="0"/>
                <a:satMod val="103000"/>
                <a:lumMod val="102000"/>
                <a:tint val="94000"/>
              </a:schemeClr>
            </a:gs>
            <a:gs pos="50000">
              <a:schemeClr val="accent2">
                <a:hueOff val="-1633033"/>
                <a:satOff val="-7543"/>
                <a:lumOff val="-1569"/>
                <a:alphaOff val="0"/>
                <a:satMod val="110000"/>
                <a:lumMod val="100000"/>
                <a:shade val="100000"/>
              </a:schemeClr>
            </a:gs>
            <a:gs pos="100000">
              <a:schemeClr val="accent2">
                <a:hueOff val="-1633033"/>
                <a:satOff val="-7543"/>
                <a:lumOff val="-15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Accountability</a:t>
          </a:r>
        </a:p>
        <a:p>
          <a:pPr lvl="0" algn="ctr" defTabSz="488950">
            <a:lnSpc>
              <a:spcPct val="90000"/>
            </a:lnSpc>
            <a:spcBef>
              <a:spcPct val="0"/>
            </a:spcBef>
            <a:spcAft>
              <a:spcPct val="35000"/>
            </a:spcAft>
          </a:pPr>
          <a:r>
            <a:rPr lang="en-GB" sz="1100" kern="1200" dirty="0"/>
            <a:t>Ensures that programme beneficiaries are involved in decision-making and that their feedback is used to improve programme effectiveness, our conversation. It also involves being responsible for actions and able to provide satisfactory reasons for them</a:t>
          </a:r>
          <a:endParaRPr lang="en-US" sz="1100" kern="1200"/>
        </a:p>
      </dsp:txBody>
      <dsp:txXfrm>
        <a:off x="610621" y="3575699"/>
        <a:ext cx="1884387" cy="1884387"/>
      </dsp:txXfrm>
    </dsp:sp>
    <dsp:sp modelId="{17F7C8EB-2CE2-4FC5-BC2A-71403C04F354}">
      <dsp:nvSpPr>
        <dsp:cNvPr id="0" name=""/>
        <dsp:cNvSpPr/>
      </dsp:nvSpPr>
      <dsp:spPr>
        <a:xfrm>
          <a:off x="2757586" y="3473758"/>
          <a:ext cx="2088269" cy="2088269"/>
        </a:xfrm>
        <a:prstGeom prst="roundRect">
          <a:avLst/>
        </a:prstGeom>
        <a:gradFill rotWithShape="0">
          <a:gsLst>
            <a:gs pos="0">
              <a:schemeClr val="accent2">
                <a:hueOff val="-2449550"/>
                <a:satOff val="-11314"/>
                <a:lumOff val="-2354"/>
                <a:alphaOff val="0"/>
                <a:satMod val="103000"/>
                <a:lumMod val="102000"/>
                <a:tint val="94000"/>
              </a:schemeClr>
            </a:gs>
            <a:gs pos="50000">
              <a:schemeClr val="accent2">
                <a:hueOff val="-2449550"/>
                <a:satOff val="-11314"/>
                <a:lumOff val="-2354"/>
                <a:alphaOff val="0"/>
                <a:satMod val="110000"/>
                <a:lumMod val="100000"/>
                <a:shade val="100000"/>
              </a:schemeClr>
            </a:gs>
            <a:gs pos="100000">
              <a:schemeClr val="accent2">
                <a:hueOff val="-2449550"/>
                <a:satOff val="-11314"/>
                <a:lumOff val="-23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Learning</a:t>
          </a:r>
        </a:p>
        <a:p>
          <a:pPr lvl="0" algn="ctr" defTabSz="488950">
            <a:lnSpc>
              <a:spcPct val="90000"/>
            </a:lnSpc>
            <a:spcBef>
              <a:spcPct val="0"/>
            </a:spcBef>
            <a:spcAft>
              <a:spcPct val="35000"/>
            </a:spcAft>
          </a:pPr>
          <a:r>
            <a:rPr lang="en-US" sz="1100" b="0" i="0" kern="1200"/>
            <a:t>is an ongoing process of reflection and adaptation, aimed at improving program design, implementation, and outcomes based on feedback and evidence.</a:t>
          </a:r>
          <a:endParaRPr lang="en-US" sz="1100" kern="1200"/>
        </a:p>
      </dsp:txBody>
      <dsp:txXfrm>
        <a:off x="2859527" y="3575699"/>
        <a:ext cx="1884387" cy="1884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334B5-AFC5-49D3-8195-A615358B102A}">
      <dsp:nvSpPr>
        <dsp:cNvPr id="0" name=""/>
        <dsp:cNvSpPr/>
      </dsp:nvSpPr>
      <dsp:spPr>
        <a:xfrm>
          <a:off x="3045" y="4561005"/>
          <a:ext cx="4752378" cy="21609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Stakeholder Engagement and Participation:</a:t>
          </a:r>
          <a:r>
            <a:rPr lang="en-GB" sz="800" kern="1200" dirty="0"/>
            <a:t> MEAL encourages active stakeholder engagement throughout the project cycle. Involving Indigenous communities, women, girls, children, and youth in monitoring and evaluation integrates their perspectives and feedback, fostering ownership and transparency. This aligns with INDIGENOUS ORGANIZATIONS's approach of engaging communities and keeping them informed for informed decision-making and participation.</a:t>
          </a:r>
          <a:endParaRPr lang="en-US" sz="800" kern="1200"/>
        </a:p>
      </dsp:txBody>
      <dsp:txXfrm>
        <a:off x="66337" y="4624297"/>
        <a:ext cx="4625794" cy="2034380"/>
      </dsp:txXfrm>
    </dsp:sp>
    <dsp:sp modelId="{85BBC2B1-1358-46AC-813A-296A86916178}">
      <dsp:nvSpPr>
        <dsp:cNvPr id="0" name=""/>
        <dsp:cNvSpPr/>
      </dsp:nvSpPr>
      <dsp:spPr>
        <a:xfrm>
          <a:off x="3045" y="2282477"/>
          <a:ext cx="3104400" cy="216096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Enhanced Accountability:</a:t>
          </a:r>
          <a:r>
            <a:rPr lang="en-GB" sz="800" kern="1200" dirty="0"/>
            <a:t> MEAL promotes accountability by setting clear performance indicators and measuring progress against them. This is vital for INDIGENOUS ORGANIZATIONS's commitment to Indigenous communities, ensuring efficient resource use and fostering transparency, including sharing results with communities</a:t>
          </a:r>
          <a:endParaRPr lang="en-US" sz="800" kern="1200"/>
        </a:p>
      </dsp:txBody>
      <dsp:txXfrm>
        <a:off x="66337" y="2345769"/>
        <a:ext cx="2977816" cy="2034380"/>
      </dsp:txXfrm>
    </dsp:sp>
    <dsp:sp modelId="{DA55E9B1-325E-4364-9D47-B2DB76E6EF0E}">
      <dsp:nvSpPr>
        <dsp:cNvPr id="0" name=""/>
        <dsp:cNvSpPr/>
      </dsp:nvSpPr>
      <dsp:spPr>
        <a:xfrm>
          <a:off x="3045" y="3949"/>
          <a:ext cx="1520274" cy="216096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Improved Decision-Making:</a:t>
          </a:r>
          <a:r>
            <a:rPr lang="en-GB" sz="800" kern="1200" dirty="0"/>
            <a:t> MEAL provides valuable, evidence-based information to make informed decisions for INDIGENOUS ORGANIZATIONS's projects, such as Reproductive Health, Water Projects, and Children and Youth Empowerment .Regular monitoring and evaluation help identify strengths, weaknesses, and areas for improvement, guiding resource allocation more effectively.</a:t>
          </a:r>
          <a:endParaRPr lang="en-US" sz="800" kern="1200"/>
        </a:p>
      </dsp:txBody>
      <dsp:txXfrm>
        <a:off x="47572" y="48476"/>
        <a:ext cx="1431220" cy="2071910"/>
      </dsp:txXfrm>
    </dsp:sp>
    <dsp:sp modelId="{F180D21B-4906-49B9-AE15-D7448A4A3C6C}">
      <dsp:nvSpPr>
        <dsp:cNvPr id="0" name=""/>
        <dsp:cNvSpPr/>
      </dsp:nvSpPr>
      <dsp:spPr>
        <a:xfrm>
          <a:off x="1587171" y="58751"/>
          <a:ext cx="1520274" cy="216096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increased Efficiency and Effectiveness:</a:t>
          </a:r>
          <a:r>
            <a:rPr lang="en-GB" sz="800" kern="1200" dirty="0"/>
            <a:t> Through MEAL, INDIGENOUS ORGANIZATIONS can identify bottlenecks and underperforming areas in programmes like water access or economic empowerment. This allows for prompt adjustments and corrective actions, optimising project implementation and leading to better outcomes</a:t>
          </a:r>
          <a:endParaRPr lang="en-US" sz="800" kern="1200"/>
        </a:p>
      </dsp:txBody>
      <dsp:txXfrm>
        <a:off x="1631698" y="103278"/>
        <a:ext cx="1431220" cy="2071910"/>
      </dsp:txXfrm>
    </dsp:sp>
    <dsp:sp modelId="{7A309074-6F08-4343-8107-B100B7DE59CF}">
      <dsp:nvSpPr>
        <dsp:cNvPr id="0" name=""/>
        <dsp:cNvSpPr/>
      </dsp:nvSpPr>
      <dsp:spPr>
        <a:xfrm>
          <a:off x="3235149" y="2282477"/>
          <a:ext cx="1520274" cy="216096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Meeting Funder Requirements:</a:t>
          </a:r>
          <a:r>
            <a:rPr lang="en-GB" sz="800" kern="1200" dirty="0"/>
            <a:t> Governments and other funders increasingly expect organisations to use M&amp;E when receiving funding. A robust MEAL system helps INDIGENOUS ORGANIZATIONS meet organisational reporting and donor requirements, potentially opening doors to future funding by demonstrating value for money and impact</a:t>
          </a:r>
          <a:endParaRPr lang="en-US" sz="800" kern="1200"/>
        </a:p>
      </dsp:txBody>
      <dsp:txXfrm>
        <a:off x="3279676" y="2327004"/>
        <a:ext cx="1431220" cy="2071910"/>
      </dsp:txXfrm>
    </dsp:sp>
    <dsp:sp modelId="{21AF6A67-9E91-4F8E-A0B6-2D0B23CC3733}">
      <dsp:nvSpPr>
        <dsp:cNvPr id="0" name=""/>
        <dsp:cNvSpPr/>
      </dsp:nvSpPr>
      <dsp:spPr>
        <a:xfrm>
          <a:off x="3235149" y="3949"/>
          <a:ext cx="1520274" cy="216096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Learning and Knowledge Sharing:</a:t>
          </a:r>
          <a:r>
            <a:rPr lang="en-GB" sz="800" kern="1200" dirty="0"/>
            <a:t> MEAL facilitates continuous learning within INDIGENOUS ORGANIZATIONS and with partners, enabling adaptation of strategies. INDIGENOUS ORGANIZATIONS can reflect on what works and what doesn't in areas like traditional knowledge preservation or women's rights advocacy, documenting lessons and sharing best practices. A lukewarm attitude towards evaluation negatively impacts learning.</a:t>
          </a:r>
          <a:endParaRPr lang="en-US" sz="800" kern="1200"/>
        </a:p>
      </dsp:txBody>
      <dsp:txXfrm>
        <a:off x="3279676" y="48476"/>
        <a:ext cx="1431220" cy="2071910"/>
      </dsp:txXfrm>
    </dsp:sp>
    <dsp:sp modelId="{72B0003F-137A-42A9-91FA-587159FAD475}">
      <dsp:nvSpPr>
        <dsp:cNvPr id="0" name=""/>
        <dsp:cNvSpPr/>
      </dsp:nvSpPr>
      <dsp:spPr>
        <a:xfrm>
          <a:off x="4912513" y="2081493"/>
          <a:ext cx="1520274" cy="21609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Evidence-Based Advocacy:</a:t>
          </a:r>
          <a:r>
            <a:rPr lang="en-GB" sz="800" kern="1200" dirty="0"/>
            <a:t> MEAL generates robust evidence that INDIGENOUS ORGANIZATIONS can use for advocacy related to Indigenous Peoples' rights, livelihoods, and challenges. Data from MEAL activities can support calls for policy changes, resource allocation, or further investment in INDIGENOUS ORGANIZATIONS's focus areas, such as land rights or human rights </a:t>
          </a:r>
          <a:endParaRPr lang="en-US" sz="800" kern="1200" dirty="0"/>
        </a:p>
      </dsp:txBody>
      <dsp:txXfrm>
        <a:off x="4957040" y="2126020"/>
        <a:ext cx="1431220" cy="207191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C12D9-AB7A-B941-A181-ED6C26377DB4}" type="datetimeFigureOut">
              <a:rPr lang="en-KE" smtClean="0"/>
              <a:t>01/14/2026</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7E928-BD0C-9240-9AD1-FF2253841221}" type="slidenum">
              <a:rPr lang="en-KE" smtClean="0"/>
              <a:t>‹#›</a:t>
            </a:fld>
            <a:endParaRPr lang="en-KE"/>
          </a:p>
        </p:txBody>
      </p:sp>
    </p:spTree>
    <p:extLst>
      <p:ext uri="{BB962C8B-B14F-4D97-AF65-F5344CB8AC3E}">
        <p14:creationId xmlns:p14="http://schemas.microsoft.com/office/powerpoint/2010/main" val="327853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5FB7E928-BD0C-9240-9AD1-FF2253841221}" type="slidenum">
              <a:rPr lang="en-KE" smtClean="0"/>
              <a:t>4</a:t>
            </a:fld>
            <a:endParaRPr lang="en-KE"/>
          </a:p>
        </p:txBody>
      </p:sp>
    </p:spTree>
    <p:extLst>
      <p:ext uri="{BB962C8B-B14F-4D97-AF65-F5344CB8AC3E}">
        <p14:creationId xmlns:p14="http://schemas.microsoft.com/office/powerpoint/2010/main" val="105898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E" dirty="0"/>
              <a:t>Mixed methods approach FGDS, KIIS, desktop review, HH surveys,, triangulation</a:t>
            </a:r>
          </a:p>
        </p:txBody>
      </p:sp>
      <p:sp>
        <p:nvSpPr>
          <p:cNvPr id="4" name="Slide Number Placeholder 3"/>
          <p:cNvSpPr>
            <a:spLocks noGrp="1"/>
          </p:cNvSpPr>
          <p:nvPr>
            <p:ph type="sldNum" sz="quarter" idx="5"/>
          </p:nvPr>
        </p:nvSpPr>
        <p:spPr/>
        <p:txBody>
          <a:bodyPr/>
          <a:lstStyle/>
          <a:p>
            <a:fld id="{5FB7E928-BD0C-9240-9AD1-FF2253841221}" type="slidenum">
              <a:rPr lang="en-KE" smtClean="0"/>
              <a:t>6</a:t>
            </a:fld>
            <a:endParaRPr lang="en-KE"/>
          </a:p>
        </p:txBody>
      </p:sp>
    </p:spTree>
    <p:extLst>
      <p:ext uri="{BB962C8B-B14F-4D97-AF65-F5344CB8AC3E}">
        <p14:creationId xmlns:p14="http://schemas.microsoft.com/office/powerpoint/2010/main" val="2343049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E" dirty="0"/>
              <a:t>Mixed methods approach FGDS, KIIS, desktop review, HH surveys,, triangulation</a:t>
            </a:r>
          </a:p>
        </p:txBody>
      </p:sp>
      <p:sp>
        <p:nvSpPr>
          <p:cNvPr id="4" name="Slide Number Placeholder 3"/>
          <p:cNvSpPr>
            <a:spLocks noGrp="1"/>
          </p:cNvSpPr>
          <p:nvPr>
            <p:ph type="sldNum" sz="quarter" idx="5"/>
          </p:nvPr>
        </p:nvSpPr>
        <p:spPr/>
        <p:txBody>
          <a:bodyPr/>
          <a:lstStyle/>
          <a:p>
            <a:fld id="{5FB7E928-BD0C-9240-9AD1-FF2253841221}" type="slidenum">
              <a:rPr lang="en-KE" smtClean="0"/>
              <a:t>7</a:t>
            </a:fld>
            <a:endParaRPr lang="en-KE"/>
          </a:p>
        </p:txBody>
      </p:sp>
    </p:spTree>
    <p:extLst>
      <p:ext uri="{BB962C8B-B14F-4D97-AF65-F5344CB8AC3E}">
        <p14:creationId xmlns:p14="http://schemas.microsoft.com/office/powerpoint/2010/main" val="130863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1/14/2026</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30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9705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1128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113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947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1/14/2026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74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1/14/2026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6127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3131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165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1/14/2026</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8873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1/14/2026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761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158923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2F58BF-12E5-4B5A-AD25-4DAAA274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3BB4C-8C8F-96EA-0153-BF399AFE4798}"/>
              </a:ext>
            </a:extLst>
          </p:cNvPr>
          <p:cNvSpPr>
            <a:spLocks noGrp="1"/>
          </p:cNvSpPr>
          <p:nvPr>
            <p:ph type="ctrTitle"/>
          </p:nvPr>
        </p:nvSpPr>
        <p:spPr>
          <a:xfrm>
            <a:off x="477981" y="1122363"/>
            <a:ext cx="4023360" cy="1509077"/>
          </a:xfrm>
        </p:spPr>
        <p:txBody>
          <a:bodyPr anchor="b">
            <a:normAutofit/>
          </a:bodyPr>
          <a:lstStyle/>
          <a:p>
            <a:r>
              <a:rPr lang="en-US" sz="5400" dirty="0"/>
              <a:t>MODULE 3</a:t>
            </a:r>
            <a:r>
              <a:rPr lang="en-US" sz="5400" dirty="0" smtClean="0"/>
              <a:t>:</a:t>
            </a:r>
            <a:endParaRPr lang="en-US" sz="5400" dirty="0"/>
          </a:p>
        </p:txBody>
      </p:sp>
      <p:sp>
        <p:nvSpPr>
          <p:cNvPr id="3" name="Subtitle 2">
            <a:extLst>
              <a:ext uri="{FF2B5EF4-FFF2-40B4-BE49-F238E27FC236}">
                <a16:creationId xmlns:a16="http://schemas.microsoft.com/office/drawing/2014/main" id="{E11D145E-4F02-BE84-88E1-DCF8D429163E}"/>
              </a:ext>
            </a:extLst>
          </p:cNvPr>
          <p:cNvSpPr>
            <a:spLocks noGrp="1"/>
          </p:cNvSpPr>
          <p:nvPr>
            <p:ph type="subTitle" idx="1"/>
          </p:nvPr>
        </p:nvSpPr>
        <p:spPr>
          <a:xfrm>
            <a:off x="589740" y="3992880"/>
            <a:ext cx="4023359" cy="1864663"/>
          </a:xfrm>
        </p:spPr>
        <p:txBody>
          <a:bodyPr>
            <a:normAutofit/>
          </a:bodyPr>
          <a:lstStyle/>
          <a:p>
            <a:r>
              <a:rPr lang="en-US" sz="4000" dirty="0"/>
              <a:t>Monitoring &amp; Evaluation</a:t>
            </a:r>
            <a:endParaRPr lang="en-KE" sz="4000" dirty="0"/>
          </a:p>
        </p:txBody>
      </p:sp>
      <p:sp>
        <p:nvSpPr>
          <p:cNvPr id="11"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48BF091-A912-9F49-539C-A9EF8F540FF9}"/>
              </a:ext>
            </a:extLst>
          </p:cNvPr>
          <p:cNvPicPr>
            <a:picLocks noChangeAspect="1"/>
          </p:cNvPicPr>
          <p:nvPr/>
        </p:nvPicPr>
        <p:blipFill>
          <a:blip r:embed="rId2"/>
          <a:srcRect r="3891"/>
          <a:stretch>
            <a:fillRect/>
          </a:stretch>
        </p:blipFill>
        <p:spPr>
          <a:xfrm>
            <a:off x="4868487" y="10"/>
            <a:ext cx="7323513" cy="6857990"/>
          </a:xfrm>
          <a:prstGeom prst="rect">
            <a:avLst/>
          </a:prstGeom>
        </p:spPr>
      </p:pic>
    </p:spTree>
    <p:extLst>
      <p:ext uri="{BB962C8B-B14F-4D97-AF65-F5344CB8AC3E}">
        <p14:creationId xmlns:p14="http://schemas.microsoft.com/office/powerpoint/2010/main" val="4094444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DABED-0CC2-B5A1-73EE-4541F421842C}"/>
              </a:ext>
            </a:extLst>
          </p:cNvPr>
          <p:cNvSpPr>
            <a:spLocks noGrp="1"/>
          </p:cNvSpPr>
          <p:nvPr>
            <p:ph type="title"/>
          </p:nvPr>
        </p:nvSpPr>
        <p:spPr>
          <a:xfrm>
            <a:off x="1071880" y="-389301"/>
            <a:ext cx="5765800" cy="1088136"/>
          </a:xfrm>
        </p:spPr>
        <p:txBody>
          <a:bodyPr anchor="b">
            <a:normAutofit/>
          </a:bodyPr>
          <a:lstStyle/>
          <a:p>
            <a:r>
              <a:rPr lang="en-US" sz="2400" b="1" dirty="0"/>
              <a:t>Challenges in Monitoring and evaluation implementation</a:t>
            </a:r>
            <a:endParaRPr lang="en-US" sz="2400" b="1"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3E5AFD-758C-EE76-E227-4E64880FA41C}"/>
              </a:ext>
            </a:extLst>
          </p:cNvPr>
          <p:cNvSpPr>
            <a:spLocks noGrp="1"/>
          </p:cNvSpPr>
          <p:nvPr>
            <p:ph idx="1"/>
          </p:nvPr>
        </p:nvSpPr>
        <p:spPr>
          <a:xfrm>
            <a:off x="177798" y="792480"/>
            <a:ext cx="7892910" cy="5974080"/>
          </a:xfrm>
        </p:spPr>
        <p:txBody>
          <a:bodyPr anchor="t">
            <a:normAutofit fontScale="55000" lnSpcReduction="20000"/>
          </a:bodyPr>
          <a:lstStyle/>
          <a:p>
            <a:pPr marL="0" indent="0">
              <a:buNone/>
            </a:pPr>
            <a:r>
              <a:rPr lang="en-US" sz="2900" dirty="0" smtClean="0"/>
              <a:t>While </a:t>
            </a:r>
            <a:r>
              <a:rPr lang="en-US" sz="2900" dirty="0"/>
              <a:t>MEAL is highly valuable, some NGOs—particularly smaller ones—may perceive it as costly, time-consuming, overly technical, or prone to exposing weaknesses or delivering “wrong” results. In reality, MEAL is accessible and feasible for smaller NGOs, volunteer organizations, and even individual volunteers when appropriately adapted to their capacity and context. Challenges in Monitoring and evaluation implementation include;</a:t>
            </a:r>
          </a:p>
          <a:p>
            <a:pPr marL="0" indent="0">
              <a:buNone/>
            </a:pPr>
            <a:r>
              <a:rPr lang="en-US" sz="2900" dirty="0"/>
              <a:t> </a:t>
            </a:r>
            <a:r>
              <a:rPr lang="en-US" sz="2900" b="1" dirty="0"/>
              <a:t>Data Quality and Reliability:</a:t>
            </a:r>
            <a:r>
              <a:rPr lang="en-US" sz="2900" dirty="0"/>
              <a:t> Ensuring accurate, complete, and consistent data can be difficult due to entry errors, biased collection methods, or small sample sizes.</a:t>
            </a:r>
          </a:p>
          <a:p>
            <a:pPr marL="0" indent="0">
              <a:buNone/>
            </a:pPr>
            <a:r>
              <a:rPr lang="en-US" sz="2900" dirty="0"/>
              <a:t> </a:t>
            </a:r>
            <a:r>
              <a:rPr lang="en-US" sz="2900" b="1" dirty="0"/>
              <a:t>Limited Use of Findings:</a:t>
            </a:r>
            <a:r>
              <a:rPr lang="en-US" sz="2900" dirty="0"/>
              <a:t> Evaluation results are not always applied to decision-making or program improvement. Fostering a culture of evidence-based action is essential, especially for action-oriented NGOs.</a:t>
            </a:r>
          </a:p>
          <a:p>
            <a:pPr marL="0" indent="0">
              <a:buNone/>
            </a:pPr>
            <a:r>
              <a:rPr lang="en-US" sz="2900" dirty="0"/>
              <a:t> </a:t>
            </a:r>
            <a:r>
              <a:rPr lang="en-US" sz="2900" b="1" dirty="0"/>
              <a:t>Resource Constraints:</a:t>
            </a:r>
            <a:r>
              <a:rPr lang="en-US" sz="2900" dirty="0"/>
              <a:t> Financial, human, and technological limitations—such as insufficient funding, skilled personnel, or appropriate tools—can hinder MEAL efforts</a:t>
            </a:r>
            <a:r>
              <a:rPr lang="en-US" sz="2900" dirty="0" smtClean="0"/>
              <a:t>.</a:t>
            </a:r>
          </a:p>
          <a:p>
            <a:pPr marL="0" indent="0">
              <a:buNone/>
            </a:pPr>
            <a:r>
              <a:rPr lang="en-US" sz="2900" b="1" dirty="0"/>
              <a:t>Stakeholder Engagement:</a:t>
            </a:r>
            <a:r>
              <a:rPr lang="en-US" sz="2900" dirty="0"/>
              <a:t> Sustaining active participation of all relevant stakeholders is critical but can be challenging, affecting the relevance and quality of evaluations.</a:t>
            </a:r>
          </a:p>
          <a:p>
            <a:pPr marL="0" indent="0">
              <a:buNone/>
            </a:pPr>
            <a:r>
              <a:rPr lang="en-US" sz="2900" dirty="0"/>
              <a:t> </a:t>
            </a:r>
            <a:r>
              <a:rPr lang="en-US" sz="2900" b="1" dirty="0"/>
              <a:t>Time Constraints:</a:t>
            </a:r>
            <a:r>
              <a:rPr lang="en-US" sz="2900" dirty="0"/>
              <a:t> Comprehensive MEAL requires sufficient time for data collection, analysis, and reporting, but project timelines may limit this, potentially compromising rigor.</a:t>
            </a:r>
          </a:p>
          <a:p>
            <a:pPr marL="0" indent="0">
              <a:buNone/>
            </a:pPr>
            <a:r>
              <a:rPr lang="en-US" sz="2900" dirty="0"/>
              <a:t> </a:t>
            </a:r>
            <a:r>
              <a:rPr lang="en-US" sz="2900" b="1" dirty="0"/>
              <a:t>Complexity of Impact Assessment:</a:t>
            </a:r>
            <a:r>
              <a:rPr lang="en-US" sz="2900" dirty="0"/>
              <a:t> Attributing outcomes solely to a project is often complex, requiring robust designs and methods. High expectations regarding development impact can also pose challenges.</a:t>
            </a:r>
          </a:p>
          <a:p>
            <a:endParaRPr lang="en-US" dirty="0"/>
          </a:p>
          <a:p>
            <a:pPr>
              <a:lnSpc>
                <a:spcPct val="100000"/>
              </a:lnSpc>
            </a:pPr>
            <a:endParaRPr lang="en-KE" sz="1800" dirty="0"/>
          </a:p>
        </p:txBody>
      </p:sp>
      <p:pic>
        <p:nvPicPr>
          <p:cNvPr id="5" name="Picture 4" descr="Calculator, pen, compass, money and a paper with graphs printed on it">
            <a:extLst>
              <a:ext uri="{FF2B5EF4-FFF2-40B4-BE49-F238E27FC236}">
                <a16:creationId xmlns:a16="http://schemas.microsoft.com/office/drawing/2014/main" id="{6067200D-1C10-B60F-AC53-7E8C80CBEAE0}"/>
              </a:ext>
            </a:extLst>
          </p:cNvPr>
          <p:cNvPicPr>
            <a:picLocks noChangeAspect="1"/>
          </p:cNvPicPr>
          <p:nvPr/>
        </p:nvPicPr>
        <p:blipFill>
          <a:blip r:embed="rId2"/>
          <a:srcRect l="21872" r="17649" b="-1"/>
          <a:stretch>
            <a:fillRect/>
          </a:stretch>
        </p:blipFill>
        <p:spPr>
          <a:xfrm>
            <a:off x="8070708" y="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83360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DABED-0CC2-B5A1-73EE-4541F421842C}"/>
              </a:ext>
            </a:extLst>
          </p:cNvPr>
          <p:cNvSpPr>
            <a:spLocks noGrp="1"/>
          </p:cNvSpPr>
          <p:nvPr>
            <p:ph type="title"/>
          </p:nvPr>
        </p:nvSpPr>
        <p:spPr>
          <a:xfrm>
            <a:off x="96520" y="-352297"/>
            <a:ext cx="3683628" cy="1088136"/>
          </a:xfrm>
        </p:spPr>
        <p:txBody>
          <a:bodyPr anchor="b">
            <a:normAutofit/>
          </a:bodyPr>
          <a:lstStyle/>
          <a:p>
            <a:r>
              <a:rPr lang="en-US" sz="2000" b="1" dirty="0"/>
              <a:t>Aligning Indigenous-Led MEAL with Global Standards</a:t>
            </a:r>
            <a:endParaRPr lang="en-US" sz="2000" b="1"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3E5AFD-758C-EE76-E227-4E64880FA41C}"/>
              </a:ext>
            </a:extLst>
          </p:cNvPr>
          <p:cNvSpPr>
            <a:spLocks noGrp="1"/>
          </p:cNvSpPr>
          <p:nvPr>
            <p:ph idx="1"/>
          </p:nvPr>
        </p:nvSpPr>
        <p:spPr>
          <a:xfrm>
            <a:off x="177798" y="792480"/>
            <a:ext cx="3713482" cy="5974080"/>
          </a:xfrm>
        </p:spPr>
        <p:txBody>
          <a:bodyPr anchor="t">
            <a:normAutofit/>
          </a:bodyPr>
          <a:lstStyle/>
          <a:p>
            <a:pPr marL="0" indent="0" algn="just">
              <a:buNone/>
            </a:pPr>
            <a:r>
              <a:rPr lang="en-US" sz="2000" dirty="0" smtClean="0"/>
              <a:t>This </a:t>
            </a:r>
            <a:r>
              <a:rPr lang="en-US" sz="2000" dirty="0"/>
              <a:t>table illustrates how Indigenous organization–led MEAL aligns with global standards and frameworks. It highlights the integration of international development principles, ethical practices, and participatory approaches with Indigenous knowledge systems, data sovereignty, and culturally relevant indicators. The comparison demonstrates how Indigenous-led MEAL both meets global expectations and remains grounded in community values, rights, and priorities</a:t>
            </a:r>
          </a:p>
          <a:p>
            <a:endParaRPr lang="en-US" dirty="0"/>
          </a:p>
          <a:p>
            <a:pPr>
              <a:lnSpc>
                <a:spcPct val="100000"/>
              </a:lnSpc>
            </a:pPr>
            <a:endParaRPr lang="en-KE" sz="1800" dirty="0"/>
          </a:p>
        </p:txBody>
      </p:sp>
      <p:graphicFrame>
        <p:nvGraphicFramePr>
          <p:cNvPr id="4" name="Table 3"/>
          <p:cNvGraphicFramePr>
            <a:graphicFrameLocks noGrp="1"/>
          </p:cNvGraphicFramePr>
          <p:nvPr>
            <p:extLst>
              <p:ext uri="{D42A27DB-BD31-4B8C-83A1-F6EECF244321}">
                <p14:modId xmlns:p14="http://schemas.microsoft.com/office/powerpoint/2010/main" val="2387257408"/>
              </p:ext>
            </p:extLst>
          </p:nvPr>
        </p:nvGraphicFramePr>
        <p:xfrm>
          <a:off x="3891280" y="0"/>
          <a:ext cx="8300720" cy="7609842"/>
        </p:xfrm>
        <a:graphic>
          <a:graphicData uri="http://schemas.openxmlformats.org/drawingml/2006/table">
            <a:tbl>
              <a:tblPr firstRow="1" firstCol="1" bandRow="1">
                <a:tableStyleId>{5C22544A-7EE6-4342-B048-85BDC9FD1C3A}</a:tableStyleId>
              </a:tblPr>
              <a:tblGrid>
                <a:gridCol w="4150360">
                  <a:extLst>
                    <a:ext uri="{9D8B030D-6E8A-4147-A177-3AD203B41FA5}">
                      <a16:colId xmlns:a16="http://schemas.microsoft.com/office/drawing/2014/main" val="3770763306"/>
                    </a:ext>
                  </a:extLst>
                </a:gridCol>
                <a:gridCol w="4150360">
                  <a:extLst>
                    <a:ext uri="{9D8B030D-6E8A-4147-A177-3AD203B41FA5}">
                      <a16:colId xmlns:a16="http://schemas.microsoft.com/office/drawing/2014/main" val="1385252854"/>
                    </a:ext>
                  </a:extLst>
                </a:gridCol>
              </a:tblGrid>
              <a:tr h="475615">
                <a:tc>
                  <a:txBody>
                    <a:bodyPr/>
                    <a:lstStyle/>
                    <a:p>
                      <a:pPr marL="0" marR="0" algn="ctr">
                        <a:lnSpc>
                          <a:spcPct val="107000"/>
                        </a:lnSpc>
                        <a:spcBef>
                          <a:spcPts val="0"/>
                        </a:spcBef>
                        <a:spcAft>
                          <a:spcPts val="0"/>
                        </a:spcAft>
                      </a:pPr>
                      <a:r>
                        <a:rPr lang="en-US" sz="1400" dirty="0">
                          <a:effectLst/>
                        </a:rPr>
                        <a:t>MEAL Principle / Focus Area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Indigenous Organization–Led Approach &amp; Global Alignment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052774"/>
                  </a:ext>
                </a:extLst>
              </a:tr>
              <a:tr h="1426845">
                <a:tc>
                  <a:txBody>
                    <a:bodyPr/>
                    <a:lstStyle/>
                    <a:p>
                      <a:pPr marL="0" marR="0">
                        <a:lnSpc>
                          <a:spcPct val="107000"/>
                        </a:lnSpc>
                        <a:spcBef>
                          <a:spcPts val="0"/>
                        </a:spcBef>
                        <a:spcAft>
                          <a:spcPts val="0"/>
                        </a:spcAft>
                      </a:pPr>
                      <a:r>
                        <a:rPr lang="en-US" sz="1400" dirty="0">
                          <a:effectLst/>
                        </a:rPr>
                        <a:t>Alignment with International Development Standards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Tracks progress on SDGs (e.g., SDG 2, 5, 6, 15) while reflecting Indigenous priorities; aligns with UNDRIP emphasizing participation, FPIC, and self-determination; applies global MEAL standards (UNDP, UNICEF, IFAD, OECD-DAC) adapted to Indigenous knowledge and values.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390095"/>
                  </a:ext>
                </a:extLst>
              </a:tr>
              <a:tr h="951230">
                <a:tc>
                  <a:txBody>
                    <a:bodyPr/>
                    <a:lstStyle/>
                    <a:p>
                      <a:pPr marL="0" marR="0">
                        <a:lnSpc>
                          <a:spcPct val="107000"/>
                        </a:lnSpc>
                        <a:spcBef>
                          <a:spcPts val="0"/>
                        </a:spcBef>
                        <a:spcAft>
                          <a:spcPts val="0"/>
                        </a:spcAft>
                      </a:pPr>
                      <a:r>
                        <a:rPr lang="en-US" sz="1400" dirty="0">
                          <a:effectLst/>
                        </a:rPr>
                        <a:t>Indigenous Data Sovereignty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Indigenous communities lead MEAL, controlling ownership, access, and use of data; aligns with global ethical standards on data privacy, responsible research, and cultural preservation.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138427"/>
                  </a:ext>
                </a:extLst>
              </a:tr>
              <a:tr h="1189038">
                <a:tc>
                  <a:txBody>
                    <a:bodyPr/>
                    <a:lstStyle/>
                    <a:p>
                      <a:pPr marL="0" marR="0">
                        <a:lnSpc>
                          <a:spcPct val="107000"/>
                        </a:lnSpc>
                        <a:spcBef>
                          <a:spcPts val="0"/>
                        </a:spcBef>
                        <a:spcAft>
                          <a:spcPts val="0"/>
                        </a:spcAft>
                      </a:pPr>
                      <a:r>
                        <a:rPr lang="en-US" sz="1400" dirty="0">
                          <a:effectLst/>
                        </a:rPr>
                        <a:t>Culturally Relevant Indicators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Goes beyond quantitative metrics to include qualitative, relational, and land-based indicators such as storytelling, oral histories, biodiversity restoration, and access to traditional foods and medicines.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799490"/>
                  </a:ext>
                </a:extLst>
              </a:tr>
              <a:tr h="1189038">
                <a:tc>
                  <a:txBody>
                    <a:bodyPr/>
                    <a:lstStyle/>
                    <a:p>
                      <a:pPr marL="0" marR="0">
                        <a:lnSpc>
                          <a:spcPct val="107000"/>
                        </a:lnSpc>
                        <a:spcBef>
                          <a:spcPts val="0"/>
                        </a:spcBef>
                        <a:spcAft>
                          <a:spcPts val="0"/>
                        </a:spcAft>
                      </a:pPr>
                      <a:r>
                        <a:rPr lang="en-US" sz="1400">
                          <a:effectLst/>
                        </a:rPr>
                        <a:t>Community-Led &amp; Participatory Approaches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Centers elders, women, youth, and local governance structures in MEAL; ensures inclusive, equitable, and culturally grounded participation, consistent with global participatory evaluation best practices.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2945933"/>
                  </a:ext>
                </a:extLst>
              </a:tr>
              <a:tr h="1189038">
                <a:tc>
                  <a:txBody>
                    <a:bodyPr/>
                    <a:lstStyle/>
                    <a:p>
                      <a:pPr marL="0" marR="0">
                        <a:lnSpc>
                          <a:spcPct val="107000"/>
                        </a:lnSpc>
                        <a:spcBef>
                          <a:spcPts val="0"/>
                        </a:spcBef>
                        <a:spcAft>
                          <a:spcPts val="0"/>
                        </a:spcAft>
                      </a:pPr>
                      <a:r>
                        <a:rPr lang="en-US" sz="1400">
                          <a:effectLst/>
                        </a:rPr>
                        <a:t>Ethics &amp; Accountability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Extends transparency and accountability beyond donors to communities, ancestors, and land; maintains FPIC, cultural protocols, and ethical stewardship of knowledge while aligning with global standards.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9935134"/>
                  </a:ext>
                </a:extLst>
              </a:tr>
              <a:tr h="1189038">
                <a:tc>
                  <a:txBody>
                    <a:bodyPr/>
                    <a:lstStyle/>
                    <a:p>
                      <a:pPr marL="0" marR="0">
                        <a:lnSpc>
                          <a:spcPct val="107000"/>
                        </a:lnSpc>
                        <a:spcBef>
                          <a:spcPts val="0"/>
                        </a:spcBef>
                        <a:spcAft>
                          <a:spcPts val="0"/>
                        </a:spcAft>
                      </a:pPr>
                      <a:r>
                        <a:rPr lang="en-US" sz="1400" dirty="0">
                          <a:effectLst/>
                        </a:rPr>
                        <a:t>Learning &amp; Adaptation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Integrates holistic, culturally grounded learning to improve outcomes for people, culture, and the environment; complements global MEAL focus on adaptive management and evidence-based decision-making.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5856444"/>
                  </a:ext>
                </a:extLst>
              </a:tr>
            </a:tbl>
          </a:graphicData>
        </a:graphic>
      </p:graphicFrame>
      <p:sp>
        <p:nvSpPr>
          <p:cNvPr id="6" name="Rectangle 1"/>
          <p:cNvSpPr>
            <a:spLocks noChangeArrowheads="1"/>
          </p:cNvSpPr>
          <p:nvPr/>
        </p:nvSpPr>
        <p:spPr bwMode="auto">
          <a:xfrm>
            <a:off x="4803912" y="1668780"/>
            <a:ext cx="906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29098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DABED-0CC2-B5A1-73EE-4541F421842C}"/>
              </a:ext>
            </a:extLst>
          </p:cNvPr>
          <p:cNvSpPr>
            <a:spLocks noGrp="1"/>
          </p:cNvSpPr>
          <p:nvPr>
            <p:ph type="title"/>
          </p:nvPr>
        </p:nvSpPr>
        <p:spPr>
          <a:xfrm>
            <a:off x="1071880" y="-389301"/>
            <a:ext cx="5765800" cy="1088136"/>
          </a:xfrm>
        </p:spPr>
        <p:txBody>
          <a:bodyPr anchor="b">
            <a:normAutofit/>
          </a:bodyPr>
          <a:lstStyle/>
          <a:p>
            <a:r>
              <a:rPr lang="en-US" sz="2400" dirty="0" smtClean="0"/>
              <a:t>Systematic </a:t>
            </a:r>
            <a:r>
              <a:rPr lang="en-US" sz="2400" dirty="0"/>
              <a:t>Steps for Effective Project Management and Assessment</a:t>
            </a:r>
            <a:endParaRPr lang="en-US" sz="2400"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959090231"/>
              </p:ext>
            </p:extLst>
          </p:nvPr>
        </p:nvGraphicFramePr>
        <p:xfrm>
          <a:off x="0" y="698836"/>
          <a:ext cx="7334130" cy="6392978"/>
        </p:xfrm>
        <a:graphic>
          <a:graphicData uri="http://schemas.openxmlformats.org/drawingml/2006/table">
            <a:tbl>
              <a:tblPr firstRow="1" firstCol="1" bandRow="1">
                <a:tableStyleId>{5C22544A-7EE6-4342-B048-85BDC9FD1C3A}</a:tableStyleId>
              </a:tblPr>
              <a:tblGrid>
                <a:gridCol w="3667065">
                  <a:extLst>
                    <a:ext uri="{9D8B030D-6E8A-4147-A177-3AD203B41FA5}">
                      <a16:colId xmlns:a16="http://schemas.microsoft.com/office/drawing/2014/main" val="3684750891"/>
                    </a:ext>
                  </a:extLst>
                </a:gridCol>
                <a:gridCol w="3667065">
                  <a:extLst>
                    <a:ext uri="{9D8B030D-6E8A-4147-A177-3AD203B41FA5}">
                      <a16:colId xmlns:a16="http://schemas.microsoft.com/office/drawing/2014/main" val="3986751929"/>
                    </a:ext>
                  </a:extLst>
                </a:gridCol>
              </a:tblGrid>
              <a:tr h="361737">
                <a:tc>
                  <a:txBody>
                    <a:bodyPr/>
                    <a:lstStyle/>
                    <a:p>
                      <a:pPr marL="0" marR="0" algn="ctr">
                        <a:lnSpc>
                          <a:spcPct val="107000"/>
                        </a:lnSpc>
                        <a:spcBef>
                          <a:spcPts val="0"/>
                        </a:spcBef>
                        <a:spcAft>
                          <a:spcPts val="0"/>
                        </a:spcAft>
                      </a:pPr>
                      <a:r>
                        <a:rPr lang="en-US" sz="1400" dirty="0">
                          <a:effectLst/>
                        </a:rPr>
                        <a:t>Step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Description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0529493"/>
                  </a:ext>
                </a:extLst>
              </a:tr>
              <a:tr h="1123523">
                <a:tc>
                  <a:txBody>
                    <a:bodyPr/>
                    <a:lstStyle/>
                    <a:p>
                      <a:pPr marL="0" marR="0">
                        <a:lnSpc>
                          <a:spcPct val="107000"/>
                        </a:lnSpc>
                        <a:spcBef>
                          <a:spcPts val="0"/>
                        </a:spcBef>
                        <a:spcAft>
                          <a:spcPts val="0"/>
                        </a:spcAft>
                      </a:pPr>
                      <a:r>
                        <a:rPr lang="en-US" sz="1400" dirty="0">
                          <a:effectLst/>
                        </a:rPr>
                        <a:t>1. Define Goals and Objectives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400">
                          <a:effectLst/>
                        </a:rPr>
                        <a:t>Clearly articulate specific, measurable, achievable, relevant, and time-bound (SMART) goals and objectives for your project</a:t>
                      </a:r>
                      <a:r>
                        <a:rPr lang="en-US" sz="1400">
                          <a:effectLst/>
                        </a:rPr>
                        <a:t> ensuring alignment with Indigenous values.</a:t>
                      </a:r>
                      <a:r>
                        <a:rPr lang="en-GB"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7490750"/>
                  </a:ext>
                </a:extLst>
              </a:tr>
              <a:tr h="1504415">
                <a:tc>
                  <a:txBody>
                    <a:bodyPr/>
                    <a:lstStyle/>
                    <a:p>
                      <a:pPr marL="0" marR="0">
                        <a:lnSpc>
                          <a:spcPct val="107000"/>
                        </a:lnSpc>
                        <a:spcBef>
                          <a:spcPts val="0"/>
                        </a:spcBef>
                        <a:spcAft>
                          <a:spcPts val="0"/>
                        </a:spcAft>
                      </a:pPr>
                      <a:r>
                        <a:rPr lang="en-US" sz="1400" dirty="0">
                          <a:effectLst/>
                        </a:rPr>
                        <a:t>2. Develop Indicators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Identify indicators that measure progress toward your project goals. Indicators should be meaningful, measurable, and aligned with objectives Identify both quantitative and qualitative indicators, including relational, cultural, and land-based measures.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634031"/>
                  </a:ext>
                </a:extLst>
              </a:tr>
              <a:tr h="816524">
                <a:tc>
                  <a:txBody>
                    <a:bodyPr/>
                    <a:lstStyle/>
                    <a:p>
                      <a:pPr marL="0" marR="0">
                        <a:lnSpc>
                          <a:spcPct val="107000"/>
                        </a:lnSpc>
                        <a:spcBef>
                          <a:spcPts val="0"/>
                        </a:spcBef>
                        <a:spcAft>
                          <a:spcPts val="0"/>
                        </a:spcAft>
                      </a:pPr>
                      <a:r>
                        <a:rPr lang="en-US" sz="1400">
                          <a:effectLst/>
                        </a:rPr>
                        <a:t>3. Data Collection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Gather data using participatory, culturally appropriate methods such as storytelling, oral histories, surveys, or ecological observation.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9946027"/>
                  </a:ext>
                </a:extLst>
              </a:tr>
              <a:tr h="742629">
                <a:tc>
                  <a:txBody>
                    <a:bodyPr/>
                    <a:lstStyle/>
                    <a:p>
                      <a:pPr marL="0" marR="0">
                        <a:lnSpc>
                          <a:spcPct val="107000"/>
                        </a:lnSpc>
                        <a:spcBef>
                          <a:spcPts val="0"/>
                        </a:spcBef>
                        <a:spcAft>
                          <a:spcPts val="0"/>
                        </a:spcAft>
                      </a:pPr>
                      <a:r>
                        <a:rPr lang="en-US" sz="1400">
                          <a:effectLst/>
                        </a:rPr>
                        <a:t>4. Data Analysis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Analyze collected data to assess progress, outcomes, and impacts, combining quantitative and qualitative insights.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3461926"/>
                  </a:ext>
                </a:extLst>
              </a:tr>
              <a:tr h="816524">
                <a:tc>
                  <a:txBody>
                    <a:bodyPr/>
                    <a:lstStyle/>
                    <a:p>
                      <a:pPr marL="0" marR="0">
                        <a:lnSpc>
                          <a:spcPct val="107000"/>
                        </a:lnSpc>
                        <a:spcBef>
                          <a:spcPts val="0"/>
                        </a:spcBef>
                        <a:spcAft>
                          <a:spcPts val="0"/>
                        </a:spcAft>
                      </a:pPr>
                      <a:r>
                        <a:rPr lang="en-US" sz="1400">
                          <a:effectLst/>
                        </a:rPr>
                        <a:t>5. Reporting and Communication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Share findings with all stakeholders, especially the community, using accessible formats and Indigenous languages where possible.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8475319"/>
                  </a:ext>
                </a:extLst>
              </a:tr>
              <a:tr h="816524">
                <a:tc>
                  <a:txBody>
                    <a:bodyPr/>
                    <a:lstStyle/>
                    <a:p>
                      <a:pPr marL="0" marR="0">
                        <a:lnSpc>
                          <a:spcPct val="107000"/>
                        </a:lnSpc>
                        <a:spcBef>
                          <a:spcPts val="0"/>
                        </a:spcBef>
                        <a:spcAft>
                          <a:spcPts val="0"/>
                        </a:spcAft>
                      </a:pPr>
                      <a:r>
                        <a:rPr lang="en-US" sz="1400">
                          <a:effectLst/>
                        </a:rPr>
                        <a:t>6. Learning and Adaptation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Reflect on lessons learned, adapt strategies, and apply knowledge for continuous improvement and community benefit.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9434468"/>
                  </a:ext>
                </a:extLst>
              </a:tr>
            </a:tbl>
          </a:graphicData>
        </a:graphic>
      </p:graphicFrame>
      <p:sp>
        <p:nvSpPr>
          <p:cNvPr id="7" name="Rectangle 1"/>
          <p:cNvSpPr>
            <a:spLocks noChangeArrowheads="1"/>
          </p:cNvSpPr>
          <p:nvPr/>
        </p:nvSpPr>
        <p:spPr bwMode="auto">
          <a:xfrm>
            <a:off x="-133626" y="2435225"/>
            <a:ext cx="9454127" cy="63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F06AE3BB-612E-28C8-25E1-D1F75296A7AD}"/>
              </a:ext>
            </a:extLst>
          </p:cNvPr>
          <p:cNvPicPr>
            <a:picLocks noChangeAspect="1"/>
          </p:cNvPicPr>
          <p:nvPr/>
        </p:nvPicPr>
        <p:blipFill>
          <a:blip r:embed="rId2"/>
          <a:srcRect l="24200"/>
          <a:stretch>
            <a:fillRect/>
          </a:stretch>
        </p:blipFill>
        <p:spPr>
          <a:xfrm>
            <a:off x="7334130" y="75414"/>
            <a:ext cx="4857870" cy="7016400"/>
          </a:xfrm>
          <a:prstGeom prst="rect">
            <a:avLst/>
          </a:prstGeom>
        </p:spPr>
      </p:pic>
    </p:spTree>
    <p:extLst>
      <p:ext uri="{BB962C8B-B14F-4D97-AF65-F5344CB8AC3E}">
        <p14:creationId xmlns:p14="http://schemas.microsoft.com/office/powerpoint/2010/main" val="2024647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Fuel gauge">
            <a:extLst>
              <a:ext uri="{FF2B5EF4-FFF2-40B4-BE49-F238E27FC236}">
                <a16:creationId xmlns:a16="http://schemas.microsoft.com/office/drawing/2014/main" id="{1EBB5ECB-400A-2DFD-0641-096C08BB055C}"/>
              </a:ext>
            </a:extLst>
          </p:cNvPr>
          <p:cNvPicPr>
            <a:picLocks noChangeAspect="1"/>
          </p:cNvPicPr>
          <p:nvPr/>
        </p:nvPicPr>
        <p:blipFill>
          <a:blip r:embed="rId2"/>
          <a:srcRect l="20958" r="20958"/>
          <a:stretch/>
        </p:blipFill>
        <p:spPr>
          <a:xfrm>
            <a:off x="1" y="10"/>
            <a:ext cx="6655324" cy="6857990"/>
          </a:xfrm>
          <a:prstGeom prst="rect">
            <a:avLst/>
          </a:prstGeom>
        </p:spPr>
      </p:pic>
      <p:sp>
        <p:nvSpPr>
          <p:cNvPr id="6" name="TextBox 5"/>
          <p:cNvSpPr txBox="1"/>
          <p:nvPr/>
        </p:nvSpPr>
        <p:spPr>
          <a:xfrm>
            <a:off x="7645138" y="2026763"/>
            <a:ext cx="4119514" cy="3046988"/>
          </a:xfrm>
          <a:prstGeom prst="rect">
            <a:avLst/>
          </a:prstGeom>
          <a:noFill/>
        </p:spPr>
        <p:txBody>
          <a:bodyPr wrap="square" rtlCol="0">
            <a:spAutoFit/>
          </a:bodyPr>
          <a:lstStyle/>
          <a:p>
            <a:r>
              <a:rPr lang="en-US" sz="9600" dirty="0" smtClean="0">
                <a:latin typeface="Arial Black" panose="020B0A04020102020204" pitchFamily="34" charset="0"/>
              </a:rPr>
              <a:t>THE END</a:t>
            </a:r>
            <a:endParaRPr lang="en-US" sz="9600" dirty="0">
              <a:latin typeface="Arial Black" panose="020B0A04020102020204" pitchFamily="34" charset="0"/>
            </a:endParaRPr>
          </a:p>
        </p:txBody>
      </p:sp>
    </p:spTree>
    <p:extLst>
      <p:ext uri="{BB962C8B-B14F-4D97-AF65-F5344CB8AC3E}">
        <p14:creationId xmlns:p14="http://schemas.microsoft.com/office/powerpoint/2010/main" val="33507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38675-A6B3-BDA5-AE6A-9C11510A961A}"/>
              </a:ext>
            </a:extLst>
          </p:cNvPr>
          <p:cNvSpPr>
            <a:spLocks noGrp="1"/>
          </p:cNvSpPr>
          <p:nvPr>
            <p:ph type="title"/>
          </p:nvPr>
        </p:nvSpPr>
        <p:spPr>
          <a:xfrm>
            <a:off x="5791200" y="1418778"/>
            <a:ext cx="6400800" cy="1535051"/>
          </a:xfrm>
        </p:spPr>
        <p:txBody>
          <a:bodyPr anchor="b">
            <a:normAutofit/>
          </a:bodyPr>
          <a:lstStyle/>
          <a:p>
            <a:r>
              <a:rPr lang="en-US" sz="5400" dirty="0"/>
              <a:t>What is MEAL?</a:t>
            </a:r>
            <a:endParaRPr lang="en-US" sz="5400" dirty="0"/>
          </a:p>
        </p:txBody>
      </p:sp>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F830B50-FE3B-B86A-2779-7BED9E0EB906}"/>
              </a:ext>
            </a:extLst>
          </p:cNvPr>
          <p:cNvSpPr>
            <a:spLocks noGrp="1"/>
          </p:cNvSpPr>
          <p:nvPr>
            <p:ph idx="1"/>
          </p:nvPr>
        </p:nvSpPr>
        <p:spPr>
          <a:xfrm>
            <a:off x="5710136" y="3259836"/>
            <a:ext cx="6272784" cy="2825686"/>
          </a:xfrm>
        </p:spPr>
        <p:txBody>
          <a:bodyPr>
            <a:normAutofit fontScale="85000" lnSpcReduction="10000"/>
          </a:bodyPr>
          <a:lstStyle/>
          <a:p>
            <a:pPr marL="0" indent="0">
              <a:buNone/>
            </a:pPr>
            <a:r>
              <a:rPr lang="en-US" dirty="0" smtClean="0"/>
              <a:t>MEAL </a:t>
            </a:r>
            <a:r>
              <a:rPr lang="en-US" dirty="0"/>
              <a:t>framework is an essential tool for organizations to measure and track the progress and impact of their programs and projects. MEAL stands for Monitoring, Evaluation, Accountability, and Learning, and it is a comprehensive approach to data collection, analysis, and reporting</a:t>
            </a:r>
            <a:endParaRPr lang="en-KE" sz="1800" dirty="0"/>
          </a:p>
        </p:txBody>
      </p:sp>
      <p:graphicFrame>
        <p:nvGraphicFramePr>
          <p:cNvPr id="14" name="Diagram 13"/>
          <p:cNvGraphicFramePr/>
          <p:nvPr>
            <p:extLst>
              <p:ext uri="{D42A27DB-BD31-4B8C-83A1-F6EECF244321}">
                <p14:modId xmlns:p14="http://schemas.microsoft.com/office/powerpoint/2010/main" val="1507094505"/>
              </p:ext>
            </p:extLst>
          </p:nvPr>
        </p:nvGraphicFramePr>
        <p:xfrm>
          <a:off x="0" y="0"/>
          <a:ext cx="5354536" cy="678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262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395C7-FA7F-96D4-E269-CA106FB0C4F1}"/>
              </a:ext>
            </a:extLst>
          </p:cNvPr>
          <p:cNvSpPr>
            <a:spLocks noGrp="1"/>
          </p:cNvSpPr>
          <p:nvPr>
            <p:ph type="title"/>
          </p:nvPr>
        </p:nvSpPr>
        <p:spPr>
          <a:xfrm>
            <a:off x="5080216" y="1076324"/>
            <a:ext cx="6272784" cy="1535051"/>
          </a:xfrm>
        </p:spPr>
        <p:txBody>
          <a:bodyPr anchor="b">
            <a:normAutofit/>
          </a:bodyPr>
          <a:lstStyle/>
          <a:p>
            <a:r>
              <a:rPr lang="en-US" sz="4800" dirty="0" smtClean="0"/>
              <a:t>What </a:t>
            </a:r>
            <a:r>
              <a:rPr lang="en-US" sz="4800" dirty="0"/>
              <a:t>is MEAL?</a:t>
            </a:r>
            <a:endParaRPr lang="en-KE" sz="4800" dirty="0"/>
          </a:p>
        </p:txBody>
      </p:sp>
      <p:pic>
        <p:nvPicPr>
          <p:cNvPr id="5" name="Picture 4" descr="Assorted vegetables and fruits">
            <a:extLst>
              <a:ext uri="{FF2B5EF4-FFF2-40B4-BE49-F238E27FC236}">
                <a16:creationId xmlns:a16="http://schemas.microsoft.com/office/drawing/2014/main" id="{85A0FBD1-CCE9-5A20-F94E-C2F6871783E2}"/>
              </a:ext>
            </a:extLst>
          </p:cNvPr>
          <p:cNvPicPr>
            <a:picLocks noChangeAspect="1"/>
          </p:cNvPicPr>
          <p:nvPr/>
        </p:nvPicPr>
        <p:blipFill>
          <a:blip r:embed="rId2"/>
          <a:srcRect l="34216" r="21933" b="-1"/>
          <a:stretch>
            <a:fillRect/>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EA304C-ADF4-483E-6192-B31B2431DF57}"/>
              </a:ext>
            </a:extLst>
          </p:cNvPr>
          <p:cNvSpPr>
            <a:spLocks noGrp="1"/>
          </p:cNvSpPr>
          <p:nvPr>
            <p:ph idx="1"/>
          </p:nvPr>
        </p:nvSpPr>
        <p:spPr>
          <a:xfrm>
            <a:off x="5080216" y="2953829"/>
            <a:ext cx="6272784" cy="3223133"/>
          </a:xfrm>
        </p:spPr>
        <p:txBody>
          <a:bodyPr>
            <a:normAutofit fontScale="70000" lnSpcReduction="20000"/>
          </a:bodyPr>
          <a:lstStyle/>
          <a:p>
            <a:r>
              <a:rPr lang="en-GB" sz="2900" dirty="0"/>
              <a:t>MEAL is not just for reporting but also generating meaningful evidence for action and an integrated system that enables organizations to:</a:t>
            </a:r>
            <a:endParaRPr lang="en-US" sz="2900" dirty="0"/>
          </a:p>
          <a:p>
            <a:pPr lvl="1"/>
            <a:r>
              <a:rPr lang="en-GB" sz="2900" b="1" dirty="0"/>
              <a:t>Track performance</a:t>
            </a:r>
            <a:r>
              <a:rPr lang="en-GB" sz="2900" dirty="0"/>
              <a:t> against goals (Monitoring),</a:t>
            </a:r>
            <a:endParaRPr lang="en-US" sz="2900" dirty="0"/>
          </a:p>
          <a:p>
            <a:pPr lvl="1"/>
            <a:r>
              <a:rPr lang="en-GB" sz="2900" b="1" dirty="0"/>
              <a:t>Assess results and impact</a:t>
            </a:r>
            <a:r>
              <a:rPr lang="en-GB" sz="2900" dirty="0"/>
              <a:t> (Evaluation),</a:t>
            </a:r>
            <a:endParaRPr lang="en-US" sz="2900" dirty="0"/>
          </a:p>
          <a:p>
            <a:pPr lvl="1"/>
            <a:r>
              <a:rPr lang="en-GB" sz="2900" b="1" dirty="0"/>
              <a:t>Ensure accountability</a:t>
            </a:r>
            <a:r>
              <a:rPr lang="en-GB" sz="2900" dirty="0"/>
              <a:t> to communities and stakeholders,</a:t>
            </a:r>
            <a:endParaRPr lang="en-US" sz="2900" dirty="0"/>
          </a:p>
          <a:p>
            <a:pPr lvl="1"/>
            <a:r>
              <a:rPr lang="en-GB" sz="2900" b="1" dirty="0"/>
              <a:t>Continuously learn and adapt</a:t>
            </a:r>
            <a:r>
              <a:rPr lang="en-GB" sz="2900" dirty="0"/>
              <a:t> for better programming.</a:t>
            </a:r>
            <a:endParaRPr lang="en-US" sz="2900" dirty="0"/>
          </a:p>
          <a:p>
            <a:pPr>
              <a:lnSpc>
                <a:spcPct val="100000"/>
              </a:lnSpc>
            </a:pPr>
            <a:endParaRPr lang="en-KE" sz="1500" dirty="0"/>
          </a:p>
        </p:txBody>
      </p:sp>
    </p:spTree>
    <p:extLst>
      <p:ext uri="{BB962C8B-B14F-4D97-AF65-F5344CB8AC3E}">
        <p14:creationId xmlns:p14="http://schemas.microsoft.com/office/powerpoint/2010/main" val="3570339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EBA2-4896-30BA-8B8D-F0CCA9A0E97B}"/>
              </a:ext>
            </a:extLst>
          </p:cNvPr>
          <p:cNvSpPr>
            <a:spLocks noGrp="1"/>
          </p:cNvSpPr>
          <p:nvPr>
            <p:ph type="title"/>
          </p:nvPr>
        </p:nvSpPr>
        <p:spPr>
          <a:xfrm>
            <a:off x="7061200" y="109425"/>
            <a:ext cx="5931410" cy="1105667"/>
          </a:xfrm>
        </p:spPr>
        <p:txBody>
          <a:bodyPr anchor="b">
            <a:normAutofit/>
          </a:bodyPr>
          <a:lstStyle/>
          <a:p>
            <a:r>
              <a:rPr lang="en-GB" sz="3200" b="1" dirty="0"/>
              <a:t>Benefits of MEAL to indigenous organizations </a:t>
            </a:r>
            <a:endParaRPr lang="en-US" sz="3200" b="1" dirty="0"/>
          </a:p>
        </p:txBody>
      </p:sp>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6AEDA50-DDEB-A731-DED8-ACB34253866E}"/>
              </a:ext>
            </a:extLst>
          </p:cNvPr>
          <p:cNvSpPr>
            <a:spLocks noGrp="1"/>
          </p:cNvSpPr>
          <p:nvPr>
            <p:ph idx="1"/>
          </p:nvPr>
        </p:nvSpPr>
        <p:spPr>
          <a:xfrm>
            <a:off x="6533736" y="1484074"/>
            <a:ext cx="5588000" cy="4879141"/>
          </a:xfrm>
        </p:spPr>
        <p:txBody>
          <a:bodyPr anchor="t">
            <a:noAutofit/>
          </a:bodyPr>
          <a:lstStyle/>
          <a:p>
            <a:r>
              <a:rPr lang="en-GB" sz="2000" dirty="0" smtClean="0"/>
              <a:t>MEAL </a:t>
            </a:r>
            <a:r>
              <a:rPr lang="en-GB" sz="2000" dirty="0"/>
              <a:t>strengthens indigenous organizations ability to deliver </a:t>
            </a:r>
            <a:r>
              <a:rPr lang="en-GB" sz="2000" b="1" dirty="0"/>
              <a:t>credible, culturally grounded, and impactful programming</a:t>
            </a:r>
            <a:r>
              <a:rPr lang="en-GB" sz="2000" dirty="0"/>
              <a:t>—while honouring community voice and meeting modern standards of development effectiveness</a:t>
            </a:r>
            <a:r>
              <a:rPr lang="en-GB" sz="2000" dirty="0" smtClean="0"/>
              <a:t>.</a:t>
            </a:r>
          </a:p>
          <a:p>
            <a:r>
              <a:rPr lang="en-US" sz="2000" dirty="0"/>
              <a:t>MEAL has numerous advantages within an organization, they include</a:t>
            </a:r>
          </a:p>
          <a:p>
            <a:pPr>
              <a:lnSpc>
                <a:spcPct val="100000"/>
              </a:lnSpc>
            </a:pPr>
            <a:endParaRPr lang="en-KE" sz="1400" dirty="0"/>
          </a:p>
        </p:txBody>
      </p:sp>
      <p:graphicFrame>
        <p:nvGraphicFramePr>
          <p:cNvPr id="8" name="Diagram 7"/>
          <p:cNvGraphicFramePr/>
          <p:nvPr>
            <p:extLst>
              <p:ext uri="{D42A27DB-BD31-4B8C-83A1-F6EECF244321}">
                <p14:modId xmlns:p14="http://schemas.microsoft.com/office/powerpoint/2010/main" val="4180363605"/>
              </p:ext>
            </p:extLst>
          </p:nvPr>
        </p:nvGraphicFramePr>
        <p:xfrm>
          <a:off x="36692" y="132080"/>
          <a:ext cx="6534150" cy="672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28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36" y="172724"/>
            <a:ext cx="10168128" cy="477516"/>
          </a:xfrm>
        </p:spPr>
        <p:txBody>
          <a:bodyPr>
            <a:normAutofit fontScale="90000"/>
          </a:bodyPr>
          <a:lstStyle/>
          <a:p>
            <a:r>
              <a:rPr lang="en-US" sz="2200" b="1" dirty="0"/>
              <a:t>Key tools in monitoring and evaluation</a:t>
            </a:r>
            <a:r>
              <a:rPr lang="en-US" dirty="0"/>
              <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35457628"/>
              </p:ext>
            </p:extLst>
          </p:nvPr>
        </p:nvGraphicFramePr>
        <p:xfrm>
          <a:off x="0" y="883924"/>
          <a:ext cx="12192000" cy="6042440"/>
        </p:xfrm>
        <a:graphic>
          <a:graphicData uri="http://schemas.openxmlformats.org/drawingml/2006/table">
            <a:tbl>
              <a:tblPr firstRow="1" firstCol="1" bandRow="1">
                <a:tableStyleId>{5C22544A-7EE6-4342-B048-85BDC9FD1C3A}</a:tableStyleId>
              </a:tblPr>
              <a:tblGrid>
                <a:gridCol w="4064000">
                  <a:extLst>
                    <a:ext uri="{9D8B030D-6E8A-4147-A177-3AD203B41FA5}">
                      <a16:colId xmlns:a16="http://schemas.microsoft.com/office/drawing/2014/main" val="274492186"/>
                    </a:ext>
                  </a:extLst>
                </a:gridCol>
                <a:gridCol w="4064000">
                  <a:extLst>
                    <a:ext uri="{9D8B030D-6E8A-4147-A177-3AD203B41FA5}">
                      <a16:colId xmlns:a16="http://schemas.microsoft.com/office/drawing/2014/main" val="1157249427"/>
                    </a:ext>
                  </a:extLst>
                </a:gridCol>
                <a:gridCol w="4064000">
                  <a:extLst>
                    <a:ext uri="{9D8B030D-6E8A-4147-A177-3AD203B41FA5}">
                      <a16:colId xmlns:a16="http://schemas.microsoft.com/office/drawing/2014/main" val="1273527610"/>
                    </a:ext>
                  </a:extLst>
                </a:gridCol>
              </a:tblGrid>
              <a:tr h="165751">
                <a:tc>
                  <a:txBody>
                    <a:bodyPr/>
                    <a:lstStyle/>
                    <a:p>
                      <a:pPr marL="0" marR="0" algn="just">
                        <a:lnSpc>
                          <a:spcPct val="107000"/>
                        </a:lnSpc>
                        <a:spcBef>
                          <a:spcPts val="0"/>
                        </a:spcBef>
                        <a:spcAft>
                          <a:spcPts val="0"/>
                        </a:spcAft>
                      </a:pPr>
                      <a:r>
                        <a:rPr lang="en-US" sz="1100" dirty="0">
                          <a:effectLst/>
                        </a:rPr>
                        <a:t>Category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Purpose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Key Tools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354005914"/>
                  </a:ext>
                </a:extLst>
              </a:tr>
              <a:tr h="477950">
                <a:tc>
                  <a:txBody>
                    <a:bodyPr/>
                    <a:lstStyle/>
                    <a:p>
                      <a:pPr marL="0" marR="0" algn="just">
                        <a:lnSpc>
                          <a:spcPct val="107000"/>
                        </a:lnSpc>
                        <a:spcBef>
                          <a:spcPts val="0"/>
                        </a:spcBef>
                        <a:spcAft>
                          <a:spcPts val="0"/>
                        </a:spcAft>
                      </a:pPr>
                      <a:r>
                        <a:rPr lang="en-US" sz="1100" dirty="0">
                          <a:effectLst/>
                        </a:rPr>
                        <a:t>1. Planning &amp; Design Tools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Define project logic and results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Theory of Change (ToC); Logical Framework (Logframe); Results Framework; Indicator Reference Sheets (IRS)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806030666"/>
                  </a:ext>
                </a:extLst>
              </a:tr>
              <a:tr h="635058">
                <a:tc>
                  <a:txBody>
                    <a:bodyPr/>
                    <a:lstStyle/>
                    <a:p>
                      <a:pPr marL="0" marR="0" algn="just">
                        <a:lnSpc>
                          <a:spcPct val="107000"/>
                        </a:lnSpc>
                        <a:spcBef>
                          <a:spcPts val="0"/>
                        </a:spcBef>
                        <a:spcAft>
                          <a:spcPts val="0"/>
                        </a:spcAft>
                      </a:pPr>
                      <a:r>
                        <a:rPr lang="en-US" sz="1100" dirty="0">
                          <a:effectLst/>
                        </a:rPr>
                        <a:t>2. Monitoring Tools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Track progress during implementation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Performance Indicator Tracking Table (PITT); Activity Tracking Sheets; Field Monitoring Checklists; Attendance Registers; Observation Checklists; Monitoring Dashboards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96161532"/>
                  </a:ext>
                </a:extLst>
              </a:tr>
              <a:tr h="477950">
                <a:tc>
                  <a:txBody>
                    <a:bodyPr/>
                    <a:lstStyle/>
                    <a:p>
                      <a:pPr marL="0" marR="0" algn="just">
                        <a:lnSpc>
                          <a:spcPct val="107000"/>
                        </a:lnSpc>
                        <a:spcBef>
                          <a:spcPts val="0"/>
                        </a:spcBef>
                        <a:spcAft>
                          <a:spcPts val="0"/>
                        </a:spcAft>
                      </a:pPr>
                      <a:r>
                        <a:rPr lang="en-US" sz="1100">
                          <a:effectLst/>
                        </a:rPr>
                        <a:t>3. Data Collection Tools (Quantitative)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Collect numerical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Surveys and Questionnaires; Baseline, Midline, and Endline Surveys; Mobile Data Collection Tools (e.g. KoboToolbox, ODK)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1050131232"/>
                  </a:ext>
                </a:extLst>
              </a:tr>
              <a:tr h="635058">
                <a:tc>
                  <a:txBody>
                    <a:bodyPr/>
                    <a:lstStyle/>
                    <a:p>
                      <a:pPr marL="0" marR="0" algn="just">
                        <a:lnSpc>
                          <a:spcPct val="107000"/>
                        </a:lnSpc>
                        <a:spcBef>
                          <a:spcPts val="0"/>
                        </a:spcBef>
                        <a:spcAft>
                          <a:spcPts val="0"/>
                        </a:spcAft>
                      </a:pPr>
                      <a:r>
                        <a:rPr lang="en-US" sz="1100">
                          <a:effectLst/>
                        </a:rPr>
                        <a:t>4. Data Collection Tools (Qualitative)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Capture perceptions and experiences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Key Informant Interviews (KIIs); Focus Group Discussions (FGDs); Case Studies; Most Significant Change (MSC); Participatory Rural Appraisal (PRA)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3294296527"/>
                  </a:ext>
                </a:extLst>
              </a:tr>
              <a:tr h="635058">
                <a:tc>
                  <a:txBody>
                    <a:bodyPr/>
                    <a:lstStyle/>
                    <a:p>
                      <a:pPr marL="0" marR="0" algn="just">
                        <a:lnSpc>
                          <a:spcPct val="107000"/>
                        </a:lnSpc>
                        <a:spcBef>
                          <a:spcPts val="0"/>
                        </a:spcBef>
                        <a:spcAft>
                          <a:spcPts val="0"/>
                        </a:spcAft>
                      </a:pPr>
                      <a:r>
                        <a:rPr lang="en-US" sz="1100">
                          <a:effectLst/>
                        </a:rPr>
                        <a:t>5. Evaluation Tools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Assess effectiveness and impact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Evaluation Matrices; OECD-DAC Criteria; Before-and-After Analysis; Cost-Benefit Analysis; Outcome Harvesting; Contribution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700240821"/>
                  </a:ext>
                </a:extLst>
              </a:tr>
              <a:tr h="635058">
                <a:tc>
                  <a:txBody>
                    <a:bodyPr/>
                    <a:lstStyle/>
                    <a:p>
                      <a:pPr marL="0" marR="0" algn="just">
                        <a:lnSpc>
                          <a:spcPct val="107000"/>
                        </a:lnSpc>
                        <a:spcBef>
                          <a:spcPts val="0"/>
                        </a:spcBef>
                        <a:spcAft>
                          <a:spcPts val="0"/>
                        </a:spcAft>
                      </a:pPr>
                      <a:r>
                        <a:rPr lang="en-US" sz="1100">
                          <a:effectLst/>
                        </a:rPr>
                        <a:t>6. Accountability &amp; Feedback Tools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Ensure transparency and community voice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Community Feedback Mechanisms (CFM); Complaints and Response Mechanisms (CRM); Suggestion Boxes; Community Scorecards; Beneficiary Satisfaction Surveys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1502645454"/>
                  </a:ext>
                </a:extLst>
              </a:tr>
              <a:tr h="477950">
                <a:tc>
                  <a:txBody>
                    <a:bodyPr/>
                    <a:lstStyle/>
                    <a:p>
                      <a:pPr marL="0" marR="0" algn="just">
                        <a:lnSpc>
                          <a:spcPct val="107000"/>
                        </a:lnSpc>
                        <a:spcBef>
                          <a:spcPts val="0"/>
                        </a:spcBef>
                        <a:spcAft>
                          <a:spcPts val="0"/>
                        </a:spcAft>
                      </a:pPr>
                      <a:r>
                        <a:rPr lang="en-US" sz="1100">
                          <a:effectLst/>
                        </a:rPr>
                        <a:t>7. Data Quality &amp; Management Tools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Ensure accuracy and reliability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Data Quality Assessment (DQA) Tools; Data Verification Checklists; Data Cleaning Templates; SOPs; Data Protection Protocols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951680929"/>
                  </a:ext>
                </a:extLst>
              </a:tr>
              <a:tr h="477950">
                <a:tc>
                  <a:txBody>
                    <a:bodyPr/>
                    <a:lstStyle/>
                    <a:p>
                      <a:pPr marL="0" marR="0" algn="just">
                        <a:lnSpc>
                          <a:spcPct val="107000"/>
                        </a:lnSpc>
                        <a:spcBef>
                          <a:spcPts val="0"/>
                        </a:spcBef>
                        <a:spcAft>
                          <a:spcPts val="0"/>
                        </a:spcAft>
                      </a:pPr>
                      <a:r>
                        <a:rPr lang="en-US" sz="1100">
                          <a:effectLst/>
                        </a:rPr>
                        <a:t>8. Learning &amp; Adaptation Tools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Support reflection and improvement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After-Action Reviews (AARs); Learning Briefs; Reflection Workshops; Pause and Reflect Sessions; Lessons Learned Logs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1071452391"/>
                  </a:ext>
                </a:extLst>
              </a:tr>
              <a:tr h="477950">
                <a:tc>
                  <a:txBody>
                    <a:bodyPr/>
                    <a:lstStyle/>
                    <a:p>
                      <a:pPr marL="0" marR="0" algn="just">
                        <a:lnSpc>
                          <a:spcPct val="107000"/>
                        </a:lnSpc>
                        <a:spcBef>
                          <a:spcPts val="0"/>
                        </a:spcBef>
                        <a:spcAft>
                          <a:spcPts val="0"/>
                        </a:spcAft>
                      </a:pPr>
                      <a:r>
                        <a:rPr lang="en-US" sz="1100">
                          <a:effectLst/>
                        </a:rPr>
                        <a:t>9. Reporting Tools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Document and share results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Progress Report Templates; Narrative and Financial Reports; Dashboards; Infographics; Annual Reports; Evaluation Reports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93709210"/>
                  </a:ext>
                </a:extLst>
              </a:tr>
              <a:tr h="320844">
                <a:tc>
                  <a:txBody>
                    <a:bodyPr/>
                    <a:lstStyle/>
                    <a:p>
                      <a:pPr marL="0" marR="0" algn="just">
                        <a:lnSpc>
                          <a:spcPct val="107000"/>
                        </a:lnSpc>
                        <a:spcBef>
                          <a:spcPts val="0"/>
                        </a:spcBef>
                        <a:spcAft>
                          <a:spcPts val="0"/>
                        </a:spcAft>
                      </a:pPr>
                      <a:r>
                        <a:rPr lang="en-US" sz="1100">
                          <a:effectLst/>
                        </a:rPr>
                        <a:t>10. Digital M&amp;E Tools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Improve efficiency using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err="1">
                          <a:effectLst/>
                        </a:rPr>
                        <a:t>KoboToolbox</a:t>
                      </a:r>
                      <a:r>
                        <a:rPr lang="en-US" sz="1100" dirty="0">
                          <a:effectLst/>
                        </a:rPr>
                        <a:t>; ODK; Excel; Google Sheets; Power BI; Tableau; DHIS2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807071328"/>
                  </a:ext>
                </a:extLst>
              </a:tr>
              <a:tr h="477950">
                <a:tc>
                  <a:txBody>
                    <a:bodyPr/>
                    <a:lstStyle/>
                    <a:p>
                      <a:pPr marL="0" marR="0" algn="just">
                        <a:lnSpc>
                          <a:spcPct val="107000"/>
                        </a:lnSpc>
                        <a:spcBef>
                          <a:spcPts val="0"/>
                        </a:spcBef>
                        <a:spcAft>
                          <a:spcPts val="0"/>
                        </a:spcAft>
                      </a:pPr>
                      <a:r>
                        <a:rPr lang="en-US" sz="1100">
                          <a:effectLst/>
                        </a:rPr>
                        <a:t>11. Participatory M&amp;E Tools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Engage communities in M&amp;E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Participatory Monitoring Plans; Community Mapping; Participatory Video; Citizen Report Cards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502054220"/>
                  </a:ext>
                </a:extLst>
              </a:tr>
            </a:tbl>
          </a:graphicData>
        </a:graphic>
      </p:graphicFrame>
    </p:spTree>
    <p:extLst>
      <p:ext uri="{BB962C8B-B14F-4D97-AF65-F5344CB8AC3E}">
        <p14:creationId xmlns:p14="http://schemas.microsoft.com/office/powerpoint/2010/main" val="3113487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F91A6-D706-1D5A-FBC5-04302F707144}"/>
              </a:ext>
            </a:extLst>
          </p:cNvPr>
          <p:cNvSpPr>
            <a:spLocks noGrp="1"/>
          </p:cNvSpPr>
          <p:nvPr>
            <p:ph type="title"/>
          </p:nvPr>
        </p:nvSpPr>
        <p:spPr>
          <a:xfrm>
            <a:off x="1193800" y="-82295"/>
            <a:ext cx="7407417" cy="1088136"/>
          </a:xfrm>
        </p:spPr>
        <p:txBody>
          <a:bodyPr anchor="b">
            <a:normAutofit/>
          </a:bodyPr>
          <a:lstStyle/>
          <a:p>
            <a:r>
              <a:rPr lang="en-US" sz="2800" dirty="0"/>
              <a:t>Indigenous Led MEAL principles</a:t>
            </a:r>
            <a:endParaRPr lang="en-US" sz="2800" dirty="0"/>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EE541D-6A83-74A2-201E-40D85138A599}"/>
              </a:ext>
            </a:extLst>
          </p:cNvPr>
          <p:cNvSpPr>
            <a:spLocks noGrp="1"/>
          </p:cNvSpPr>
          <p:nvPr>
            <p:ph idx="1"/>
          </p:nvPr>
        </p:nvSpPr>
        <p:spPr>
          <a:xfrm>
            <a:off x="411479" y="1249681"/>
            <a:ext cx="7407418" cy="5053842"/>
          </a:xfrm>
        </p:spPr>
        <p:txBody>
          <a:bodyPr anchor="t">
            <a:normAutofit fontScale="55000" lnSpcReduction="20000"/>
          </a:bodyPr>
          <a:lstStyle/>
          <a:p>
            <a:pPr marL="0" indent="0">
              <a:buNone/>
            </a:pPr>
            <a:r>
              <a:rPr lang="en-US" sz="2900" dirty="0" smtClean="0"/>
              <a:t>Below </a:t>
            </a:r>
            <a:r>
              <a:rPr lang="en-US" sz="2900" dirty="0"/>
              <a:t>are some of MEAL principles that can be used to guide indigenous organizations</a:t>
            </a:r>
            <a:endParaRPr lang="en-US" sz="2900" b="1" dirty="0"/>
          </a:p>
          <a:p>
            <a:pPr lvl="0"/>
            <a:r>
              <a:rPr lang="en-US" sz="2900" b="1" dirty="0"/>
              <a:t>Indigenous Data Sovereignty (IDS)</a:t>
            </a:r>
            <a:r>
              <a:rPr lang="en-US" sz="2900" dirty="0"/>
              <a:t/>
            </a:r>
            <a:br>
              <a:rPr lang="en-US" sz="2900" dirty="0"/>
            </a:br>
            <a:r>
              <a:rPr lang="en-US" sz="2900" dirty="0"/>
              <a:t>Indigenous Peoples have the inherent right to own, control, access, and govern data that originates from their people, cultures, knowledge systems, and lands.</a:t>
            </a:r>
          </a:p>
          <a:p>
            <a:pPr lvl="0"/>
            <a:r>
              <a:rPr lang="en-US" sz="2900" b="1" dirty="0"/>
              <a:t>Relational Accountability</a:t>
            </a:r>
            <a:r>
              <a:rPr lang="en-US" sz="2900" dirty="0"/>
              <a:t/>
            </a:r>
            <a:br>
              <a:rPr lang="en-US" sz="2900" dirty="0"/>
            </a:br>
            <a:r>
              <a:rPr lang="en-US" sz="2900" dirty="0"/>
              <a:t>Conventional MEAL systems often emphasize upward accountability to donors. Indigenous-led MEAL prioritizes accountability to Indigenous communities, ancestors, and the land, emphasizing collective responsibility, trust, and reciprocity.</a:t>
            </a:r>
          </a:p>
          <a:p>
            <a:pPr lvl="0"/>
            <a:r>
              <a:rPr lang="en-US" sz="2900" b="1" dirty="0"/>
              <a:t>Holistic Measurement of Success</a:t>
            </a:r>
            <a:r>
              <a:rPr lang="en-US" sz="2900" dirty="0"/>
              <a:t/>
            </a:r>
            <a:br>
              <a:rPr lang="en-US" sz="2900" dirty="0"/>
            </a:br>
            <a:r>
              <a:rPr lang="en-US" sz="2900" dirty="0" err="1"/>
              <a:t>Success</a:t>
            </a:r>
            <a:r>
              <a:rPr lang="en-US" sz="2900" dirty="0"/>
              <a:t> extends beyond quantitative outputs to include the strength of relationships, cultural continuity, and ecological wellbeing.</a:t>
            </a:r>
          </a:p>
          <a:p>
            <a:pPr lvl="0"/>
            <a:r>
              <a:rPr lang="en-US" sz="2900" b="1" dirty="0"/>
              <a:t>Qualitative Indicators:</a:t>
            </a:r>
            <a:r>
              <a:rPr lang="en-US" sz="2900" dirty="0"/>
              <a:t> Stories, oral histories, lived experiences, and artistic expression are recognized as valid and credible evidence of impact.</a:t>
            </a:r>
          </a:p>
          <a:p>
            <a:pPr lvl="0"/>
            <a:r>
              <a:rPr lang="en-US" sz="2900" b="1" dirty="0"/>
              <a:t>Land-Based Indicators:</a:t>
            </a:r>
            <a:r>
              <a:rPr lang="en-US" sz="2900" dirty="0"/>
              <a:t> Outcomes are assessed through environmental health, biodiversity regeneration, and sustained access to traditional foods and medicines</a:t>
            </a:r>
            <a:r>
              <a:rPr lang="en-US" dirty="0"/>
              <a:t>.</a:t>
            </a:r>
          </a:p>
          <a:p>
            <a:pPr>
              <a:lnSpc>
                <a:spcPct val="100000"/>
              </a:lnSpc>
            </a:pPr>
            <a:endParaRPr lang="en-KE" sz="1800" dirty="0"/>
          </a:p>
        </p:txBody>
      </p:sp>
      <p:pic>
        <p:nvPicPr>
          <p:cNvPr id="5" name="Picture 4" descr="A person reaching for a paper on a table full of paper and sticky notes">
            <a:extLst>
              <a:ext uri="{FF2B5EF4-FFF2-40B4-BE49-F238E27FC236}">
                <a16:creationId xmlns:a16="http://schemas.microsoft.com/office/drawing/2014/main" id="{211238C6-E96A-E784-3517-4ADD2FB536B1}"/>
              </a:ext>
            </a:extLst>
          </p:cNvPr>
          <p:cNvPicPr>
            <a:picLocks noChangeAspect="1"/>
          </p:cNvPicPr>
          <p:nvPr/>
        </p:nvPicPr>
        <p:blipFill>
          <a:blip r:embed="rId3"/>
          <a:srcRect l="16002" r="16994" b="-1"/>
          <a:stretch>
            <a:fillRect/>
          </a:stretch>
        </p:blipFill>
        <p:spPr>
          <a:xfrm>
            <a:off x="8255533"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173201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F91A6-D706-1D5A-FBC5-04302F707144}"/>
              </a:ext>
            </a:extLst>
          </p:cNvPr>
          <p:cNvSpPr>
            <a:spLocks noGrp="1"/>
          </p:cNvSpPr>
          <p:nvPr>
            <p:ph type="title"/>
          </p:nvPr>
        </p:nvSpPr>
        <p:spPr>
          <a:xfrm>
            <a:off x="1193800" y="-82295"/>
            <a:ext cx="7407417" cy="1088136"/>
          </a:xfrm>
        </p:spPr>
        <p:txBody>
          <a:bodyPr anchor="b">
            <a:normAutofit/>
          </a:bodyPr>
          <a:lstStyle/>
          <a:p>
            <a:r>
              <a:rPr lang="en-US" sz="2800" dirty="0"/>
              <a:t>Indigenous Led MEAL principles</a:t>
            </a:r>
            <a:endParaRPr lang="en-US" sz="2800" dirty="0"/>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EE541D-6A83-74A2-201E-40D85138A599}"/>
              </a:ext>
            </a:extLst>
          </p:cNvPr>
          <p:cNvSpPr>
            <a:spLocks noGrp="1"/>
          </p:cNvSpPr>
          <p:nvPr>
            <p:ph idx="1"/>
          </p:nvPr>
        </p:nvSpPr>
        <p:spPr>
          <a:xfrm>
            <a:off x="411479" y="1249681"/>
            <a:ext cx="7407418" cy="5053842"/>
          </a:xfrm>
        </p:spPr>
        <p:txBody>
          <a:bodyPr anchor="t">
            <a:normAutofit fontScale="77500" lnSpcReduction="20000"/>
          </a:bodyPr>
          <a:lstStyle/>
          <a:p>
            <a:pPr lvl="0"/>
            <a:r>
              <a:rPr lang="en-US" b="1" dirty="0"/>
              <a:t>Cultural Safety and Protocols</a:t>
            </a:r>
            <a:r>
              <a:rPr lang="en-US" dirty="0"/>
              <a:t/>
            </a:r>
            <a:br>
              <a:rPr lang="en-US" dirty="0"/>
            </a:br>
            <a:r>
              <a:rPr lang="en-US" dirty="0"/>
              <a:t>    The process of data collection is as critical as the data itself.</a:t>
            </a:r>
          </a:p>
          <a:p>
            <a:pPr marL="0" lvl="0" indent="0">
              <a:buNone/>
            </a:pPr>
            <a:r>
              <a:rPr lang="en-US" b="1" dirty="0" smtClean="0"/>
              <a:t>- Culturally </a:t>
            </a:r>
            <a:r>
              <a:rPr lang="en-US" b="1" dirty="0"/>
              <a:t>Respectful Methods:</a:t>
            </a:r>
            <a:r>
              <a:rPr lang="en-US" dirty="0"/>
              <a:t> MEAL approaches prioritize Indigenous methodologies such as storytelling, dialogue, and community gatherings over extractive or impersonal survey tools.</a:t>
            </a:r>
          </a:p>
          <a:p>
            <a:pPr marL="0" lvl="0" indent="0">
              <a:buNone/>
            </a:pPr>
            <a:r>
              <a:rPr lang="en-US" b="1" dirty="0" smtClean="0"/>
              <a:t>- Free</a:t>
            </a:r>
            <a:r>
              <a:rPr lang="en-US" b="1" dirty="0"/>
              <a:t>, Prior, and Informed Consent (FPIC):</a:t>
            </a:r>
            <a:r>
              <a:rPr lang="en-US" dirty="0"/>
              <a:t> Consent is upheld as an ongoing process throughout the project lifecycle.</a:t>
            </a:r>
          </a:p>
          <a:p>
            <a:pPr marL="0" lvl="0" indent="0">
              <a:buNone/>
            </a:pPr>
            <a:r>
              <a:rPr lang="en-US" b="1" dirty="0" smtClean="0"/>
              <a:t>- Language </a:t>
            </a:r>
            <a:r>
              <a:rPr lang="en-US" b="1" dirty="0"/>
              <a:t>and Meaning:</a:t>
            </a:r>
            <a:r>
              <a:rPr lang="en-US" dirty="0"/>
              <a:t> MEAL activities are conducted in Indigenous languages wherever possible to preserve meaning, accuracy, and cultural integrity.</a:t>
            </a:r>
          </a:p>
          <a:p>
            <a:pPr>
              <a:lnSpc>
                <a:spcPct val="100000"/>
              </a:lnSpc>
            </a:pPr>
            <a:endParaRPr lang="en-KE" sz="1800" dirty="0"/>
          </a:p>
        </p:txBody>
      </p:sp>
      <p:pic>
        <p:nvPicPr>
          <p:cNvPr id="5" name="Picture 4" descr="A person reaching for a paper on a table full of paper and sticky notes">
            <a:extLst>
              <a:ext uri="{FF2B5EF4-FFF2-40B4-BE49-F238E27FC236}">
                <a16:creationId xmlns:a16="http://schemas.microsoft.com/office/drawing/2014/main" id="{211238C6-E96A-E784-3517-4ADD2FB536B1}"/>
              </a:ext>
            </a:extLst>
          </p:cNvPr>
          <p:cNvPicPr>
            <a:picLocks noChangeAspect="1"/>
          </p:cNvPicPr>
          <p:nvPr/>
        </p:nvPicPr>
        <p:blipFill>
          <a:blip r:embed="rId3"/>
          <a:srcRect l="16002" r="16994" b="-1"/>
          <a:stretch>
            <a:fillRect/>
          </a:stretch>
        </p:blipFill>
        <p:spPr>
          <a:xfrm>
            <a:off x="8255533"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100392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7B5EE-31B5-DD28-8ABA-7A7A94D12E75}"/>
              </a:ext>
            </a:extLst>
          </p:cNvPr>
          <p:cNvSpPr>
            <a:spLocks noGrp="1"/>
          </p:cNvSpPr>
          <p:nvPr>
            <p:ph type="title"/>
          </p:nvPr>
        </p:nvSpPr>
        <p:spPr>
          <a:xfrm>
            <a:off x="411480" y="987552"/>
            <a:ext cx="4485861" cy="587248"/>
          </a:xfrm>
        </p:spPr>
        <p:txBody>
          <a:bodyPr anchor="b">
            <a:normAutofit/>
          </a:bodyPr>
          <a:lstStyle/>
          <a:p>
            <a:r>
              <a:rPr lang="en-US" sz="3200" dirty="0"/>
              <a:t>Methodology</a:t>
            </a:r>
            <a:endParaRPr lang="en-US" sz="3200"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219F8D6-62F0-070F-F58F-765CB21528AB}"/>
              </a:ext>
            </a:extLst>
          </p:cNvPr>
          <p:cNvSpPr>
            <a:spLocks noGrp="1"/>
          </p:cNvSpPr>
          <p:nvPr>
            <p:ph idx="1"/>
          </p:nvPr>
        </p:nvSpPr>
        <p:spPr>
          <a:xfrm>
            <a:off x="411479" y="1863517"/>
            <a:ext cx="7857032" cy="4409267"/>
          </a:xfrm>
        </p:spPr>
        <p:txBody>
          <a:bodyPr anchor="t">
            <a:normAutofit fontScale="92500"/>
          </a:bodyPr>
          <a:lstStyle/>
          <a:p>
            <a:r>
              <a:rPr lang="en-US" dirty="0" smtClean="0"/>
              <a:t>Indigenous </a:t>
            </a:r>
            <a:r>
              <a:rPr lang="en-US" dirty="0"/>
              <a:t>organization MEAL uses participatory, culturally grounded, land-based, and rights-centered methodologies that value Indigenous knowledge, strengthen community ownership, and promote ethical learning and accountability.</a:t>
            </a:r>
          </a:p>
          <a:p>
            <a:r>
              <a:rPr lang="en-US" dirty="0"/>
              <a:t>The table below presents the principal methodologies employed by Indigenous organizations to implement MEAL at the community level</a:t>
            </a:r>
            <a:r>
              <a:rPr lang="en-US" dirty="0" smtClean="0"/>
              <a:t>.</a:t>
            </a:r>
            <a:r>
              <a:rPr lang="en-GB" sz="2000" dirty="0" smtClean="0"/>
              <a:t>.</a:t>
            </a:r>
            <a:endParaRPr lang="en-GB" sz="2000" dirty="0"/>
          </a:p>
          <a:p>
            <a:pPr>
              <a:lnSpc>
                <a:spcPct val="100000"/>
              </a:lnSpc>
            </a:pPr>
            <a:endParaRPr lang="en-KE" sz="2000" dirty="0"/>
          </a:p>
        </p:txBody>
      </p:sp>
      <p:pic>
        <p:nvPicPr>
          <p:cNvPr id="5" name="Picture 4" descr="Angled shot of pen on a graph">
            <a:extLst>
              <a:ext uri="{FF2B5EF4-FFF2-40B4-BE49-F238E27FC236}">
                <a16:creationId xmlns:a16="http://schemas.microsoft.com/office/drawing/2014/main" id="{D5FB19CB-55EF-5D45-0090-B6AE698C3ABB}"/>
              </a:ext>
            </a:extLst>
          </p:cNvPr>
          <p:cNvPicPr>
            <a:picLocks noChangeAspect="1"/>
          </p:cNvPicPr>
          <p:nvPr/>
        </p:nvPicPr>
        <p:blipFill>
          <a:blip r:embed="rId2"/>
          <a:srcRect r="32996" b="-1"/>
          <a:stretch>
            <a:fillRect/>
          </a:stretch>
        </p:blipFill>
        <p:spPr>
          <a:xfrm>
            <a:off x="8411176"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348213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7B5EE-31B5-DD28-8ABA-7A7A94D12E75}"/>
              </a:ext>
            </a:extLst>
          </p:cNvPr>
          <p:cNvSpPr>
            <a:spLocks noGrp="1"/>
          </p:cNvSpPr>
          <p:nvPr>
            <p:ph type="title"/>
          </p:nvPr>
        </p:nvSpPr>
        <p:spPr>
          <a:xfrm>
            <a:off x="411480" y="987552"/>
            <a:ext cx="4485861" cy="587248"/>
          </a:xfrm>
        </p:spPr>
        <p:txBody>
          <a:bodyPr anchor="b">
            <a:normAutofit/>
          </a:bodyPr>
          <a:lstStyle/>
          <a:p>
            <a:r>
              <a:rPr lang="en-US" sz="3200" dirty="0"/>
              <a:t>Methodology</a:t>
            </a:r>
            <a:endParaRPr lang="en-US" sz="3200"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ngled shot of pen on a graph">
            <a:extLst>
              <a:ext uri="{FF2B5EF4-FFF2-40B4-BE49-F238E27FC236}">
                <a16:creationId xmlns:a16="http://schemas.microsoft.com/office/drawing/2014/main" id="{D5FB19CB-55EF-5D45-0090-B6AE698C3ABB}"/>
              </a:ext>
            </a:extLst>
          </p:cNvPr>
          <p:cNvPicPr>
            <a:picLocks noChangeAspect="1"/>
          </p:cNvPicPr>
          <p:nvPr/>
        </p:nvPicPr>
        <p:blipFill>
          <a:blip r:embed="rId2"/>
          <a:srcRect r="32996" b="-1"/>
          <a:stretch>
            <a:fillRect/>
          </a:stretch>
        </p:blipFill>
        <p:spPr>
          <a:xfrm>
            <a:off x="8411176"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graphicFrame>
        <p:nvGraphicFramePr>
          <p:cNvPr id="6" name="Table 5"/>
          <p:cNvGraphicFramePr>
            <a:graphicFrameLocks noGrp="1"/>
          </p:cNvGraphicFramePr>
          <p:nvPr>
            <p:extLst>
              <p:ext uri="{D42A27DB-BD31-4B8C-83A1-F6EECF244321}">
                <p14:modId xmlns:p14="http://schemas.microsoft.com/office/powerpoint/2010/main" val="3882597083"/>
              </p:ext>
            </p:extLst>
          </p:nvPr>
        </p:nvGraphicFramePr>
        <p:xfrm>
          <a:off x="71115" y="1574801"/>
          <a:ext cx="8676644" cy="5283199"/>
        </p:xfrm>
        <a:graphic>
          <a:graphicData uri="http://schemas.openxmlformats.org/drawingml/2006/table">
            <a:tbl>
              <a:tblPr firstRow="1" firstCol="1" bandRow="1">
                <a:tableStyleId>{93296810-A885-4BE3-A3E7-6D5BEEA58F35}</a:tableStyleId>
              </a:tblPr>
              <a:tblGrid>
                <a:gridCol w="4338322">
                  <a:extLst>
                    <a:ext uri="{9D8B030D-6E8A-4147-A177-3AD203B41FA5}">
                      <a16:colId xmlns:a16="http://schemas.microsoft.com/office/drawing/2014/main" val="850147398"/>
                    </a:ext>
                  </a:extLst>
                </a:gridCol>
                <a:gridCol w="4338322">
                  <a:extLst>
                    <a:ext uri="{9D8B030D-6E8A-4147-A177-3AD203B41FA5}">
                      <a16:colId xmlns:a16="http://schemas.microsoft.com/office/drawing/2014/main" val="1244355471"/>
                    </a:ext>
                  </a:extLst>
                </a:gridCol>
              </a:tblGrid>
              <a:tr h="367645">
                <a:tc>
                  <a:txBody>
                    <a:bodyPr/>
                    <a:lstStyle/>
                    <a:p>
                      <a:pPr marL="0" marR="0">
                        <a:lnSpc>
                          <a:spcPct val="107000"/>
                        </a:lnSpc>
                        <a:spcBef>
                          <a:spcPts val="0"/>
                        </a:spcBef>
                        <a:spcAft>
                          <a:spcPts val="0"/>
                        </a:spcAft>
                      </a:pPr>
                      <a:r>
                        <a:rPr lang="en-US" sz="1600">
                          <a:effectLst/>
                        </a:rPr>
                        <a:t>PILLAR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METHOD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462078"/>
                  </a:ext>
                </a:extLst>
              </a:tr>
              <a:tr h="754742">
                <a:tc>
                  <a:txBody>
                    <a:bodyPr/>
                    <a:lstStyle/>
                    <a:p>
                      <a:pPr marL="0" marR="0">
                        <a:lnSpc>
                          <a:spcPct val="107000"/>
                        </a:lnSpc>
                        <a:spcBef>
                          <a:spcPts val="0"/>
                        </a:spcBef>
                        <a:spcAft>
                          <a:spcPts val="0"/>
                        </a:spcAft>
                      </a:pPr>
                      <a:r>
                        <a:rPr lang="en-US" sz="1600">
                          <a:effectLst/>
                        </a:rPr>
                        <a:t>Indigenous Knowledge–Based Methodologies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storytelling, oral histories, proverbs, songs, rituals, art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6666381"/>
                  </a:ext>
                </a:extLst>
              </a:tr>
              <a:tr h="754742">
                <a:tc>
                  <a:txBody>
                    <a:bodyPr/>
                    <a:lstStyle/>
                    <a:p>
                      <a:pPr marL="0" marR="0">
                        <a:lnSpc>
                          <a:spcPct val="107000"/>
                        </a:lnSpc>
                        <a:spcBef>
                          <a:spcPts val="0"/>
                        </a:spcBef>
                        <a:spcAft>
                          <a:spcPts val="0"/>
                        </a:spcAft>
                      </a:pPr>
                      <a:r>
                        <a:rPr lang="en-US" sz="1600">
                          <a:effectLst/>
                        </a:rPr>
                        <a:t>Qualitative and Narrative-Based 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case studies, testimonies, focus group discussions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403566"/>
                  </a:ext>
                </a:extLst>
              </a:tr>
              <a:tr h="754742">
                <a:tc>
                  <a:txBody>
                    <a:bodyPr/>
                    <a:lstStyle/>
                    <a:p>
                      <a:pPr marL="0" marR="0">
                        <a:lnSpc>
                          <a:spcPct val="107000"/>
                        </a:lnSpc>
                        <a:spcBef>
                          <a:spcPts val="0"/>
                        </a:spcBef>
                        <a:spcAft>
                          <a:spcPts val="0"/>
                        </a:spcAft>
                      </a:pPr>
                      <a:r>
                        <a:rPr lang="en-US" sz="1600">
                          <a:effectLst/>
                        </a:rPr>
                        <a:t>Community-Led Monitoring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ecological observation, seasonal calendars, land and biodiversity tracking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1111813"/>
                  </a:ext>
                </a:extLst>
              </a:tr>
              <a:tr h="754742">
                <a:tc>
                  <a:txBody>
                    <a:bodyPr/>
                    <a:lstStyle/>
                    <a:p>
                      <a:pPr marL="0" marR="0">
                        <a:lnSpc>
                          <a:spcPct val="107000"/>
                        </a:lnSpc>
                        <a:spcBef>
                          <a:spcPts val="0"/>
                        </a:spcBef>
                        <a:spcAft>
                          <a:spcPts val="0"/>
                        </a:spcAft>
                      </a:pPr>
                      <a:r>
                        <a:rPr lang="en-US" sz="1600">
                          <a:effectLst/>
                        </a:rPr>
                        <a:t>Participatory MEAL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community meetings, participatory scoring, group reflections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6534880"/>
                  </a:ext>
                </a:extLst>
              </a:tr>
              <a:tr h="1141844">
                <a:tc>
                  <a:txBody>
                    <a:bodyPr/>
                    <a:lstStyle/>
                    <a:p>
                      <a:pPr marL="0" marR="0">
                        <a:lnSpc>
                          <a:spcPct val="107000"/>
                        </a:lnSpc>
                        <a:spcBef>
                          <a:spcPts val="0"/>
                        </a:spcBef>
                        <a:spcAft>
                          <a:spcPts val="0"/>
                        </a:spcAft>
                      </a:pPr>
                      <a:r>
                        <a:rPr lang="en-US" sz="1600">
                          <a:effectLst/>
                        </a:rPr>
                        <a:t>Land-Based and Ecological Monitoring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biodiversity observations, rangeland health assessments, water source monitoring, traditional food access tracking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5506271"/>
                  </a:ext>
                </a:extLst>
              </a:tr>
              <a:tr h="754742">
                <a:tc>
                  <a:txBody>
                    <a:bodyPr/>
                    <a:lstStyle/>
                    <a:p>
                      <a:pPr marL="0" marR="0">
                        <a:lnSpc>
                          <a:spcPct val="107000"/>
                        </a:lnSpc>
                        <a:spcBef>
                          <a:spcPts val="0"/>
                        </a:spcBef>
                        <a:spcAft>
                          <a:spcPts val="0"/>
                        </a:spcAft>
                      </a:pPr>
                      <a:r>
                        <a:rPr lang="en-US" sz="1600">
                          <a:effectLst/>
                        </a:rPr>
                        <a:t>Gender- and Age-Responsive MEAL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separate discussion spaces, safe dialogue sessions, age-appropriate tools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0386039"/>
                  </a:ext>
                </a:extLst>
              </a:tr>
            </a:tbl>
          </a:graphicData>
        </a:graphic>
      </p:graphicFrame>
    </p:spTree>
    <p:extLst>
      <p:ext uri="{BB962C8B-B14F-4D97-AF65-F5344CB8AC3E}">
        <p14:creationId xmlns:p14="http://schemas.microsoft.com/office/powerpoint/2010/main" val="410063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1289</TotalTime>
  <Words>1897</Words>
  <Application>Microsoft Office PowerPoint</Application>
  <PresentationFormat>Widescreen</PresentationFormat>
  <Paragraphs>140</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Arial Black</vt:lpstr>
      <vt:lpstr>Avenir Next LT Pro</vt:lpstr>
      <vt:lpstr>Calibri</vt:lpstr>
      <vt:lpstr>Times New Roman</vt:lpstr>
      <vt:lpstr>AccentBoxVTI</vt:lpstr>
      <vt:lpstr>MODULE 3:</vt:lpstr>
      <vt:lpstr>What is MEAL?</vt:lpstr>
      <vt:lpstr>What is MEAL?</vt:lpstr>
      <vt:lpstr>Benefits of MEAL to indigenous organizations </vt:lpstr>
      <vt:lpstr>Key tools in monitoring and evaluation </vt:lpstr>
      <vt:lpstr>Indigenous Led MEAL principles</vt:lpstr>
      <vt:lpstr>Indigenous Led MEAL principles</vt:lpstr>
      <vt:lpstr>Methodology</vt:lpstr>
      <vt:lpstr>Methodology</vt:lpstr>
      <vt:lpstr>Challenges in Monitoring and evaluation implementation</vt:lpstr>
      <vt:lpstr>Aligning Indigenous-Led MEAL with Global Standards</vt:lpstr>
      <vt:lpstr>Systematic Steps for Effective Project Management and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Samuel Kibicho</dc:creator>
  <cp:lastModifiedBy>LENOVO</cp:lastModifiedBy>
  <cp:revision>5</cp:revision>
  <dcterms:created xsi:type="dcterms:W3CDTF">2025-07-09T19:59:43Z</dcterms:created>
  <dcterms:modified xsi:type="dcterms:W3CDTF">2026-01-14T18:34:10Z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2025-07-09T20:16:53Z</vt:lpwstr>
  </property>
  <property fmtid="{D5CDD505-2E9C-101B-9397-08002B2CF9AE}" pid="4" name="MSIP_Label_defa4170-0d19-0005-0004-bc88714345d2_Method">
    <vt:lpwstr>Privileged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2cca34e6-8d17-433a-941f-1a252404bc93</vt:lpwstr>
  </property>
  <property fmtid="{D5CDD505-2E9C-101B-9397-08002B2CF9AE}" pid="7" name="MSIP_Label_defa4170-0d19-0005-0004-bc88714345d2_ActionId">
    <vt:lpwstr>edfc33e6-78ad-445d-8b29-fd6c73705813</vt:lpwstr>
  </property>
  <property fmtid="{D5CDD505-2E9C-101B-9397-08002B2CF9AE}" pid="8" name="MSIP_Label_defa4170-0d19-0005-0004-bc88714345d2_ContentBits">
    <vt:lpwstr>0</vt:lpwstr>
  </property>
  <property fmtid="{D5CDD505-2E9C-101B-9397-08002B2CF9AE}" pid="9" name="MSIP_Label_defa4170-0d19-0005-0004-bc88714345d2_Tag">
    <vt:lpwstr>50, 0, 1, 1</vt:lpwstr>
  </property>
</Properties>
</file>