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autoCompressPictures="0">
  <p:sldMasterIdLst>
    <p:sldMasterId id="2147483712" r:id="rId1"/>
  </p:sldMasterIdLst>
  <p:notesMasterIdLst>
    <p:notesMasterId r:id="rId15"/>
  </p:notesMasterIdLst>
  <p:sldIdLst>
    <p:sldId id="256" r:id="rId2"/>
    <p:sldId id="257" r:id="rId3"/>
    <p:sldId id="258" r:id="rId4"/>
    <p:sldId id="259" r:id="rId5"/>
    <p:sldId id="264" r:id="rId6"/>
    <p:sldId id="260" r:id="rId7"/>
    <p:sldId id="265" r:id="rId8"/>
    <p:sldId id="261" r:id="rId9"/>
    <p:sldId id="266" r:id="rId10"/>
    <p:sldId id="262" r:id="rId11"/>
    <p:sldId id="267" r:id="rId12"/>
    <p:sldId id="268" r:id="rId13"/>
    <p:sldId id="263" r:id="rId14"/>
  </p:sldIdLst>
  <p:sldSz cx="12192000" cy="6858000"/>
  <p:notesSz cx="6858000" cy="9144000"/>
  <p:defaultTextStyle>
    <a:defPPr>
      <a:defRPr lang="en-K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70"/>
    <p:restoredTop sz="93883" autoAdjust="0"/>
  </p:normalViewPr>
  <p:slideViewPr>
    <p:cSldViewPr snapToGrid="0">
      <p:cViewPr varScale="1">
        <p:scale>
          <a:sx n="68" d="100"/>
          <a:sy n="68" d="100"/>
        </p:scale>
        <p:origin x="7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uel Kibicho" userId="656410c4715484d8" providerId="LiveId" clId="{67A16632-CE11-4FED-9DA2-9D8797DD6B8B}"/>
    <pc:docChg chg="custSel modSld">
      <pc:chgData name="Samuel Kibicho" userId="656410c4715484d8" providerId="LiveId" clId="{67A16632-CE11-4FED-9DA2-9D8797DD6B8B}" dt="2025-07-09T21:51:16.572" v="65" actId="14100"/>
      <pc:docMkLst>
        <pc:docMk/>
      </pc:docMkLst>
      <pc:sldChg chg="modSp mod">
        <pc:chgData name="Samuel Kibicho" userId="656410c4715484d8" providerId="LiveId" clId="{67A16632-CE11-4FED-9DA2-9D8797DD6B8B}" dt="2025-07-09T21:50:47.978" v="54" actId="14100"/>
        <pc:sldMkLst>
          <pc:docMk/>
          <pc:sldMk cId="2789280333" sldId="259"/>
        </pc:sldMkLst>
        <pc:spChg chg="mod">
          <ac:chgData name="Samuel Kibicho" userId="656410c4715484d8" providerId="LiveId" clId="{67A16632-CE11-4FED-9DA2-9D8797DD6B8B}" dt="2025-07-09T21:50:43.098" v="52" actId="14100"/>
          <ac:spMkLst>
            <pc:docMk/>
            <pc:sldMk cId="2789280333" sldId="259"/>
            <ac:spMk id="2" creationId="{E287EBA2-4896-30BA-8B8D-F0CCA9A0E97B}"/>
          </ac:spMkLst>
        </pc:spChg>
        <pc:spChg chg="mod">
          <ac:chgData name="Samuel Kibicho" userId="656410c4715484d8" providerId="LiveId" clId="{67A16632-CE11-4FED-9DA2-9D8797DD6B8B}" dt="2025-07-09T21:50:47.978" v="54" actId="14100"/>
          <ac:spMkLst>
            <pc:docMk/>
            <pc:sldMk cId="2789280333" sldId="259"/>
            <ac:spMk id="3" creationId="{D6AEDA50-DDEB-A731-DED8-ACB34253866E}"/>
          </ac:spMkLst>
        </pc:spChg>
        <pc:picChg chg="mod">
          <ac:chgData name="Samuel Kibicho" userId="656410c4715484d8" providerId="LiveId" clId="{67A16632-CE11-4FED-9DA2-9D8797DD6B8B}" dt="2025-07-09T21:50:34.647" v="50" actId="1076"/>
          <ac:picMkLst>
            <pc:docMk/>
            <pc:sldMk cId="2789280333" sldId="259"/>
            <ac:picMk id="5" creationId="{AC2C7A8B-29E0-D8D1-99AC-52210AF1F67F}"/>
          </ac:picMkLst>
        </pc:picChg>
      </pc:sldChg>
      <pc:sldChg chg="modSp mod">
        <pc:chgData name="Samuel Kibicho" userId="656410c4715484d8" providerId="LiveId" clId="{67A16632-CE11-4FED-9DA2-9D8797DD6B8B}" dt="2025-07-09T21:50:26.694" v="48" actId="27636"/>
        <pc:sldMkLst>
          <pc:docMk/>
          <pc:sldMk cId="1173201961" sldId="260"/>
        </pc:sldMkLst>
        <pc:spChg chg="mod">
          <ac:chgData name="Samuel Kibicho" userId="656410c4715484d8" providerId="LiveId" clId="{67A16632-CE11-4FED-9DA2-9D8797DD6B8B}" dt="2025-07-09T21:49:37.639" v="13" actId="14100"/>
          <ac:spMkLst>
            <pc:docMk/>
            <pc:sldMk cId="1173201961" sldId="260"/>
            <ac:spMk id="2" creationId="{F77F91A6-D706-1D5A-FBC5-04302F707144}"/>
          </ac:spMkLst>
        </pc:spChg>
        <pc:spChg chg="mod">
          <ac:chgData name="Samuel Kibicho" userId="656410c4715484d8" providerId="LiveId" clId="{67A16632-CE11-4FED-9DA2-9D8797DD6B8B}" dt="2025-07-09T21:50:26.694" v="48" actId="27636"/>
          <ac:spMkLst>
            <pc:docMk/>
            <pc:sldMk cId="1173201961" sldId="260"/>
            <ac:spMk id="3" creationId="{F9EE541D-6A83-74A2-201E-40D85138A599}"/>
          </ac:spMkLst>
        </pc:spChg>
        <pc:picChg chg="mod">
          <ac:chgData name="Samuel Kibicho" userId="656410c4715484d8" providerId="LiveId" clId="{67A16632-CE11-4FED-9DA2-9D8797DD6B8B}" dt="2025-07-09T21:49:29.422" v="10" actId="1076"/>
          <ac:picMkLst>
            <pc:docMk/>
            <pc:sldMk cId="1173201961" sldId="260"/>
            <ac:picMk id="5" creationId="{211238C6-E96A-E784-3517-4ADD2FB536B1}"/>
          </ac:picMkLst>
        </pc:picChg>
      </pc:sldChg>
      <pc:sldChg chg="modSp mod">
        <pc:chgData name="Samuel Kibicho" userId="656410c4715484d8" providerId="LiveId" clId="{67A16632-CE11-4FED-9DA2-9D8797DD6B8B}" dt="2025-07-09T21:50:15.179" v="44" actId="403"/>
        <pc:sldMkLst>
          <pc:docMk/>
          <pc:sldMk cId="2348213618" sldId="261"/>
        </pc:sldMkLst>
        <pc:spChg chg="mod">
          <ac:chgData name="Samuel Kibicho" userId="656410c4715484d8" providerId="LiveId" clId="{67A16632-CE11-4FED-9DA2-9D8797DD6B8B}" dt="2025-07-09T21:50:15.179" v="44" actId="403"/>
          <ac:spMkLst>
            <pc:docMk/>
            <pc:sldMk cId="2348213618" sldId="261"/>
            <ac:spMk id="3" creationId="{7219F8D6-62F0-070F-F58F-765CB21528AB}"/>
          </ac:spMkLst>
        </pc:spChg>
        <pc:picChg chg="mod">
          <ac:chgData name="Samuel Kibicho" userId="656410c4715484d8" providerId="LiveId" clId="{67A16632-CE11-4FED-9DA2-9D8797DD6B8B}" dt="2025-07-09T21:49:47.105" v="16" actId="1076"/>
          <ac:picMkLst>
            <pc:docMk/>
            <pc:sldMk cId="2348213618" sldId="261"/>
            <ac:picMk id="5" creationId="{D5FB19CB-55EF-5D45-0090-B6AE698C3ABB}"/>
          </ac:picMkLst>
        </pc:picChg>
      </pc:sldChg>
      <pc:sldChg chg="modSp mod">
        <pc:chgData name="Samuel Kibicho" userId="656410c4715484d8" providerId="LiveId" clId="{67A16632-CE11-4FED-9DA2-9D8797DD6B8B}" dt="2025-07-09T21:51:11.070" v="64" actId="403"/>
        <pc:sldMkLst>
          <pc:docMk/>
          <pc:sldMk cId="383360312" sldId="262"/>
        </pc:sldMkLst>
        <pc:spChg chg="mod">
          <ac:chgData name="Samuel Kibicho" userId="656410c4715484d8" providerId="LiveId" clId="{67A16632-CE11-4FED-9DA2-9D8797DD6B8B}" dt="2025-07-09T21:51:11.070" v="64" actId="403"/>
          <ac:spMkLst>
            <pc:docMk/>
            <pc:sldMk cId="383360312" sldId="262"/>
            <ac:spMk id="3" creationId="{E93E5AFD-758C-EE76-E227-4E64880FA41C}"/>
          </ac:spMkLst>
        </pc:spChg>
        <pc:picChg chg="mod">
          <ac:chgData name="Samuel Kibicho" userId="656410c4715484d8" providerId="LiveId" clId="{67A16632-CE11-4FED-9DA2-9D8797DD6B8B}" dt="2025-07-09T21:50:57.965" v="55" actId="1076"/>
          <ac:picMkLst>
            <pc:docMk/>
            <pc:sldMk cId="383360312" sldId="262"/>
            <ac:picMk id="5" creationId="{6067200D-1C10-B60F-AC53-7E8C80CBEAE0}"/>
          </ac:picMkLst>
        </pc:picChg>
      </pc:sldChg>
      <pc:sldChg chg="modSp mod">
        <pc:chgData name="Samuel Kibicho" userId="656410c4715484d8" providerId="LiveId" clId="{67A16632-CE11-4FED-9DA2-9D8797DD6B8B}" dt="2025-07-09T21:51:16.572" v="65" actId="14100"/>
        <pc:sldMkLst>
          <pc:docMk/>
          <pc:sldMk cId="33507063" sldId="263"/>
        </pc:sldMkLst>
        <pc:graphicFrameChg chg="mod">
          <ac:chgData name="Samuel Kibicho" userId="656410c4715484d8" providerId="LiveId" clId="{67A16632-CE11-4FED-9DA2-9D8797DD6B8B}" dt="2025-07-09T21:51:16.572" v="65" actId="14100"/>
          <ac:graphicFrameMkLst>
            <pc:docMk/>
            <pc:sldMk cId="33507063" sldId="263"/>
            <ac:graphicFrameMk id="5" creationId="{EFFEE374-4AD3-09EA-A64B-B308514447A7}"/>
          </ac:graphicFrameMkLst>
        </pc:graphicFrameChg>
      </pc:sldChg>
    </pc:docChg>
  </pc:docChgLst>
  <pc:docChgLst>
    <pc:chgData name="Samuel Kibicho" userId="656410c4715484d8" providerId="LiveId" clId="{625A718D-9CB8-AA40-A2B1-059F7D3721C8}"/>
    <pc:docChg chg="delSld">
      <pc:chgData name="Samuel Kibicho" userId="656410c4715484d8" providerId="LiveId" clId="{625A718D-9CB8-AA40-A2B1-059F7D3721C8}" dt="2025-07-09T21:39:23.746" v="0" actId="2696"/>
      <pc:docMkLst>
        <pc:docMk/>
      </pc:docMkLst>
      <pc:sldChg chg="del">
        <pc:chgData name="Samuel Kibicho" userId="656410c4715484d8" providerId="LiveId" clId="{625A718D-9CB8-AA40-A2B1-059F7D3721C8}" dt="2025-07-09T21:39:23.746" v="0" actId="2696"/>
        <pc:sldMkLst>
          <pc:docMk/>
          <pc:sldMk cId="3376427680" sldId="26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sp="http://schemas.microsoft.com/office/drawing/2008/diagram" xmlns:dgm="http://schemas.openxmlformats.org/drawingml/2006/diagram" xmlns:a="http://schemas.openxmlformats.org/drawingml/2006/main">
  <dgm:ptLst>
    <dgm:pt modelId="{124AEF58-919C-4CE2-A2E9-175D0BAFC7E8}" type="doc">
      <dgm:prSet loTypeId="urn:microsoft.com/office/officeart/2005/8/layout/matrix3" loCatId="matrix" qsTypeId="urn:microsoft.com/office/officeart/2005/8/quickstyle/3d1" qsCatId="3D" csTypeId="urn:microsoft.com/office/officeart/2005/8/colors/colorful2" csCatId="colorful" phldr="1"/>
      <dgm:spPr/>
      <dgm:t>
        <a:bodyPr/>
        <a:lstStyle/>
        <a:p>
          <a:endParaRPr lang="en-US"/>
        </a:p>
      </dgm:t>
    </dgm:pt>
    <dgm:pt modelId="{B4B365F0-88F4-422A-AFB7-6A6C1B592349}">
      <dgm:prSet phldrT="[Text]"/>
      <dgm:spPr/>
      <dgm:t>
        <a:bodyPr/>
        <a:lstStyle/>
        <a:p>
          <a:r>
            <a:rPr lang="en-US" b="1"/>
            <a:t>Suivi</a:t>
          </a:r>
        </a:p>
        <a:p>
          <a:r>
            <a:rPr lang="en-GB" dirty="0"/>
            <a:t>Collecte systématique et continue de données et d'informations afin de suivre les progrès et les performances d'un projet, d'un programme ou d'une politique.</a:t>
          </a:r>
          <a:endParaRPr lang="en-US"/>
        </a:p>
      </dgm:t>
    </dgm:pt>
    <dgm:pt modelId="{43985266-A896-4530-AF1E-45FEB68FE729}" type="parTrans" cxnId="{5A5ED2E5-62B1-4A5E-987D-042C9E1E9829}">
      <dgm:prSet/>
      <dgm:spPr/>
      <dgm:t>
        <a:bodyPr/>
        <a:lstStyle/>
        <a:p>
          <a:endParaRPr lang="en-US"/>
        </a:p>
      </dgm:t>
    </dgm:pt>
    <dgm:pt modelId="{3C87688D-6E09-459F-B525-F0DB9DCF0577}" type="sibTrans" cxnId="{5A5ED2E5-62B1-4A5E-987D-042C9E1E9829}">
      <dgm:prSet/>
      <dgm:spPr/>
      <dgm:t>
        <a:bodyPr/>
        <a:lstStyle/>
        <a:p>
          <a:endParaRPr lang="en-US"/>
        </a:p>
      </dgm:t>
    </dgm:pt>
    <dgm:pt modelId="{9C9650A6-A08B-4AF8-B6A3-EAD1514478B0}">
      <dgm:prSet phldrT="[Text]"/>
      <dgm:spPr/>
      <dgm:t>
        <a:bodyPr/>
        <a:lstStyle/>
        <a:p>
          <a:r>
            <a:rPr lang="en-US" b="1"/>
            <a:t>Évaluation</a:t>
          </a:r>
        </a:p>
        <a:p>
          <a:r>
            <a:rPr lang="en-GB" dirty="0"/>
            <a:t>Évaluation systématique d'un projet, d'un programme ou d'une politique afin de déterminer sa pertinence, son efficacité, son impact et sa durabilité</a:t>
          </a:r>
          <a:r>
            <a:rPr lang="en-US" b="0" i="0"/>
            <a:t>.</a:t>
          </a:r>
          <a:endParaRPr lang="en-US"/>
        </a:p>
      </dgm:t>
    </dgm:pt>
    <dgm:pt modelId="{A5E014D9-3E01-4600-B694-A152A82AE74A}" type="parTrans" cxnId="{9B765933-C54E-48C9-B234-F769F1BA600F}">
      <dgm:prSet/>
      <dgm:spPr/>
      <dgm:t>
        <a:bodyPr/>
        <a:lstStyle/>
        <a:p>
          <a:endParaRPr lang="en-US"/>
        </a:p>
      </dgm:t>
    </dgm:pt>
    <dgm:pt modelId="{7554BAE6-DCFE-4E95-994E-3BCC1CAAE7EA}" type="sibTrans" cxnId="{9B765933-C54E-48C9-B234-F769F1BA600F}">
      <dgm:prSet/>
      <dgm:spPr/>
      <dgm:t>
        <a:bodyPr/>
        <a:lstStyle/>
        <a:p>
          <a:endParaRPr lang="en-US"/>
        </a:p>
      </dgm:t>
    </dgm:pt>
    <dgm:pt modelId="{14DF5B1D-DB6D-4B7C-B5C5-11F837B63835}">
      <dgm:prSet phldrT="[Text]"/>
      <dgm:spPr/>
      <dgm:t>
        <a:bodyPr/>
        <a:lstStyle/>
        <a:p>
          <a:r>
            <a:rPr lang="en-US" b="1"/>
            <a:t>Responsabilité</a:t>
          </a:r>
        </a:p>
        <a:p>
          <a:r>
            <a:rPr lang="en-GB" dirty="0"/>
            <a:t>Garantit que les bénéficiaires du programme sont impliqués dans la prise de décision et que leurs commentaires sont utilisés pour améliorer l'efficacité du programme, notre conversation. Cela implique également d'être responsable de ses actions et capable de fournir des raisons satisfaisantes pour les justifier.</a:t>
          </a:r>
          <a:endParaRPr lang="en-US"/>
        </a:p>
      </dgm:t>
    </dgm:pt>
    <dgm:pt modelId="{2A425B62-86D4-4D07-A29F-3877B237D877}" type="parTrans" cxnId="{66E6335F-0FB5-42A8-AC43-279879D1E46A}">
      <dgm:prSet/>
      <dgm:spPr/>
      <dgm:t>
        <a:bodyPr/>
        <a:lstStyle/>
        <a:p>
          <a:endParaRPr lang="en-US"/>
        </a:p>
      </dgm:t>
    </dgm:pt>
    <dgm:pt modelId="{F71CB327-1E66-46B5-AE11-498EE863470D}" type="sibTrans" cxnId="{66E6335F-0FB5-42A8-AC43-279879D1E46A}">
      <dgm:prSet/>
      <dgm:spPr/>
      <dgm:t>
        <a:bodyPr/>
        <a:lstStyle/>
        <a:p>
          <a:endParaRPr lang="en-US"/>
        </a:p>
      </dgm:t>
    </dgm:pt>
    <dgm:pt modelId="{53295EE6-8632-4862-8E95-98C011AFB072}">
      <dgm:prSet phldrT="[Text]"/>
      <dgm:spPr/>
      <dgm:t>
        <a:bodyPr/>
        <a:lstStyle/>
        <a:p>
          <a:r>
            <a:rPr lang="en-US" b="1"/>
            <a:t>Apprentissage</a:t>
          </a:r>
        </a:p>
        <a:p>
          <a:r>
            <a:rPr lang="en-US" b="0" i="0"/>
            <a:t>Il s'agit d'un processus continu de réflexion et d'adaptation visant à améliorer la conception, la mise en œuvre et les résultats du programme sur la base des commentaires et des preuves.</a:t>
          </a:r>
          <a:endParaRPr lang="en-US"/>
        </a:p>
      </dgm:t>
    </dgm:pt>
    <dgm:pt modelId="{CCD7CB37-819B-438A-9AC0-D411A6AA691C}" type="parTrans" cxnId="{B31209F5-ACAB-4679-992C-212DBDEB1DE7}">
      <dgm:prSet/>
      <dgm:spPr/>
      <dgm:t>
        <a:bodyPr/>
        <a:lstStyle/>
        <a:p>
          <a:endParaRPr lang="en-US"/>
        </a:p>
      </dgm:t>
    </dgm:pt>
    <dgm:pt modelId="{4CF9CFB6-2BB5-4153-B0C5-11E5CBA00866}" type="sibTrans" cxnId="{B31209F5-ACAB-4679-992C-212DBDEB1DE7}">
      <dgm:prSet/>
      <dgm:spPr/>
      <dgm:t>
        <a:bodyPr/>
        <a:lstStyle/>
        <a:p>
          <a:endParaRPr lang="en-US"/>
        </a:p>
      </dgm:t>
    </dgm:pt>
    <dgm:pt modelId="{AD438B42-FA84-4403-8BCA-C9F8D70AE4E8}" type="pres">
      <dgm:prSet presAssocID="{124AEF58-919C-4CE2-A2E9-175D0BAFC7E8}" presName="matrix" presStyleCnt="0">
        <dgm:presLayoutVars>
          <dgm:chMax val="1"/>
          <dgm:dir/>
          <dgm:resizeHandles val="exact"/>
        </dgm:presLayoutVars>
      </dgm:prSet>
      <dgm:spPr/>
      <dgm:t>
        <a:bodyPr/>
        <a:lstStyle/>
        <a:p>
          <a:endParaRPr lang="en-US"/>
        </a:p>
      </dgm:t>
    </dgm:pt>
    <dgm:pt modelId="{7AA76C35-901E-43CD-B97E-F2040950FA73}" type="pres">
      <dgm:prSet presAssocID="{124AEF58-919C-4CE2-A2E9-175D0BAFC7E8}" presName="diamond" presStyleLbl="bgShp" presStyleIdx="0" presStyleCnt="1"/>
      <dgm:spPr/>
    </dgm:pt>
    <dgm:pt modelId="{628B6DF1-E3C9-4E55-BD98-B8990CA57761}" type="pres">
      <dgm:prSet presAssocID="{124AEF58-919C-4CE2-A2E9-175D0BAFC7E8}" presName="quad1" presStyleLbl="node1" presStyleIdx="0" presStyleCnt="4">
        <dgm:presLayoutVars>
          <dgm:chMax val="0"/>
          <dgm:chPref val="0"/>
          <dgm:bulletEnabled val="1"/>
        </dgm:presLayoutVars>
      </dgm:prSet>
      <dgm:spPr/>
      <dgm:t>
        <a:bodyPr/>
        <a:lstStyle/>
        <a:p>
          <a:endParaRPr lang="en-US"/>
        </a:p>
      </dgm:t>
    </dgm:pt>
    <dgm:pt modelId="{42896226-E067-405E-A0F1-2F32D5AF2866}" type="pres">
      <dgm:prSet presAssocID="{124AEF58-919C-4CE2-A2E9-175D0BAFC7E8}" presName="quad2" presStyleLbl="node1" presStyleIdx="1" presStyleCnt="4">
        <dgm:presLayoutVars>
          <dgm:chMax val="0"/>
          <dgm:chPref val="0"/>
          <dgm:bulletEnabled val="1"/>
        </dgm:presLayoutVars>
      </dgm:prSet>
      <dgm:spPr/>
      <dgm:t>
        <a:bodyPr/>
        <a:lstStyle/>
        <a:p>
          <a:endParaRPr lang="en-US"/>
        </a:p>
      </dgm:t>
    </dgm:pt>
    <dgm:pt modelId="{2E126CB9-E332-4346-82F1-C7EBF6C16EF9}" type="pres">
      <dgm:prSet presAssocID="{124AEF58-919C-4CE2-A2E9-175D0BAFC7E8}" presName="quad3" presStyleLbl="node1" presStyleIdx="2" presStyleCnt="4">
        <dgm:presLayoutVars>
          <dgm:chMax val="0"/>
          <dgm:chPref val="0"/>
          <dgm:bulletEnabled val="1"/>
        </dgm:presLayoutVars>
      </dgm:prSet>
      <dgm:spPr/>
      <dgm:t>
        <a:bodyPr/>
        <a:lstStyle/>
        <a:p>
          <a:endParaRPr lang="en-US"/>
        </a:p>
      </dgm:t>
    </dgm:pt>
    <dgm:pt modelId="{17F7C8EB-2CE2-4FC5-BC2A-71403C04F354}" type="pres">
      <dgm:prSet presAssocID="{124AEF58-919C-4CE2-A2E9-175D0BAFC7E8}" presName="quad4" presStyleLbl="node1" presStyleIdx="3" presStyleCnt="4">
        <dgm:presLayoutVars>
          <dgm:chMax val="0"/>
          <dgm:chPref val="0"/>
          <dgm:bulletEnabled val="1"/>
        </dgm:presLayoutVars>
      </dgm:prSet>
      <dgm:spPr/>
      <dgm:t>
        <a:bodyPr/>
        <a:lstStyle/>
        <a:p>
          <a:endParaRPr lang="en-US"/>
        </a:p>
      </dgm:t>
    </dgm:pt>
  </dgm:ptLst>
  <dgm:cxnLst>
    <dgm:cxn modelId="{9B765933-C54E-48C9-B234-F769F1BA600F}" srcId="{124AEF58-919C-4CE2-A2E9-175D0BAFC7E8}" destId="{9C9650A6-A08B-4AF8-B6A3-EAD1514478B0}" srcOrd="1" destOrd="0" parTransId="{A5E014D9-3E01-4600-B694-A152A82AE74A}" sibTransId="{7554BAE6-DCFE-4E95-994E-3BCC1CAAE7EA}"/>
    <dgm:cxn modelId="{A5EC066F-D2BF-4E93-BBE7-CAF78CCDF194}" type="presOf" srcId="{124AEF58-919C-4CE2-A2E9-175D0BAFC7E8}" destId="{AD438B42-FA84-4403-8BCA-C9F8D70AE4E8}" srcOrd="0" destOrd="0" presId="urn:microsoft.com/office/officeart/2005/8/layout/matrix3"/>
    <dgm:cxn modelId="{66E6335F-0FB5-42A8-AC43-279879D1E46A}" srcId="{124AEF58-919C-4CE2-A2E9-175D0BAFC7E8}" destId="{14DF5B1D-DB6D-4B7C-B5C5-11F837B63835}" srcOrd="2" destOrd="0" parTransId="{2A425B62-86D4-4D07-A29F-3877B237D877}" sibTransId="{F71CB327-1E66-46B5-AE11-498EE863470D}"/>
    <dgm:cxn modelId="{AB6880FD-7516-4F1D-9B47-4A119DFB61D5}" type="presOf" srcId="{14DF5B1D-DB6D-4B7C-B5C5-11F837B63835}" destId="{2E126CB9-E332-4346-82F1-C7EBF6C16EF9}" srcOrd="0" destOrd="0" presId="urn:microsoft.com/office/officeart/2005/8/layout/matrix3"/>
    <dgm:cxn modelId="{31BA8D2A-FC32-4B67-8F7F-F8C4A043DA1B}" type="presOf" srcId="{9C9650A6-A08B-4AF8-B6A3-EAD1514478B0}" destId="{42896226-E067-405E-A0F1-2F32D5AF2866}" srcOrd="0" destOrd="0" presId="urn:microsoft.com/office/officeart/2005/8/layout/matrix3"/>
    <dgm:cxn modelId="{1DF5A95F-B0D8-403A-B64F-4E0CC90FF6E6}" type="presOf" srcId="{B4B365F0-88F4-422A-AFB7-6A6C1B592349}" destId="{628B6DF1-E3C9-4E55-BD98-B8990CA57761}" srcOrd="0" destOrd="0" presId="urn:microsoft.com/office/officeart/2005/8/layout/matrix3"/>
    <dgm:cxn modelId="{659EC638-1254-4AFE-B570-961A42140163}" type="presOf" srcId="{53295EE6-8632-4862-8E95-98C011AFB072}" destId="{17F7C8EB-2CE2-4FC5-BC2A-71403C04F354}" srcOrd="0" destOrd="0" presId="urn:microsoft.com/office/officeart/2005/8/layout/matrix3"/>
    <dgm:cxn modelId="{5A5ED2E5-62B1-4A5E-987D-042C9E1E9829}" srcId="{124AEF58-919C-4CE2-A2E9-175D0BAFC7E8}" destId="{B4B365F0-88F4-422A-AFB7-6A6C1B592349}" srcOrd="0" destOrd="0" parTransId="{43985266-A896-4530-AF1E-45FEB68FE729}" sibTransId="{3C87688D-6E09-459F-B525-F0DB9DCF0577}"/>
    <dgm:cxn modelId="{B31209F5-ACAB-4679-992C-212DBDEB1DE7}" srcId="{124AEF58-919C-4CE2-A2E9-175D0BAFC7E8}" destId="{53295EE6-8632-4862-8E95-98C011AFB072}" srcOrd="3" destOrd="0" parTransId="{CCD7CB37-819B-438A-9AC0-D411A6AA691C}" sibTransId="{4CF9CFB6-2BB5-4153-B0C5-11E5CBA00866}"/>
    <dgm:cxn modelId="{F8AB1E07-D452-4D35-B986-C593395EF5AA}" type="presParOf" srcId="{AD438B42-FA84-4403-8BCA-C9F8D70AE4E8}" destId="{7AA76C35-901E-43CD-B97E-F2040950FA73}" srcOrd="0" destOrd="0" presId="urn:microsoft.com/office/officeart/2005/8/layout/matrix3"/>
    <dgm:cxn modelId="{E56C2782-94D2-44D7-962D-64A91622B3F7}" type="presParOf" srcId="{AD438B42-FA84-4403-8BCA-C9F8D70AE4E8}" destId="{628B6DF1-E3C9-4E55-BD98-B8990CA57761}" srcOrd="1" destOrd="0" presId="urn:microsoft.com/office/officeart/2005/8/layout/matrix3"/>
    <dgm:cxn modelId="{D103B51E-8787-4540-9B3B-72EF9763502E}" type="presParOf" srcId="{AD438B42-FA84-4403-8BCA-C9F8D70AE4E8}" destId="{42896226-E067-405E-A0F1-2F32D5AF2866}" srcOrd="2" destOrd="0" presId="urn:microsoft.com/office/officeart/2005/8/layout/matrix3"/>
    <dgm:cxn modelId="{40C630CC-B87A-42C5-9507-416B26365E4A}" type="presParOf" srcId="{AD438B42-FA84-4403-8BCA-C9F8D70AE4E8}" destId="{2E126CB9-E332-4346-82F1-C7EBF6C16EF9}" srcOrd="3" destOrd="0" presId="urn:microsoft.com/office/officeart/2005/8/layout/matrix3"/>
    <dgm:cxn modelId="{D605C6B5-98B8-4CC1-BCE4-4580D2F82336}" type="presParOf" srcId="{AD438B42-FA84-4403-8BCA-C9F8D70AE4E8}" destId="{17F7C8EB-2CE2-4FC5-BC2A-71403C04F354}"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sp="http://schemas.microsoft.com/office/drawing/2008/diagram" xmlns:dgm14="http://schemas.microsoft.com/office/drawing/2010/diagram" xmlns:dgm="http://schemas.openxmlformats.org/drawingml/2006/diagram" xmlns:a="http://schemas.openxmlformats.org/drawingml/2006/main">
  <dgm:ptLst>
    <dgm:pt modelId="{9229B129-ADE1-4F7C-834B-1B8577DE1DC3}" type="doc">
      <dgm:prSet loTypeId="urn:microsoft.com/office/officeart/2005/8/layout/architecture" loCatId="list" qsTypeId="urn:microsoft.com/office/officeart/2005/8/quickstyle/3d1" qsCatId="3D" csTypeId="urn:microsoft.com/office/officeart/2005/8/colors/colorful3" csCatId="colorful" phldr="1"/>
      <dgm:spPr/>
      <dgm:t>
        <a:bodyPr/>
        <a:lstStyle/>
        <a:p>
          <a:endParaRPr lang="en-US"/>
        </a:p>
      </dgm:t>
    </dgm:pt>
    <dgm:pt modelId="{09CBA44D-EC84-43A1-BC65-9314E33FCD49}">
      <dgm:prSet phldrT="[Text]"/>
      <dgm:spPr/>
      <dgm:t>
        <a:bodyPr/>
        <a:lstStyle/>
        <a:p>
          <a:r>
            <a:rPr lang="en-GB" b="1" dirty="0"/>
            <a:t>Engagement et participation des parties prenantes : </a:t>
          </a:r>
          <a:r>
            <a:rPr lang="en-GB" dirty="0"/>
            <a:t>MEAL encourage l'engagement actif des parties prenantes tout au long du cycle du projet. La participation des communautés autochtones, des femmes, des filles, des enfants et des jeunes au suivi et à l'évaluation permet d'intégrer leurs points de vue et leurs commentaires, favorisant ainsi l'appropriation et la transparence. Cela correspond à l'approche des ORGANISATIONS AUTOCHTONES qui consiste à impliquer les communautés et à les tenir informées afin qu'elles puissent prendre des décisions éclairées et participer.</a:t>
          </a:r>
          <a:endParaRPr lang="en-US"/>
        </a:p>
      </dgm:t>
    </dgm:pt>
    <dgm:pt modelId="{DBB5C3E9-9EA2-4247-BD1B-A1AF029BEED1}" type="parTrans" cxnId="{FD3FDBD7-51F8-44E5-8942-C775CC3B24E7}">
      <dgm:prSet/>
      <dgm:spPr/>
      <dgm:t>
        <a:bodyPr/>
        <a:lstStyle/>
        <a:p>
          <a:endParaRPr lang="en-US"/>
        </a:p>
      </dgm:t>
    </dgm:pt>
    <dgm:pt modelId="{F6B1DE61-BEB3-4236-9AB8-0A3067984A6A}" type="sibTrans" cxnId="{FD3FDBD7-51F8-44E5-8942-C775CC3B24E7}">
      <dgm:prSet/>
      <dgm:spPr/>
      <dgm:t>
        <a:bodyPr/>
        <a:lstStyle/>
        <a:p>
          <a:endParaRPr lang="en-US"/>
        </a:p>
      </dgm:t>
    </dgm:pt>
    <dgm:pt modelId="{9BEE8D7F-318C-4B5A-BEBB-A25D24292F06}">
      <dgm:prSet phldrT="[Text]"/>
      <dgm:spPr/>
      <dgm:t>
        <a:bodyPr/>
        <a:lstStyle/>
        <a:p>
          <a:r>
            <a:rPr lang="en-GB" b="1" dirty="0"/>
            <a:t>Responsabilité renforcée : </a:t>
          </a:r>
          <a:r>
            <a:rPr lang="en-GB" dirty="0"/>
            <a:t>le MEAL favorise la responsabilité en établissant des indicateurs de performance clairs et en mesurant les progrès par rapport à ceux-ci. Cela est essentiel pour l'engagement des ORGANISATIONS AUTOCHTONES envers les communautés autochtones, garantissant une utilisation efficace des ressources et favorisant la transparence, notamment en partageant les résultats avec les communautés.</a:t>
          </a:r>
          <a:endParaRPr lang="en-US"/>
        </a:p>
      </dgm:t>
    </dgm:pt>
    <dgm:pt modelId="{531B8EA1-3CCB-4513-948B-943EACBB75A9}" type="parTrans" cxnId="{10279272-F631-468B-AB2C-DA50A0B985BD}">
      <dgm:prSet/>
      <dgm:spPr/>
      <dgm:t>
        <a:bodyPr/>
        <a:lstStyle/>
        <a:p>
          <a:endParaRPr lang="en-US"/>
        </a:p>
      </dgm:t>
    </dgm:pt>
    <dgm:pt modelId="{89D0A56B-851F-4D04-A9C2-0503C487F06A}" type="sibTrans" cxnId="{10279272-F631-468B-AB2C-DA50A0B985BD}">
      <dgm:prSet/>
      <dgm:spPr/>
      <dgm:t>
        <a:bodyPr/>
        <a:lstStyle/>
        <a:p>
          <a:endParaRPr lang="en-US"/>
        </a:p>
      </dgm:t>
    </dgm:pt>
    <dgm:pt modelId="{627DF25F-297F-4088-AB5B-43A193F11A45}">
      <dgm:prSet phldrT="[Text]"/>
      <dgm:spPr/>
      <dgm:t>
        <a:bodyPr/>
        <a:lstStyle/>
        <a:p>
          <a:r>
            <a:rPr lang="en-GB" b="1" dirty="0"/>
            <a:t>Amélioration de la prise de décision : </a:t>
          </a:r>
          <a:r>
            <a:rPr lang="en-GB" dirty="0"/>
            <a:t>le MEAL fournit des informations précieuses et fondées sur des données factuelles qui permettent de prendre des décisions éclairées pour les projets des ORGANISATIONS AUTOCHTONES, tels que la santé reproductive, les projets liés à l'eau et l'autonomisation des enfants et des jeunes. Un suivi et une évaluation réguliers permettent d'identifier les points forts, les points faibles et les domaines à améliorer, ce qui permet d'orienter plus efficacement l'allocation des ressources.</a:t>
          </a:r>
          <a:endParaRPr lang="en-US"/>
        </a:p>
      </dgm:t>
    </dgm:pt>
    <dgm:pt modelId="{E7AEA2EE-A091-4879-B092-76FEF71B24D8}" type="parTrans" cxnId="{45B4AA29-09F5-4BB4-842D-A1F3D3728F46}">
      <dgm:prSet/>
      <dgm:spPr/>
      <dgm:t>
        <a:bodyPr/>
        <a:lstStyle/>
        <a:p>
          <a:endParaRPr lang="en-US"/>
        </a:p>
      </dgm:t>
    </dgm:pt>
    <dgm:pt modelId="{731FD62F-5C93-4438-BC65-3C30B3DF1467}" type="sibTrans" cxnId="{45B4AA29-09F5-4BB4-842D-A1F3D3728F46}">
      <dgm:prSet/>
      <dgm:spPr/>
      <dgm:t>
        <a:bodyPr/>
        <a:lstStyle/>
        <a:p>
          <a:endParaRPr lang="en-US"/>
        </a:p>
      </dgm:t>
    </dgm:pt>
    <dgm:pt modelId="{8B7BAEE5-3541-484E-ADA8-81E62995AE32}">
      <dgm:prSet phldrT="[Text]"/>
      <dgm:spPr/>
      <dgm:t>
        <a:bodyPr/>
        <a:lstStyle/>
        <a:p>
          <a:r>
            <a:rPr lang="en-GB" b="1" dirty="0"/>
            <a:t>Efficacité et efficience accrues : </a:t>
          </a:r>
          <a:r>
            <a:rPr lang="en-GB" dirty="0"/>
            <a:t>grâce au MEAL, les ORGANISATIONS AUTOCHTONES peuvent identifier les goulots d'étranglement et les domaines sous-performants dans des programmes tels que l'accès à l'eau ou l'autonomisation économique. Cela permet d'apporter rapidement des ajustements et des mesures correctives, d'optimiser la mise en œuvre des projets et d'obtenir de meilleurs résultats.</a:t>
          </a:r>
          <a:endParaRPr lang="en-US"/>
        </a:p>
      </dgm:t>
    </dgm:pt>
    <dgm:pt modelId="{9F38ABBE-B4B6-4928-9F17-6CC326347D74}" type="parTrans" cxnId="{C711B23E-22AB-44BC-80AC-16F619723C66}">
      <dgm:prSet/>
      <dgm:spPr/>
      <dgm:t>
        <a:bodyPr/>
        <a:lstStyle/>
        <a:p>
          <a:endParaRPr lang="en-US"/>
        </a:p>
      </dgm:t>
    </dgm:pt>
    <dgm:pt modelId="{EC53D86F-46AF-4281-9E89-AA5CDB84CA06}" type="sibTrans" cxnId="{C711B23E-22AB-44BC-80AC-16F619723C66}">
      <dgm:prSet/>
      <dgm:spPr/>
      <dgm:t>
        <a:bodyPr/>
        <a:lstStyle/>
        <a:p>
          <a:endParaRPr lang="en-US"/>
        </a:p>
      </dgm:t>
    </dgm:pt>
    <dgm:pt modelId="{98141C65-B865-4F1A-91DD-2723D25D7754}">
      <dgm:prSet phldrT="[Text]"/>
      <dgm:spPr/>
      <dgm:t>
        <a:bodyPr/>
        <a:lstStyle/>
        <a:p>
          <a:r>
            <a:rPr lang="en-GB" b="1" dirty="0"/>
            <a:t>Respect des exigences des bailleurs de fonds : </a:t>
          </a:r>
          <a:r>
            <a:rPr lang="en-GB" dirty="0"/>
            <a:t>les gouvernements et autres bailleurs de fonds attendent de plus en plus des organisations qu'elles utilisent le MEAL lorsqu'elles reçoivent des financements. Un système MEAL robuste aide les ORGANISATIONS AUTOCHTONES à répondre aux exigences des bailleurs de fonds et en matière de rapports organisationnels, ce qui peut leur ouvrir les portes à de futurs financements en démontrant leur rentabilité et leur impact.</a:t>
          </a:r>
          <a:endParaRPr lang="en-US"/>
        </a:p>
      </dgm:t>
    </dgm:pt>
    <dgm:pt modelId="{86A45337-E13B-4977-A93B-E7C32EF162F6}" type="parTrans" cxnId="{8B4E5CF9-3028-4003-9BE2-45575C78F926}">
      <dgm:prSet/>
      <dgm:spPr/>
      <dgm:t>
        <a:bodyPr/>
        <a:lstStyle/>
        <a:p>
          <a:endParaRPr lang="en-US"/>
        </a:p>
      </dgm:t>
    </dgm:pt>
    <dgm:pt modelId="{3C3B9C4D-6A03-4D2B-B193-C508CE98AB44}" type="sibTrans" cxnId="{8B4E5CF9-3028-4003-9BE2-45575C78F926}">
      <dgm:prSet/>
      <dgm:spPr/>
      <dgm:t>
        <a:bodyPr/>
        <a:lstStyle/>
        <a:p>
          <a:endParaRPr lang="en-US"/>
        </a:p>
      </dgm:t>
    </dgm:pt>
    <dgm:pt modelId="{6B126405-B7B2-4FF2-95F9-B6F273E06FF9}">
      <dgm:prSet phldrT="[Text]"/>
      <dgm:spPr/>
      <dgm:t>
        <a:bodyPr/>
        <a:lstStyle/>
        <a:p>
          <a:r>
            <a:rPr lang="en-GB" b="1" dirty="0"/>
            <a:t>Apprentissage et partage des connaissances : </a:t>
          </a:r>
          <a:r>
            <a:rPr lang="en-GB" dirty="0"/>
            <a:t>le MEAL facilite l'apprentissage continu au sein des ORGANISATIONS AUTOCHTONES et avec les partenaires, permettant l'adaptation des stratégies. Les ORGANISATIONS AUTOCHTONES peuvent réfléchir à ce qui fonctionne et à ce qui ne fonctionne pas dans des domaines tels que la préservation des connaissances traditionnelles ou la défense des droits des femmes, en documentant les leçons apprises et en partageant les meilleures pratiques. Une attitude tiède à l'égard de l'évaluation a un impact négatif sur l'apprentissage.</a:t>
          </a:r>
          <a:endParaRPr lang="en-US"/>
        </a:p>
      </dgm:t>
    </dgm:pt>
    <dgm:pt modelId="{73FB76F6-7107-47C8-BF10-FE2FA859EAD8}" type="parTrans" cxnId="{D3E2124E-B599-48E3-A335-E90129514696}">
      <dgm:prSet/>
      <dgm:spPr/>
      <dgm:t>
        <a:bodyPr/>
        <a:lstStyle/>
        <a:p>
          <a:endParaRPr lang="en-US"/>
        </a:p>
      </dgm:t>
    </dgm:pt>
    <dgm:pt modelId="{E9D93E37-0E1D-4269-BCF3-BBB1D841ACA4}" type="sibTrans" cxnId="{D3E2124E-B599-48E3-A335-E90129514696}">
      <dgm:prSet/>
      <dgm:spPr/>
      <dgm:t>
        <a:bodyPr/>
        <a:lstStyle/>
        <a:p>
          <a:endParaRPr lang="en-US"/>
        </a:p>
      </dgm:t>
    </dgm:pt>
    <dgm:pt modelId="{839161CA-8E4A-487C-A0E7-5B15DA73040A}">
      <dgm:prSet/>
      <dgm:spPr/>
      <dgm:t>
        <a:bodyPr/>
        <a:lstStyle/>
        <a:p>
          <a:r>
            <a:rPr lang="en-GB" b="1" dirty="0"/>
            <a:t>Plaidoyer fondé sur des données probantes : </a:t>
          </a:r>
          <a:r>
            <a:rPr lang="en-GB" dirty="0"/>
            <a:t>le MEAL génère des données probantes solides que les ORGANISATIONS AUTOCHTONES peuvent utiliser pour défendre les droits, les moyens de subsistance et les défis des peuples autochtones. Les données issues des activités du MEAL peuvent appuyer les demandes de changements politiques, d'allocation de ressources ou d'investissements supplémentaires dans les domaines d'intérêt des ORGANISATIONS AUTOCHTONES, tels que les droits fonciers ou les droits humains. </a:t>
          </a:r>
          <a:endParaRPr lang="en-US" dirty="0"/>
        </a:p>
      </dgm:t>
    </dgm:pt>
    <dgm:pt modelId="{87FB6057-6374-4758-B88F-50F18F1B65CB}" type="parTrans" cxnId="{F16B434B-2A81-4619-86D4-E2DD14F0FAE5}">
      <dgm:prSet/>
      <dgm:spPr/>
      <dgm:t>
        <a:bodyPr/>
        <a:lstStyle/>
        <a:p>
          <a:endParaRPr lang="en-US"/>
        </a:p>
      </dgm:t>
    </dgm:pt>
    <dgm:pt modelId="{619EF464-423D-43EF-B1B1-FA5970C583D7}" type="sibTrans" cxnId="{F16B434B-2A81-4619-86D4-E2DD14F0FAE5}">
      <dgm:prSet/>
      <dgm:spPr/>
      <dgm:t>
        <a:bodyPr/>
        <a:lstStyle/>
        <a:p>
          <a:endParaRPr lang="en-US"/>
        </a:p>
      </dgm:t>
    </dgm:pt>
    <dgm:pt modelId="{B48BEF78-82B6-4E6B-B465-F81C3AE5E291}" type="pres">
      <dgm:prSet presAssocID="{9229B129-ADE1-4F7C-834B-1B8577DE1DC3}" presName="Name0" presStyleCnt="0">
        <dgm:presLayoutVars>
          <dgm:chPref val="1"/>
          <dgm:dir/>
          <dgm:animOne val="branch"/>
          <dgm:animLvl val="lvl"/>
          <dgm:resizeHandles/>
        </dgm:presLayoutVars>
      </dgm:prSet>
      <dgm:spPr/>
      <dgm:t>
        <a:bodyPr/>
        <a:lstStyle/>
        <a:p>
          <a:endParaRPr lang="en-US"/>
        </a:p>
      </dgm:t>
    </dgm:pt>
    <dgm:pt modelId="{301A5544-7BFB-4B5B-A74B-121B68D1BD47}" type="pres">
      <dgm:prSet presAssocID="{09CBA44D-EC84-43A1-BC65-9314E33FCD49}" presName="vertOne" presStyleCnt="0"/>
      <dgm:spPr/>
    </dgm:pt>
    <dgm:pt modelId="{565334B5-AFC5-49D3-8195-A615358B102A}" type="pres">
      <dgm:prSet presAssocID="{09CBA44D-EC84-43A1-BC65-9314E33FCD49}" presName="txOne" presStyleLbl="node0" presStyleIdx="0" presStyleCnt="2">
        <dgm:presLayoutVars>
          <dgm:chPref val="3"/>
        </dgm:presLayoutVars>
      </dgm:prSet>
      <dgm:spPr/>
      <dgm:t>
        <a:bodyPr/>
        <a:lstStyle/>
        <a:p>
          <a:endParaRPr lang="en-US"/>
        </a:p>
      </dgm:t>
    </dgm:pt>
    <dgm:pt modelId="{D0318880-5D6B-4032-9F97-6D17E44E235A}" type="pres">
      <dgm:prSet presAssocID="{09CBA44D-EC84-43A1-BC65-9314E33FCD49}" presName="parTransOne" presStyleCnt="0"/>
      <dgm:spPr/>
    </dgm:pt>
    <dgm:pt modelId="{959CE4D7-6847-4B14-91E9-6049EE8859F9}" type="pres">
      <dgm:prSet presAssocID="{09CBA44D-EC84-43A1-BC65-9314E33FCD49}" presName="horzOne" presStyleCnt="0"/>
      <dgm:spPr/>
    </dgm:pt>
    <dgm:pt modelId="{5DD1C35B-F6B4-4775-8DCD-DB0ABB79B5F7}" type="pres">
      <dgm:prSet presAssocID="{9BEE8D7F-318C-4B5A-BEBB-A25D24292F06}" presName="vertTwo" presStyleCnt="0"/>
      <dgm:spPr/>
    </dgm:pt>
    <dgm:pt modelId="{85BBC2B1-1358-46AC-813A-296A86916178}" type="pres">
      <dgm:prSet presAssocID="{9BEE8D7F-318C-4B5A-BEBB-A25D24292F06}" presName="txTwo" presStyleLbl="node2" presStyleIdx="0" presStyleCnt="2">
        <dgm:presLayoutVars>
          <dgm:chPref val="3"/>
        </dgm:presLayoutVars>
      </dgm:prSet>
      <dgm:spPr/>
      <dgm:t>
        <a:bodyPr/>
        <a:lstStyle/>
        <a:p>
          <a:endParaRPr lang="en-US"/>
        </a:p>
      </dgm:t>
    </dgm:pt>
    <dgm:pt modelId="{D976383D-2422-42A4-B744-B313C2F5BB52}" type="pres">
      <dgm:prSet presAssocID="{9BEE8D7F-318C-4B5A-BEBB-A25D24292F06}" presName="parTransTwo" presStyleCnt="0"/>
      <dgm:spPr/>
    </dgm:pt>
    <dgm:pt modelId="{C1F641EC-2C82-42E2-8EFF-AC10F36828F8}" type="pres">
      <dgm:prSet presAssocID="{9BEE8D7F-318C-4B5A-BEBB-A25D24292F06}" presName="horzTwo" presStyleCnt="0"/>
      <dgm:spPr/>
    </dgm:pt>
    <dgm:pt modelId="{14064CC0-19DD-4993-B886-07D38939828D}" type="pres">
      <dgm:prSet presAssocID="{627DF25F-297F-4088-AB5B-43A193F11A45}" presName="vertThree" presStyleCnt="0"/>
      <dgm:spPr/>
    </dgm:pt>
    <dgm:pt modelId="{DA55E9B1-325E-4364-9D47-B2DB76E6EF0E}" type="pres">
      <dgm:prSet presAssocID="{627DF25F-297F-4088-AB5B-43A193F11A45}" presName="txThree" presStyleLbl="node3" presStyleIdx="0" presStyleCnt="3">
        <dgm:presLayoutVars>
          <dgm:chPref val="3"/>
        </dgm:presLayoutVars>
      </dgm:prSet>
      <dgm:spPr/>
      <dgm:t>
        <a:bodyPr/>
        <a:lstStyle/>
        <a:p>
          <a:endParaRPr lang="en-US"/>
        </a:p>
      </dgm:t>
    </dgm:pt>
    <dgm:pt modelId="{50106E13-1158-4DD0-9B86-6796B69B6168}" type="pres">
      <dgm:prSet presAssocID="{627DF25F-297F-4088-AB5B-43A193F11A45}" presName="horzThree" presStyleCnt="0"/>
      <dgm:spPr/>
    </dgm:pt>
    <dgm:pt modelId="{B1955D8D-B382-4859-971A-96E32D423021}" type="pres">
      <dgm:prSet presAssocID="{731FD62F-5C93-4438-BC65-3C30B3DF1467}" presName="sibSpaceThree" presStyleCnt="0"/>
      <dgm:spPr/>
    </dgm:pt>
    <dgm:pt modelId="{C59A6357-C00C-4C5F-B808-AF6A5D21CD3A}" type="pres">
      <dgm:prSet presAssocID="{8B7BAEE5-3541-484E-ADA8-81E62995AE32}" presName="vertThree" presStyleCnt="0"/>
      <dgm:spPr/>
    </dgm:pt>
    <dgm:pt modelId="{F180D21B-4906-49B9-AE15-D7448A4A3C6C}" type="pres">
      <dgm:prSet presAssocID="{8B7BAEE5-3541-484E-ADA8-81E62995AE32}" presName="txThree" presStyleLbl="node3" presStyleIdx="1" presStyleCnt="3" custLinFactNeighborY="2536">
        <dgm:presLayoutVars>
          <dgm:chPref val="3"/>
        </dgm:presLayoutVars>
      </dgm:prSet>
      <dgm:spPr/>
      <dgm:t>
        <a:bodyPr/>
        <a:lstStyle/>
        <a:p>
          <a:endParaRPr lang="en-US"/>
        </a:p>
      </dgm:t>
    </dgm:pt>
    <dgm:pt modelId="{55B93AFB-D641-41E8-82A2-5330511BC3AD}" type="pres">
      <dgm:prSet presAssocID="{8B7BAEE5-3541-484E-ADA8-81E62995AE32}" presName="horzThree" presStyleCnt="0"/>
      <dgm:spPr/>
    </dgm:pt>
    <dgm:pt modelId="{D8FDAE87-878B-4F3D-977C-4A8281042625}" type="pres">
      <dgm:prSet presAssocID="{89D0A56B-851F-4D04-A9C2-0503C487F06A}" presName="sibSpaceTwo" presStyleCnt="0"/>
      <dgm:spPr/>
    </dgm:pt>
    <dgm:pt modelId="{E43EC613-704E-41B4-BE41-DE120645E17E}" type="pres">
      <dgm:prSet presAssocID="{98141C65-B865-4F1A-91DD-2723D25D7754}" presName="vertTwo" presStyleCnt="0"/>
      <dgm:spPr/>
    </dgm:pt>
    <dgm:pt modelId="{7A309074-6F08-4343-8107-B100B7DE59CF}" type="pres">
      <dgm:prSet presAssocID="{98141C65-B865-4F1A-91DD-2723D25D7754}" presName="txTwo" presStyleLbl="node2" presStyleIdx="1" presStyleCnt="2">
        <dgm:presLayoutVars>
          <dgm:chPref val="3"/>
        </dgm:presLayoutVars>
      </dgm:prSet>
      <dgm:spPr/>
      <dgm:t>
        <a:bodyPr/>
        <a:lstStyle/>
        <a:p>
          <a:endParaRPr lang="en-US"/>
        </a:p>
      </dgm:t>
    </dgm:pt>
    <dgm:pt modelId="{5CF0CD47-C009-4CCB-959C-E1FBEA6F7176}" type="pres">
      <dgm:prSet presAssocID="{98141C65-B865-4F1A-91DD-2723D25D7754}" presName="parTransTwo" presStyleCnt="0"/>
      <dgm:spPr/>
    </dgm:pt>
    <dgm:pt modelId="{FC271B04-B514-4479-B8F0-1D1456DB9C7C}" type="pres">
      <dgm:prSet presAssocID="{98141C65-B865-4F1A-91DD-2723D25D7754}" presName="horzTwo" presStyleCnt="0"/>
      <dgm:spPr/>
    </dgm:pt>
    <dgm:pt modelId="{F712A7F3-5F6D-4652-9FD8-85687D584569}" type="pres">
      <dgm:prSet presAssocID="{6B126405-B7B2-4FF2-95F9-B6F273E06FF9}" presName="vertThree" presStyleCnt="0"/>
      <dgm:spPr/>
    </dgm:pt>
    <dgm:pt modelId="{21AF6A67-9E91-4F8E-A0B6-2D0B23CC3733}" type="pres">
      <dgm:prSet presAssocID="{6B126405-B7B2-4FF2-95F9-B6F273E06FF9}" presName="txThree" presStyleLbl="node3" presStyleIdx="2" presStyleCnt="3">
        <dgm:presLayoutVars>
          <dgm:chPref val="3"/>
        </dgm:presLayoutVars>
      </dgm:prSet>
      <dgm:spPr/>
      <dgm:t>
        <a:bodyPr/>
        <a:lstStyle/>
        <a:p>
          <a:endParaRPr lang="en-US"/>
        </a:p>
      </dgm:t>
    </dgm:pt>
    <dgm:pt modelId="{488A7F55-41D8-4343-B78B-94736E5B9180}" type="pres">
      <dgm:prSet presAssocID="{6B126405-B7B2-4FF2-95F9-B6F273E06FF9}" presName="horzThree" presStyleCnt="0"/>
      <dgm:spPr/>
    </dgm:pt>
    <dgm:pt modelId="{49C10FC6-BD4C-40C9-B4B6-50FDCCA55F7C}" type="pres">
      <dgm:prSet presAssocID="{F6B1DE61-BEB3-4236-9AB8-0A3067984A6A}" presName="sibSpaceOne" presStyleCnt="0"/>
      <dgm:spPr/>
    </dgm:pt>
    <dgm:pt modelId="{6D8452F7-B0D0-4480-B770-6E8AD6FB4D70}" type="pres">
      <dgm:prSet presAssocID="{839161CA-8E4A-487C-A0E7-5B15DA73040A}" presName="vertOne" presStyleCnt="0"/>
      <dgm:spPr/>
    </dgm:pt>
    <dgm:pt modelId="{72B0003F-137A-42A9-91FA-587159FAD475}" type="pres">
      <dgm:prSet presAssocID="{839161CA-8E4A-487C-A0E7-5B15DA73040A}" presName="txOne" presStyleLbl="node0" presStyleIdx="1" presStyleCnt="2" custLinFactY="-14741" custLinFactNeighborX="-6467" custLinFactNeighborY="-100000">
        <dgm:presLayoutVars>
          <dgm:chPref val="3"/>
        </dgm:presLayoutVars>
      </dgm:prSet>
      <dgm:spPr/>
      <dgm:t>
        <a:bodyPr/>
        <a:lstStyle/>
        <a:p>
          <a:endParaRPr lang="en-US"/>
        </a:p>
      </dgm:t>
    </dgm:pt>
    <dgm:pt modelId="{46F79A17-0B9C-403C-8909-63ECDA84636C}" type="pres">
      <dgm:prSet presAssocID="{839161CA-8E4A-487C-A0E7-5B15DA73040A}" presName="horzOne" presStyleCnt="0"/>
      <dgm:spPr/>
    </dgm:pt>
  </dgm:ptLst>
  <dgm:cxnLst>
    <dgm:cxn modelId="{F7398F45-7ACA-4CFA-820B-B793504551AA}" type="presOf" srcId="{98141C65-B865-4F1A-91DD-2723D25D7754}" destId="{7A309074-6F08-4343-8107-B100B7DE59CF}" srcOrd="0" destOrd="0" presId="urn:microsoft.com/office/officeart/2005/8/layout/architecture"/>
    <dgm:cxn modelId="{10279272-F631-468B-AB2C-DA50A0B985BD}" srcId="{09CBA44D-EC84-43A1-BC65-9314E33FCD49}" destId="{9BEE8D7F-318C-4B5A-BEBB-A25D24292F06}" srcOrd="0" destOrd="0" parTransId="{531B8EA1-3CCB-4513-948B-943EACBB75A9}" sibTransId="{89D0A56B-851F-4D04-A9C2-0503C487F06A}"/>
    <dgm:cxn modelId="{FD3FDBD7-51F8-44E5-8942-C775CC3B24E7}" srcId="{9229B129-ADE1-4F7C-834B-1B8577DE1DC3}" destId="{09CBA44D-EC84-43A1-BC65-9314E33FCD49}" srcOrd="0" destOrd="0" parTransId="{DBB5C3E9-9EA2-4247-BD1B-A1AF029BEED1}" sibTransId="{F6B1DE61-BEB3-4236-9AB8-0A3067984A6A}"/>
    <dgm:cxn modelId="{60828094-F587-4306-A163-DB8EA2E245DF}" type="presOf" srcId="{627DF25F-297F-4088-AB5B-43A193F11A45}" destId="{DA55E9B1-325E-4364-9D47-B2DB76E6EF0E}" srcOrd="0" destOrd="0" presId="urn:microsoft.com/office/officeart/2005/8/layout/architecture"/>
    <dgm:cxn modelId="{C711B23E-22AB-44BC-80AC-16F619723C66}" srcId="{9BEE8D7F-318C-4B5A-BEBB-A25D24292F06}" destId="{8B7BAEE5-3541-484E-ADA8-81E62995AE32}" srcOrd="1" destOrd="0" parTransId="{9F38ABBE-B4B6-4928-9F17-6CC326347D74}" sibTransId="{EC53D86F-46AF-4281-9E89-AA5CDB84CA06}"/>
    <dgm:cxn modelId="{F16B434B-2A81-4619-86D4-E2DD14F0FAE5}" srcId="{9229B129-ADE1-4F7C-834B-1B8577DE1DC3}" destId="{839161CA-8E4A-487C-A0E7-5B15DA73040A}" srcOrd="1" destOrd="0" parTransId="{87FB6057-6374-4758-B88F-50F18F1B65CB}" sibTransId="{619EF464-423D-43EF-B1B1-FA5970C583D7}"/>
    <dgm:cxn modelId="{D3E2124E-B599-48E3-A335-E90129514696}" srcId="{98141C65-B865-4F1A-91DD-2723D25D7754}" destId="{6B126405-B7B2-4FF2-95F9-B6F273E06FF9}" srcOrd="0" destOrd="0" parTransId="{73FB76F6-7107-47C8-BF10-FE2FA859EAD8}" sibTransId="{E9D93E37-0E1D-4269-BCF3-BBB1D841ACA4}"/>
    <dgm:cxn modelId="{EF25C223-04A1-4D46-A26D-D6E0FD35E795}" type="presOf" srcId="{09CBA44D-EC84-43A1-BC65-9314E33FCD49}" destId="{565334B5-AFC5-49D3-8195-A615358B102A}" srcOrd="0" destOrd="0" presId="urn:microsoft.com/office/officeart/2005/8/layout/architecture"/>
    <dgm:cxn modelId="{71155625-F807-4342-80D3-7E1A5B7C365F}" type="presOf" srcId="{6B126405-B7B2-4FF2-95F9-B6F273E06FF9}" destId="{21AF6A67-9E91-4F8E-A0B6-2D0B23CC3733}" srcOrd="0" destOrd="0" presId="urn:microsoft.com/office/officeart/2005/8/layout/architecture"/>
    <dgm:cxn modelId="{57A2C65C-6621-420A-A109-535A29B2ECFE}" type="presOf" srcId="{839161CA-8E4A-487C-A0E7-5B15DA73040A}" destId="{72B0003F-137A-42A9-91FA-587159FAD475}" srcOrd="0" destOrd="0" presId="urn:microsoft.com/office/officeart/2005/8/layout/architecture"/>
    <dgm:cxn modelId="{DFAB55E7-7DFA-4C5C-930C-7CD16BEB740C}" type="presOf" srcId="{9BEE8D7F-318C-4B5A-BEBB-A25D24292F06}" destId="{85BBC2B1-1358-46AC-813A-296A86916178}" srcOrd="0" destOrd="0" presId="urn:microsoft.com/office/officeart/2005/8/layout/architecture"/>
    <dgm:cxn modelId="{4ACE02F0-624C-4520-B7E9-EE4D30D71F25}" type="presOf" srcId="{8B7BAEE5-3541-484E-ADA8-81E62995AE32}" destId="{F180D21B-4906-49B9-AE15-D7448A4A3C6C}" srcOrd="0" destOrd="0" presId="urn:microsoft.com/office/officeart/2005/8/layout/architecture"/>
    <dgm:cxn modelId="{8B4E5CF9-3028-4003-9BE2-45575C78F926}" srcId="{09CBA44D-EC84-43A1-BC65-9314E33FCD49}" destId="{98141C65-B865-4F1A-91DD-2723D25D7754}" srcOrd="1" destOrd="0" parTransId="{86A45337-E13B-4977-A93B-E7C32EF162F6}" sibTransId="{3C3B9C4D-6A03-4D2B-B193-C508CE98AB44}"/>
    <dgm:cxn modelId="{45B4AA29-09F5-4BB4-842D-A1F3D3728F46}" srcId="{9BEE8D7F-318C-4B5A-BEBB-A25D24292F06}" destId="{627DF25F-297F-4088-AB5B-43A193F11A45}" srcOrd="0" destOrd="0" parTransId="{E7AEA2EE-A091-4879-B092-76FEF71B24D8}" sibTransId="{731FD62F-5C93-4438-BC65-3C30B3DF1467}"/>
    <dgm:cxn modelId="{33227F08-423D-4BB6-96A5-1BCFC6226381}" type="presOf" srcId="{9229B129-ADE1-4F7C-834B-1B8577DE1DC3}" destId="{B48BEF78-82B6-4E6B-B465-F81C3AE5E291}" srcOrd="0" destOrd="0" presId="urn:microsoft.com/office/officeart/2005/8/layout/architecture"/>
    <dgm:cxn modelId="{441C6C0A-291F-4DC7-A70D-4093988B22AC}" type="presParOf" srcId="{B48BEF78-82B6-4E6B-B465-F81C3AE5E291}" destId="{301A5544-7BFB-4B5B-A74B-121B68D1BD47}" srcOrd="0" destOrd="0" presId="urn:microsoft.com/office/officeart/2005/8/layout/architecture"/>
    <dgm:cxn modelId="{553D522B-EA36-43E3-971F-E0164C1FC026}" type="presParOf" srcId="{301A5544-7BFB-4B5B-A74B-121B68D1BD47}" destId="{565334B5-AFC5-49D3-8195-A615358B102A}" srcOrd="0" destOrd="0" presId="urn:microsoft.com/office/officeart/2005/8/layout/architecture"/>
    <dgm:cxn modelId="{3C2CC791-0A70-4B15-AED8-EE52A72D360F}" type="presParOf" srcId="{301A5544-7BFB-4B5B-A74B-121B68D1BD47}" destId="{D0318880-5D6B-4032-9F97-6D17E44E235A}" srcOrd="1" destOrd="0" presId="urn:microsoft.com/office/officeart/2005/8/layout/architecture"/>
    <dgm:cxn modelId="{4A892604-04A4-40FA-A233-138F5C862515}" type="presParOf" srcId="{301A5544-7BFB-4B5B-A74B-121B68D1BD47}" destId="{959CE4D7-6847-4B14-91E9-6049EE8859F9}" srcOrd="2" destOrd="0" presId="urn:microsoft.com/office/officeart/2005/8/layout/architecture"/>
    <dgm:cxn modelId="{89B5082B-15D7-4549-B0F4-C97AD5ADE58C}" type="presParOf" srcId="{959CE4D7-6847-4B14-91E9-6049EE8859F9}" destId="{5DD1C35B-F6B4-4775-8DCD-DB0ABB79B5F7}" srcOrd="0" destOrd="0" presId="urn:microsoft.com/office/officeart/2005/8/layout/architecture"/>
    <dgm:cxn modelId="{118A1579-7E23-414D-85D0-AD5A014140EC}" type="presParOf" srcId="{5DD1C35B-F6B4-4775-8DCD-DB0ABB79B5F7}" destId="{85BBC2B1-1358-46AC-813A-296A86916178}" srcOrd="0" destOrd="0" presId="urn:microsoft.com/office/officeart/2005/8/layout/architecture"/>
    <dgm:cxn modelId="{8CE2C5F9-7192-4B9F-BE64-AFDC574519E2}" type="presParOf" srcId="{5DD1C35B-F6B4-4775-8DCD-DB0ABB79B5F7}" destId="{D976383D-2422-42A4-B744-B313C2F5BB52}" srcOrd="1" destOrd="0" presId="urn:microsoft.com/office/officeart/2005/8/layout/architecture"/>
    <dgm:cxn modelId="{1B9EDC6D-A456-4337-93E5-285B4B166DB5}" type="presParOf" srcId="{5DD1C35B-F6B4-4775-8DCD-DB0ABB79B5F7}" destId="{C1F641EC-2C82-42E2-8EFF-AC10F36828F8}" srcOrd="2" destOrd="0" presId="urn:microsoft.com/office/officeart/2005/8/layout/architecture"/>
    <dgm:cxn modelId="{FC88CEAC-614F-4603-83A4-E3D14918D004}" type="presParOf" srcId="{C1F641EC-2C82-42E2-8EFF-AC10F36828F8}" destId="{14064CC0-19DD-4993-B886-07D38939828D}" srcOrd="0" destOrd="0" presId="urn:microsoft.com/office/officeart/2005/8/layout/architecture"/>
    <dgm:cxn modelId="{1ED84705-8DA6-4B00-88DA-87DB672AE9C2}" type="presParOf" srcId="{14064CC0-19DD-4993-B886-07D38939828D}" destId="{DA55E9B1-325E-4364-9D47-B2DB76E6EF0E}" srcOrd="0" destOrd="0" presId="urn:microsoft.com/office/officeart/2005/8/layout/architecture"/>
    <dgm:cxn modelId="{823015EA-41F9-45C8-ABE1-6B716D26E5AB}" type="presParOf" srcId="{14064CC0-19DD-4993-B886-07D38939828D}" destId="{50106E13-1158-4DD0-9B86-6796B69B6168}" srcOrd="1" destOrd="0" presId="urn:microsoft.com/office/officeart/2005/8/layout/architecture"/>
    <dgm:cxn modelId="{CCFBD24E-8C79-435C-82E6-76899207E87A}" type="presParOf" srcId="{C1F641EC-2C82-42E2-8EFF-AC10F36828F8}" destId="{B1955D8D-B382-4859-971A-96E32D423021}" srcOrd="1" destOrd="0" presId="urn:microsoft.com/office/officeart/2005/8/layout/architecture"/>
    <dgm:cxn modelId="{3D22F365-CDDD-415F-AA5E-03FCA7DD8A49}" type="presParOf" srcId="{C1F641EC-2C82-42E2-8EFF-AC10F36828F8}" destId="{C59A6357-C00C-4C5F-B808-AF6A5D21CD3A}" srcOrd="2" destOrd="0" presId="urn:microsoft.com/office/officeart/2005/8/layout/architecture"/>
    <dgm:cxn modelId="{D08123B8-66DE-4971-92B2-E22B1FE1AF36}" type="presParOf" srcId="{C59A6357-C00C-4C5F-B808-AF6A5D21CD3A}" destId="{F180D21B-4906-49B9-AE15-D7448A4A3C6C}" srcOrd="0" destOrd="0" presId="urn:microsoft.com/office/officeart/2005/8/layout/architecture"/>
    <dgm:cxn modelId="{8CB9EBB2-5983-4B7F-AB19-5671D4F92A90}" type="presParOf" srcId="{C59A6357-C00C-4C5F-B808-AF6A5D21CD3A}" destId="{55B93AFB-D641-41E8-82A2-5330511BC3AD}" srcOrd="1" destOrd="0" presId="urn:microsoft.com/office/officeart/2005/8/layout/architecture"/>
    <dgm:cxn modelId="{8227B7D0-5B46-405C-B951-23869B05488E}" type="presParOf" srcId="{959CE4D7-6847-4B14-91E9-6049EE8859F9}" destId="{D8FDAE87-878B-4F3D-977C-4A8281042625}" srcOrd="1" destOrd="0" presId="urn:microsoft.com/office/officeart/2005/8/layout/architecture"/>
    <dgm:cxn modelId="{5F2FB730-7268-4EB7-A83C-3DE8B36EB50E}" type="presParOf" srcId="{959CE4D7-6847-4B14-91E9-6049EE8859F9}" destId="{E43EC613-704E-41B4-BE41-DE120645E17E}" srcOrd="2" destOrd="0" presId="urn:microsoft.com/office/officeart/2005/8/layout/architecture"/>
    <dgm:cxn modelId="{0720EB6E-8A50-4BDC-916A-BE0A81F39992}" type="presParOf" srcId="{E43EC613-704E-41B4-BE41-DE120645E17E}" destId="{7A309074-6F08-4343-8107-B100B7DE59CF}" srcOrd="0" destOrd="0" presId="urn:microsoft.com/office/officeart/2005/8/layout/architecture"/>
    <dgm:cxn modelId="{E4C37D5A-D469-45D8-A2D7-D5EEDF029BC4}" type="presParOf" srcId="{E43EC613-704E-41B4-BE41-DE120645E17E}" destId="{5CF0CD47-C009-4CCB-959C-E1FBEA6F7176}" srcOrd="1" destOrd="0" presId="urn:microsoft.com/office/officeart/2005/8/layout/architecture"/>
    <dgm:cxn modelId="{5AE66A20-67BF-4AA4-9615-F8BA83E880D9}" type="presParOf" srcId="{E43EC613-704E-41B4-BE41-DE120645E17E}" destId="{FC271B04-B514-4479-B8F0-1D1456DB9C7C}" srcOrd="2" destOrd="0" presId="urn:microsoft.com/office/officeart/2005/8/layout/architecture"/>
    <dgm:cxn modelId="{1D966CE1-ABD2-421B-B2DB-75C2F92FA739}" type="presParOf" srcId="{FC271B04-B514-4479-B8F0-1D1456DB9C7C}" destId="{F712A7F3-5F6D-4652-9FD8-85687D584569}" srcOrd="0" destOrd="0" presId="urn:microsoft.com/office/officeart/2005/8/layout/architecture"/>
    <dgm:cxn modelId="{4DE2C9D7-5817-4E78-89B0-9F837779BD1E}" type="presParOf" srcId="{F712A7F3-5F6D-4652-9FD8-85687D584569}" destId="{21AF6A67-9E91-4F8E-A0B6-2D0B23CC3733}" srcOrd="0" destOrd="0" presId="urn:microsoft.com/office/officeart/2005/8/layout/architecture"/>
    <dgm:cxn modelId="{FC1DD7F3-7894-44D4-8B63-8F192D937CEC}" type="presParOf" srcId="{F712A7F3-5F6D-4652-9FD8-85687D584569}" destId="{488A7F55-41D8-4343-B78B-94736E5B9180}" srcOrd="1" destOrd="0" presId="urn:microsoft.com/office/officeart/2005/8/layout/architecture"/>
    <dgm:cxn modelId="{7BBE69A1-E55B-4EA3-9AE7-66F60F98F475}" type="presParOf" srcId="{B48BEF78-82B6-4E6B-B465-F81C3AE5E291}" destId="{49C10FC6-BD4C-40C9-B4B6-50FDCCA55F7C}" srcOrd="1" destOrd="0" presId="urn:microsoft.com/office/officeart/2005/8/layout/architecture"/>
    <dgm:cxn modelId="{1C3D53FD-1FC5-49FC-8080-9F8AF8514CA6}" type="presParOf" srcId="{B48BEF78-82B6-4E6B-B465-F81C3AE5E291}" destId="{6D8452F7-B0D0-4480-B770-6E8AD6FB4D70}" srcOrd="2" destOrd="0" presId="urn:microsoft.com/office/officeart/2005/8/layout/architecture"/>
    <dgm:cxn modelId="{ED7B2F61-6B91-4F40-8603-930213033B18}" type="presParOf" srcId="{6D8452F7-B0D0-4480-B770-6E8AD6FB4D70}" destId="{72B0003F-137A-42A9-91FA-587159FAD475}" srcOrd="0" destOrd="0" presId="urn:microsoft.com/office/officeart/2005/8/layout/architecture"/>
    <dgm:cxn modelId="{399E14BC-61E1-4742-B50A-F69B87378E04}" type="presParOf" srcId="{6D8452F7-B0D0-4480-B770-6E8AD6FB4D70}" destId="{46F79A17-0B9C-403C-8909-63ECDA84636C}"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76C35-901E-43CD-B97E-F2040950FA73}">
      <dsp:nvSpPr>
        <dsp:cNvPr id="0" name=""/>
        <dsp:cNvSpPr/>
      </dsp:nvSpPr>
      <dsp:spPr>
        <a:xfrm>
          <a:off x="0" y="716171"/>
          <a:ext cx="5354536" cy="5354536"/>
        </a:xfrm>
        <a:prstGeom prst="diamond">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628B6DF1-E3C9-4E55-BD98-B8990CA57761}">
      <dsp:nvSpPr>
        <dsp:cNvPr id="0" name=""/>
        <dsp:cNvSpPr/>
      </dsp:nvSpPr>
      <dsp:spPr>
        <a:xfrm>
          <a:off x="508680" y="1224852"/>
          <a:ext cx="2088269" cy="208826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a:t>Monitoring</a:t>
          </a:r>
        </a:p>
        <a:p>
          <a:pPr lvl="0" algn="ctr" defTabSz="488950">
            <a:lnSpc>
              <a:spcPct val="90000"/>
            </a:lnSpc>
            <a:spcBef>
              <a:spcPct val="0"/>
            </a:spcBef>
            <a:spcAft>
              <a:spcPct val="35000"/>
            </a:spcAft>
          </a:pPr>
          <a:r>
            <a:rPr lang="en-GB" sz="1100" kern="1200" dirty="0"/>
            <a:t>The systematic and ongoing collection of data and information to track the progress and performance of a project, programme, or policy</a:t>
          </a:r>
          <a:endParaRPr lang="en-US" sz="1100" kern="1200"/>
        </a:p>
      </dsp:txBody>
      <dsp:txXfrm>
        <a:off x="610621" y="1326793"/>
        <a:ext cx="1884387" cy="1884387"/>
      </dsp:txXfrm>
    </dsp:sp>
    <dsp:sp modelId="{42896226-E067-405E-A0F1-2F32D5AF2866}">
      <dsp:nvSpPr>
        <dsp:cNvPr id="0" name=""/>
        <dsp:cNvSpPr/>
      </dsp:nvSpPr>
      <dsp:spPr>
        <a:xfrm>
          <a:off x="2757586" y="1224852"/>
          <a:ext cx="2088269" cy="2088269"/>
        </a:xfrm>
        <a:prstGeom prst="roundRect">
          <a:avLst/>
        </a:prstGeom>
        <a:gradFill rotWithShape="0">
          <a:gsLst>
            <a:gs pos="0">
              <a:schemeClr val="accent2">
                <a:hueOff val="-816517"/>
                <a:satOff val="-3771"/>
                <a:lumOff val="-785"/>
                <a:alphaOff val="0"/>
                <a:satMod val="103000"/>
                <a:lumMod val="102000"/>
                <a:tint val="94000"/>
              </a:schemeClr>
            </a:gs>
            <a:gs pos="50000">
              <a:schemeClr val="accent2">
                <a:hueOff val="-816517"/>
                <a:satOff val="-3771"/>
                <a:lumOff val="-785"/>
                <a:alphaOff val="0"/>
                <a:satMod val="110000"/>
                <a:lumMod val="100000"/>
                <a:shade val="100000"/>
              </a:schemeClr>
            </a:gs>
            <a:gs pos="100000">
              <a:schemeClr val="accent2">
                <a:hueOff val="-816517"/>
                <a:satOff val="-3771"/>
                <a:lumOff val="-78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a:t>Evaluation</a:t>
          </a:r>
        </a:p>
        <a:p>
          <a:pPr lvl="0" algn="ctr" defTabSz="488950">
            <a:lnSpc>
              <a:spcPct val="90000"/>
            </a:lnSpc>
            <a:spcBef>
              <a:spcPct val="0"/>
            </a:spcBef>
            <a:spcAft>
              <a:spcPct val="35000"/>
            </a:spcAft>
          </a:pPr>
          <a:r>
            <a:rPr lang="en-GB" sz="1100" kern="1200" dirty="0"/>
            <a:t>A systematic assessment of a project, programme, or policy to determine its relevance, efficiency, effectiveness, impact, and sustainability.</a:t>
          </a:r>
          <a:r>
            <a:rPr lang="en-US" sz="1100" b="0" i="0" kern="1200"/>
            <a:t>.</a:t>
          </a:r>
          <a:endParaRPr lang="en-US" sz="1100" kern="1200"/>
        </a:p>
      </dsp:txBody>
      <dsp:txXfrm>
        <a:off x="2859527" y="1326793"/>
        <a:ext cx="1884387" cy="1884387"/>
      </dsp:txXfrm>
    </dsp:sp>
    <dsp:sp modelId="{2E126CB9-E332-4346-82F1-C7EBF6C16EF9}">
      <dsp:nvSpPr>
        <dsp:cNvPr id="0" name=""/>
        <dsp:cNvSpPr/>
      </dsp:nvSpPr>
      <dsp:spPr>
        <a:xfrm>
          <a:off x="508680" y="3473758"/>
          <a:ext cx="2088269" cy="2088269"/>
        </a:xfrm>
        <a:prstGeom prst="roundRect">
          <a:avLst/>
        </a:prstGeom>
        <a:gradFill rotWithShape="0">
          <a:gsLst>
            <a:gs pos="0">
              <a:schemeClr val="accent2">
                <a:hueOff val="-1633033"/>
                <a:satOff val="-7543"/>
                <a:lumOff val="-1569"/>
                <a:alphaOff val="0"/>
                <a:satMod val="103000"/>
                <a:lumMod val="102000"/>
                <a:tint val="94000"/>
              </a:schemeClr>
            </a:gs>
            <a:gs pos="50000">
              <a:schemeClr val="accent2">
                <a:hueOff val="-1633033"/>
                <a:satOff val="-7543"/>
                <a:lumOff val="-1569"/>
                <a:alphaOff val="0"/>
                <a:satMod val="110000"/>
                <a:lumMod val="100000"/>
                <a:shade val="100000"/>
              </a:schemeClr>
            </a:gs>
            <a:gs pos="100000">
              <a:schemeClr val="accent2">
                <a:hueOff val="-1633033"/>
                <a:satOff val="-7543"/>
                <a:lumOff val="-156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a:t>Accountability</a:t>
          </a:r>
        </a:p>
        <a:p>
          <a:pPr lvl="0" algn="ctr" defTabSz="488950">
            <a:lnSpc>
              <a:spcPct val="90000"/>
            </a:lnSpc>
            <a:spcBef>
              <a:spcPct val="0"/>
            </a:spcBef>
            <a:spcAft>
              <a:spcPct val="35000"/>
            </a:spcAft>
          </a:pPr>
          <a:r>
            <a:rPr lang="en-GB" sz="1100" kern="1200" dirty="0"/>
            <a:t>Ensures that programme beneficiaries are involved in decision-making and that their feedback is used to improve programme effectiveness, our conversation. It also involves being responsible for actions and able to provide satisfactory reasons for them</a:t>
          </a:r>
          <a:endParaRPr lang="en-US" sz="1100" kern="1200"/>
        </a:p>
      </dsp:txBody>
      <dsp:txXfrm>
        <a:off x="610621" y="3575699"/>
        <a:ext cx="1884387" cy="1884387"/>
      </dsp:txXfrm>
    </dsp:sp>
    <dsp:sp modelId="{17F7C8EB-2CE2-4FC5-BC2A-71403C04F354}">
      <dsp:nvSpPr>
        <dsp:cNvPr id="0" name=""/>
        <dsp:cNvSpPr/>
      </dsp:nvSpPr>
      <dsp:spPr>
        <a:xfrm>
          <a:off x="2757586" y="3473758"/>
          <a:ext cx="2088269" cy="2088269"/>
        </a:xfrm>
        <a:prstGeom prst="roundRect">
          <a:avLst/>
        </a:prstGeom>
        <a:gradFill rotWithShape="0">
          <a:gsLst>
            <a:gs pos="0">
              <a:schemeClr val="accent2">
                <a:hueOff val="-2449550"/>
                <a:satOff val="-11314"/>
                <a:lumOff val="-2354"/>
                <a:alphaOff val="0"/>
                <a:satMod val="103000"/>
                <a:lumMod val="102000"/>
                <a:tint val="94000"/>
              </a:schemeClr>
            </a:gs>
            <a:gs pos="50000">
              <a:schemeClr val="accent2">
                <a:hueOff val="-2449550"/>
                <a:satOff val="-11314"/>
                <a:lumOff val="-2354"/>
                <a:alphaOff val="0"/>
                <a:satMod val="110000"/>
                <a:lumMod val="100000"/>
                <a:shade val="100000"/>
              </a:schemeClr>
            </a:gs>
            <a:gs pos="100000">
              <a:schemeClr val="accent2">
                <a:hueOff val="-2449550"/>
                <a:satOff val="-11314"/>
                <a:lumOff val="-235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a:t>Learning</a:t>
          </a:r>
        </a:p>
        <a:p>
          <a:pPr lvl="0" algn="ctr" defTabSz="488950">
            <a:lnSpc>
              <a:spcPct val="90000"/>
            </a:lnSpc>
            <a:spcBef>
              <a:spcPct val="0"/>
            </a:spcBef>
            <a:spcAft>
              <a:spcPct val="35000"/>
            </a:spcAft>
          </a:pPr>
          <a:r>
            <a:rPr lang="en-US" sz="1100" b="0" i="0" kern="1200"/>
            <a:t>is an ongoing process of reflection and adaptation, aimed at improving program design, implementation, and outcomes based on feedback and evidence.</a:t>
          </a:r>
          <a:endParaRPr lang="en-US" sz="1100" kern="1200"/>
        </a:p>
      </dsp:txBody>
      <dsp:txXfrm>
        <a:off x="2859527" y="3575699"/>
        <a:ext cx="1884387" cy="18843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334B5-AFC5-49D3-8195-A615358B102A}">
      <dsp:nvSpPr>
        <dsp:cNvPr id="0" name=""/>
        <dsp:cNvSpPr/>
      </dsp:nvSpPr>
      <dsp:spPr>
        <a:xfrm>
          <a:off x="3045" y="4561005"/>
          <a:ext cx="4752378" cy="216096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b="1" kern="1200" dirty="0"/>
            <a:t>Stakeholder Engagement and Participation:</a:t>
          </a:r>
          <a:r>
            <a:rPr lang="en-GB" sz="800" kern="1200" dirty="0"/>
            <a:t> MEAL encourages active stakeholder engagement throughout the project cycle. Involving Indigenous communities, women, girls, children, and youth in monitoring and evaluation integrates their perspectives and feedback, fostering ownership and transparency. This aligns with INDIGENOUS ORGANIZATIONS's approach of engaging communities and keeping them informed for informed decision-making and participation.</a:t>
          </a:r>
          <a:endParaRPr lang="en-US" sz="800" kern="1200"/>
        </a:p>
      </dsp:txBody>
      <dsp:txXfrm>
        <a:off x="66337" y="4624297"/>
        <a:ext cx="4625794" cy="2034380"/>
      </dsp:txXfrm>
    </dsp:sp>
    <dsp:sp modelId="{85BBC2B1-1358-46AC-813A-296A86916178}">
      <dsp:nvSpPr>
        <dsp:cNvPr id="0" name=""/>
        <dsp:cNvSpPr/>
      </dsp:nvSpPr>
      <dsp:spPr>
        <a:xfrm>
          <a:off x="3045" y="2282477"/>
          <a:ext cx="3104400" cy="2160964"/>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b="1" kern="1200" dirty="0"/>
            <a:t>Enhanced Accountability:</a:t>
          </a:r>
          <a:r>
            <a:rPr lang="en-GB" sz="800" kern="1200" dirty="0"/>
            <a:t> MEAL promotes accountability by setting clear performance indicators and measuring progress against them. This is vital for INDIGENOUS ORGANIZATIONS's commitment to Indigenous communities, ensuring efficient resource use and fostering transparency, including sharing results with communities</a:t>
          </a:r>
          <a:endParaRPr lang="en-US" sz="800" kern="1200"/>
        </a:p>
      </dsp:txBody>
      <dsp:txXfrm>
        <a:off x="66337" y="2345769"/>
        <a:ext cx="2977816" cy="2034380"/>
      </dsp:txXfrm>
    </dsp:sp>
    <dsp:sp modelId="{DA55E9B1-325E-4364-9D47-B2DB76E6EF0E}">
      <dsp:nvSpPr>
        <dsp:cNvPr id="0" name=""/>
        <dsp:cNvSpPr/>
      </dsp:nvSpPr>
      <dsp:spPr>
        <a:xfrm>
          <a:off x="3045" y="3949"/>
          <a:ext cx="1520274" cy="2160964"/>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b="1" kern="1200" dirty="0"/>
            <a:t>Improved Decision-Making:</a:t>
          </a:r>
          <a:r>
            <a:rPr lang="en-GB" sz="800" kern="1200" dirty="0"/>
            <a:t> MEAL provides valuable, evidence-based information to make informed decisions for INDIGENOUS ORGANIZATIONS's projects, such as Reproductive Health, Water Projects, and Children and Youth Empowerment .Regular monitoring and evaluation help identify strengths, weaknesses, and areas for improvement, guiding resource allocation more effectively.</a:t>
          </a:r>
          <a:endParaRPr lang="en-US" sz="800" kern="1200"/>
        </a:p>
      </dsp:txBody>
      <dsp:txXfrm>
        <a:off x="47572" y="48476"/>
        <a:ext cx="1431220" cy="2071910"/>
      </dsp:txXfrm>
    </dsp:sp>
    <dsp:sp modelId="{F180D21B-4906-49B9-AE15-D7448A4A3C6C}">
      <dsp:nvSpPr>
        <dsp:cNvPr id="0" name=""/>
        <dsp:cNvSpPr/>
      </dsp:nvSpPr>
      <dsp:spPr>
        <a:xfrm>
          <a:off x="1587171" y="58751"/>
          <a:ext cx="1520274" cy="2160964"/>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b="1" kern="1200" dirty="0"/>
            <a:t>increased Efficiency and Effectiveness:</a:t>
          </a:r>
          <a:r>
            <a:rPr lang="en-GB" sz="800" kern="1200" dirty="0"/>
            <a:t> Through MEAL, INDIGENOUS ORGANIZATIONS can identify bottlenecks and underperforming areas in programmes like water access or economic empowerment. This allows for prompt adjustments and corrective actions, optimising project implementation and leading to better outcomes</a:t>
          </a:r>
          <a:endParaRPr lang="en-US" sz="800" kern="1200"/>
        </a:p>
      </dsp:txBody>
      <dsp:txXfrm>
        <a:off x="1631698" y="103278"/>
        <a:ext cx="1431220" cy="2071910"/>
      </dsp:txXfrm>
    </dsp:sp>
    <dsp:sp modelId="{7A309074-6F08-4343-8107-B100B7DE59CF}">
      <dsp:nvSpPr>
        <dsp:cNvPr id="0" name=""/>
        <dsp:cNvSpPr/>
      </dsp:nvSpPr>
      <dsp:spPr>
        <a:xfrm>
          <a:off x="3235149" y="2282477"/>
          <a:ext cx="1520274" cy="2160964"/>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b="1" kern="1200" dirty="0"/>
            <a:t>Meeting Funder Requirements:</a:t>
          </a:r>
          <a:r>
            <a:rPr lang="en-GB" sz="800" kern="1200" dirty="0"/>
            <a:t> Governments and other funders increasingly expect organisations to use M&amp;E when receiving funding. A robust MEAL system helps INDIGENOUS ORGANIZATIONS meet organisational reporting and donor requirements, potentially opening doors to future funding by demonstrating value for money and impact</a:t>
          </a:r>
          <a:endParaRPr lang="en-US" sz="800" kern="1200"/>
        </a:p>
      </dsp:txBody>
      <dsp:txXfrm>
        <a:off x="3279676" y="2327004"/>
        <a:ext cx="1431220" cy="2071910"/>
      </dsp:txXfrm>
    </dsp:sp>
    <dsp:sp modelId="{21AF6A67-9E91-4F8E-A0B6-2D0B23CC3733}">
      <dsp:nvSpPr>
        <dsp:cNvPr id="0" name=""/>
        <dsp:cNvSpPr/>
      </dsp:nvSpPr>
      <dsp:spPr>
        <a:xfrm>
          <a:off x="3235149" y="3949"/>
          <a:ext cx="1520274" cy="2160964"/>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b="1" kern="1200" dirty="0"/>
            <a:t>Learning and Knowledge Sharing:</a:t>
          </a:r>
          <a:r>
            <a:rPr lang="en-GB" sz="800" kern="1200" dirty="0"/>
            <a:t> MEAL facilitates continuous learning within INDIGENOUS ORGANIZATIONS and with partners, enabling adaptation of strategies. INDIGENOUS ORGANIZATIONS can reflect on what works and what doesn't in areas like traditional knowledge preservation or women's rights advocacy, documenting lessons and sharing best practices. A lukewarm attitude towards evaluation negatively impacts learning.</a:t>
          </a:r>
          <a:endParaRPr lang="en-US" sz="800" kern="1200"/>
        </a:p>
      </dsp:txBody>
      <dsp:txXfrm>
        <a:off x="3279676" y="48476"/>
        <a:ext cx="1431220" cy="2071910"/>
      </dsp:txXfrm>
    </dsp:sp>
    <dsp:sp modelId="{72B0003F-137A-42A9-91FA-587159FAD475}">
      <dsp:nvSpPr>
        <dsp:cNvPr id="0" name=""/>
        <dsp:cNvSpPr/>
      </dsp:nvSpPr>
      <dsp:spPr>
        <a:xfrm>
          <a:off x="4912513" y="2081493"/>
          <a:ext cx="1520274" cy="216096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b="1" kern="1200" dirty="0"/>
            <a:t>Evidence-Based Advocacy:</a:t>
          </a:r>
          <a:r>
            <a:rPr lang="en-GB" sz="800" kern="1200" dirty="0"/>
            <a:t> MEAL generates robust evidence that INDIGENOUS ORGANIZATIONS can use for advocacy related to Indigenous Peoples' rights, livelihoods, and challenges. Data from MEAL activities can support calls for policy changes, resource allocation, or further investment in INDIGENOUS ORGANIZATIONS's focus areas, such as land rights or human rights </a:t>
          </a:r>
          <a:endParaRPr lang="en-US" sz="800" kern="1200" dirty="0"/>
        </a:p>
      </dsp:txBody>
      <dsp:txXfrm>
        <a:off x="4957040" y="2126020"/>
        <a:ext cx="1431220" cy="2071910"/>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K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2C12D9-AB7A-B941-A181-ED6C26377DB4}" type="datetimeFigureOut">
              <a:rPr lang="en-KE" smtClean="0"/>
              <a:t>14/01/2026</a:t>
            </a:fld>
            <a:endParaRPr lang="en-K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K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Cliquez pour modifier les styles de texte principaux</a:t>
            </a:r>
          </a:p>
          <a:p>
            <a:pPr lvl="1"/>
            <a:r>
              <a:rPr lang="en-GB"/>
              <a:t>Deuxième niveau</a:t>
            </a:r>
          </a:p>
          <a:p>
            <a:pPr lvl="2"/>
            <a:r>
              <a:rPr lang="en-GB"/>
              <a:t>Troisième niveau</a:t>
            </a:r>
          </a:p>
          <a:p>
            <a:pPr lvl="3"/>
            <a:r>
              <a:rPr lang="en-GB"/>
              <a:t>Quatrième niveau</a:t>
            </a:r>
          </a:p>
          <a:p>
            <a:pPr lvl="4"/>
            <a:r>
              <a:rPr lang="en-GB"/>
              <a:t>Cinquième niveau</a:t>
            </a:r>
            <a:endParaRPr lang="en-K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K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7E928-BD0C-9240-9AD1-FF2253841221}" type="slidenum">
              <a:rPr lang="en-KE" smtClean="0"/>
              <a:t>‹#›</a:t>
            </a:fld>
            <a:endParaRPr lang="en-KE"/>
          </a:p>
        </p:txBody>
      </p:sp>
    </p:spTree>
    <p:extLst>
      <p:ext uri="{BB962C8B-B14F-4D97-AF65-F5344CB8AC3E}">
        <p14:creationId xmlns:p14="http://schemas.microsoft.com/office/powerpoint/2010/main" val="3278532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dirty="0"/>
          </a:p>
        </p:txBody>
      </p:sp>
      <p:sp>
        <p:nvSpPr>
          <p:cNvPr id="4" name="Slide Number Placeholder 3"/>
          <p:cNvSpPr>
            <a:spLocks noGrp="1"/>
          </p:cNvSpPr>
          <p:nvPr>
            <p:ph type="sldNum" sz="quarter" idx="5"/>
          </p:nvPr>
        </p:nvSpPr>
        <p:spPr/>
        <p:txBody>
          <a:bodyPr/>
          <a:lstStyle/>
          <a:p>
            <a:fld id="{5FB7E928-BD0C-9240-9AD1-FF2253841221}" type="slidenum">
              <a:rPr lang="en-KE" smtClean="0"/>
              <a:t>4</a:t>
            </a:fld>
            <a:endParaRPr lang="en-KE"/>
          </a:p>
        </p:txBody>
      </p:sp>
    </p:spTree>
    <p:extLst>
      <p:ext uri="{BB962C8B-B14F-4D97-AF65-F5344CB8AC3E}">
        <p14:creationId xmlns:p14="http://schemas.microsoft.com/office/powerpoint/2010/main" val="1058985120"/>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KE" dirty="0"/>
              <a:t>Approche mixte FGDS, KIIS, analyse documentaire, enquêtes auprès des ménages, triangulation</a:t>
            </a:r>
          </a:p>
        </p:txBody>
      </p:sp>
      <p:sp>
        <p:nvSpPr>
          <p:cNvPr id="4" name="Slide Number Placeholder 3"/>
          <p:cNvSpPr>
            <a:spLocks noGrp="1"/>
          </p:cNvSpPr>
          <p:nvPr>
            <p:ph type="sldNum" sz="quarter" idx="5"/>
          </p:nvPr>
        </p:nvSpPr>
        <p:spPr/>
        <p:txBody>
          <a:bodyPr/>
          <a:lstStyle/>
          <a:p>
            <a:fld id="{5FB7E928-BD0C-9240-9AD1-FF2253841221}" type="slidenum">
              <a:rPr lang="en-KE" smtClean="0"/>
              <a:t>6</a:t>
            </a:fld>
            <a:endParaRPr lang="en-KE"/>
          </a:p>
        </p:txBody>
      </p:sp>
    </p:spTree>
    <p:extLst>
      <p:ext uri="{BB962C8B-B14F-4D97-AF65-F5344CB8AC3E}">
        <p14:creationId xmlns:p14="http://schemas.microsoft.com/office/powerpoint/2010/main" val="2343049569"/>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KE" dirty="0"/>
              <a:t>Approche mixte FGDS, KIIS, analyse documentaire, enquêtes auprès des ménages, triangulation</a:t>
            </a:r>
          </a:p>
        </p:txBody>
      </p:sp>
      <p:sp>
        <p:nvSpPr>
          <p:cNvPr id="4" name="Slide Number Placeholder 3"/>
          <p:cNvSpPr>
            <a:spLocks noGrp="1"/>
          </p:cNvSpPr>
          <p:nvPr>
            <p:ph type="sldNum" sz="quarter" idx="5"/>
          </p:nvPr>
        </p:nvSpPr>
        <p:spPr/>
        <p:txBody>
          <a:bodyPr/>
          <a:lstStyle/>
          <a:p>
            <a:fld id="{5FB7E928-BD0C-9240-9AD1-FF2253841221}" type="slidenum">
              <a:rPr lang="en-KE" smtClean="0"/>
              <a:t>7</a:t>
            </a:fld>
            <a:endParaRPr lang="en-KE"/>
          </a:p>
        </p:txBody>
      </p:sp>
    </p:spTree>
    <p:extLst>
      <p:ext uri="{BB962C8B-B14F-4D97-AF65-F5344CB8AC3E}">
        <p14:creationId xmlns:p14="http://schemas.microsoft.com/office/powerpoint/2010/main" val="1308630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1/14/2026</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630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1/14/2026</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97053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1/14/2026</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11289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1/14/2026</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741139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1/14/2026</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39478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1/14/2026</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4747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1/14/2026</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261277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1/14/2026</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31311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1/14/2026</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91650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1/14/2026</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88734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1/14/2026</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37618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Cliquez pour modifier le style du titre principal</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Cliquez pour modifier les styles de texte principaux</a:t>
            </a:r>
          </a:p>
          <a:p>
            <a:pPr lvl="1"/>
            <a:r>
              <a:rPr lang="en-US"/>
              <a:t>Deuxième niveau</a:t>
            </a:r>
          </a:p>
          <a:p>
            <a:pPr lvl="2"/>
            <a:r>
              <a:rPr lang="en-US"/>
              <a:t>Troisième niveau</a:t>
            </a:r>
          </a:p>
          <a:p>
            <a:pPr lvl="3"/>
            <a:r>
              <a:rPr lang="en-US"/>
              <a:t>Quatrième niveau</a:t>
            </a:r>
          </a:p>
          <a:p>
            <a:pPr lvl="4"/>
            <a:r>
              <a:rPr lang="en-US"/>
              <a:t>Cinquième niveau</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14/01/2026</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21589237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11" r:id="rId6"/>
    <p:sldLayoutId id="2147483706" r:id="rId7"/>
    <p:sldLayoutId id="2147483707" r:id="rId8"/>
    <p:sldLayoutId id="2147483708" r:id="rId9"/>
    <p:sldLayoutId id="2147483710"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16="http://schemas.microsoft.com/office/drawing/2014/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E2F58BF-12E5-4B5A-AD25-4DAAA274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B3BB4C-8C8F-96EA-0153-BF399AFE4798}"/>
              </a:ext>
            </a:extLst>
          </p:cNvPr>
          <p:cNvSpPr>
            <a:spLocks noGrp="1"/>
          </p:cNvSpPr>
          <p:nvPr>
            <p:ph type="ctrTitle"/>
          </p:nvPr>
        </p:nvSpPr>
        <p:spPr>
          <a:xfrm>
            <a:off x="477981" y="1122363"/>
            <a:ext cx="4023360" cy="1509077"/>
          </a:xfrm>
        </p:spPr>
        <p:txBody>
          <a:bodyPr anchor="b">
            <a:normAutofit/>
          </a:bodyPr>
          <a:lstStyle/>
          <a:p>
            <a:r>
              <a:rPr lang="en-US" sz="5400" dirty="0"/>
              <a:t>MODULE 3 </a:t>
            </a:r>
            <a:r>
              <a:rPr lang="en-US" sz="5400" dirty="0" smtClean="0"/>
              <a:t>:</a:t>
            </a:r>
            <a:endParaRPr lang="en-US" sz="5400" dirty="0"/>
          </a:p>
        </p:txBody>
      </p:sp>
      <p:sp>
        <p:nvSpPr>
          <p:cNvPr id="3" name="Subtitle 2">
            <a:extLst>
              <a:ext uri="{FF2B5EF4-FFF2-40B4-BE49-F238E27FC236}">
                <a16:creationId xmlns:a16="http://schemas.microsoft.com/office/drawing/2014/main" id="{E11D145E-4F02-BE84-88E1-DCF8D429163E}"/>
              </a:ext>
            </a:extLst>
          </p:cNvPr>
          <p:cNvSpPr>
            <a:spLocks noGrp="1"/>
          </p:cNvSpPr>
          <p:nvPr>
            <p:ph type="subTitle" idx="1"/>
          </p:nvPr>
        </p:nvSpPr>
        <p:spPr>
          <a:xfrm>
            <a:off x="589740" y="3992880"/>
            <a:ext cx="4023359" cy="1864663"/>
          </a:xfrm>
        </p:spPr>
        <p:txBody>
          <a:bodyPr>
            <a:normAutofit/>
          </a:bodyPr>
          <a:lstStyle/>
          <a:p>
            <a:r>
              <a:rPr lang="en-US" sz="4000" dirty="0"/>
              <a:t>Suivi et évaluation</a:t>
            </a:r>
            <a:endParaRPr lang="en-KE" sz="4000" dirty="0"/>
          </a:p>
        </p:txBody>
      </p:sp>
      <p:sp>
        <p:nvSpPr>
          <p:cNvPr id="11" name="!!accent">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A48BF091-A912-9F49-539C-A9EF8F540FF9}"/>
              </a:ext>
            </a:extLst>
          </p:cNvPr>
          <p:cNvPicPr>
            <a:picLocks noChangeAspect="1"/>
          </p:cNvPicPr>
          <p:nvPr/>
        </p:nvPicPr>
        <p:blipFill>
          <a:blip r:embed="rId2"/>
          <a:srcRect r="3891"/>
          <a:stretch>
            <a:fillRect/>
          </a:stretch>
        </p:blipFill>
        <p:spPr>
          <a:xfrm>
            <a:off x="4868487" y="10"/>
            <a:ext cx="7323513" cy="6857990"/>
          </a:xfrm>
          <a:prstGeom prst="rect">
            <a:avLst/>
          </a:prstGeom>
        </p:spPr>
      </p:pic>
    </p:spTree>
    <p:extLst>
      <p:ext uri="{BB962C8B-B14F-4D97-AF65-F5344CB8AC3E}">
        <p14:creationId xmlns:p14="http://schemas.microsoft.com/office/powerpoint/2010/main" val="4094444182"/>
      </p:ext>
    </p:extLst>
  </p:cSld>
  <p:clrMapOvr>
    <a:masterClrMapping/>
  </p:clrMapOvr>
  <p:timing>
    <p:tnLst>
      <p:par>
        <p:cTn id="1" dur="indefinite" restart="never" nodeType="tmRoot"/>
      </p:par>
    </p:tnLst>
  </p:timing>
</p:sld>
</file>

<file path=ppt/slides/slide10.xml><?xml version="1.0" encoding="utf-8"?>
<p:sld xmlns:a16="http://schemas.microsoft.com/office/drawing/2014/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8DABED-0CC2-B5A1-73EE-4541F421842C}"/>
              </a:ext>
            </a:extLst>
          </p:cNvPr>
          <p:cNvSpPr>
            <a:spLocks noGrp="1"/>
          </p:cNvSpPr>
          <p:nvPr>
            <p:ph type="title"/>
          </p:nvPr>
        </p:nvSpPr>
        <p:spPr>
          <a:xfrm>
            <a:off x="1071880" y="-389301"/>
            <a:ext cx="5765800" cy="1088136"/>
          </a:xfrm>
        </p:spPr>
        <p:txBody>
          <a:bodyPr anchor="b">
            <a:normAutofit/>
          </a:bodyPr>
          <a:lstStyle/>
          <a:p>
            <a:r>
              <a:rPr lang="en-US" sz="2400" b="1" dirty="0"/>
              <a:t>Défis liés à la mise en œuvre du suivi et de l'évaluation</a:t>
            </a:r>
            <a:endParaRPr lang="en-US" sz="2400" b="1" dirty="0"/>
          </a:p>
        </p:txBody>
      </p:sp>
      <p:sp>
        <p:nvSpPr>
          <p:cNvPr id="11" name="Rectangle 10">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93E5AFD-758C-EE76-E227-4E64880FA41C}"/>
              </a:ext>
            </a:extLst>
          </p:cNvPr>
          <p:cNvSpPr>
            <a:spLocks noGrp="1"/>
          </p:cNvSpPr>
          <p:nvPr>
            <p:ph idx="1"/>
          </p:nvPr>
        </p:nvSpPr>
        <p:spPr>
          <a:xfrm>
            <a:off x="177798" y="792480"/>
            <a:ext cx="7892910" cy="5974080"/>
          </a:xfrm>
        </p:spPr>
        <p:txBody>
          <a:bodyPr anchor="t">
            <a:normAutofit fontScale="55000" lnSpcReduction="20000"/>
          </a:bodyPr>
          <a:lstStyle/>
          <a:p>
            <a:pPr marL="0" indent="0">
              <a:buNone/>
            </a:pPr>
            <a:r>
              <a:rPr lang="en-US" sz="2900" dirty="0" smtClean="0"/>
              <a:t>Bien que </a:t>
            </a:r>
            <a:r>
              <a:rPr lang="en-US" sz="2900" dirty="0"/>
              <a:t>le MEAL soit très utile, certaines ONG, en particulier les plus petites, peuvent le percevoir comme coûteux, chronophage, trop technique ou susceptible d'exposer leurs faiblesses ou de fournir des résultats « erronés ». En réalité, le MEAL est accessible et réalisable pour les petites ONG, les organisations bénévoles et même les bénévoles individuels lorsqu'il est adapté à leurs capacités et à leur contexte. Les défis liés à la mise en œuvre du suivi et de l'évaluation comprennent :</a:t>
            </a:r>
          </a:p>
          <a:p>
            <a:pPr marL="0" indent="0">
              <a:buNone/>
            </a:pPr>
            <a:r>
              <a:rPr lang="en-US" sz="2900" dirty="0"/>
              <a:t> </a:t>
            </a:r>
            <a:r>
              <a:rPr lang="en-US" sz="2900" b="1" dirty="0"/>
              <a:t>Qualité et fiabilité des données : </a:t>
            </a:r>
            <a:r>
              <a:rPr lang="en-US" sz="2900" dirty="0"/>
              <a:t>il peut être difficile de garantir l'exactitude, l'exhaustivité et la cohérence des données en raison d'erreurs de saisie, de méthodes de collecte biaisées ou de la petite taille des échantillons.</a:t>
            </a:r>
          </a:p>
          <a:p>
            <a:pPr marL="0" indent="0">
              <a:buNone/>
            </a:pPr>
            <a:r>
              <a:rPr lang="en-US" sz="2900" dirty="0"/>
              <a:t> </a:t>
            </a:r>
            <a:r>
              <a:rPr lang="en-US" sz="2900" b="1" dirty="0"/>
              <a:t>Utilisation limitée des résultats : </a:t>
            </a:r>
            <a:r>
              <a:rPr lang="en-US" sz="2900" dirty="0"/>
              <a:t>les résultats des évaluations ne sont pas toujours utilisés pour la prise de décision ou l'amélioration des programmes. Il est essentiel de promouvoir une culture d'action fondée sur des preuves, en particulier pour les ONG axées sur l'action.</a:t>
            </a:r>
          </a:p>
          <a:p>
            <a:pPr marL="0" indent="0">
              <a:buNone/>
            </a:pPr>
            <a:r>
              <a:rPr lang="en-US" sz="2900" dirty="0"/>
              <a:t> </a:t>
            </a:r>
            <a:r>
              <a:rPr lang="en-US" sz="2900" b="1" dirty="0"/>
              <a:t>Contraintes en matière de ressources : </a:t>
            </a:r>
            <a:r>
              <a:rPr lang="en-US" sz="2900" dirty="0"/>
              <a:t>les limitations financières, humaines et technologiques, telles que l'insuffisance des fonds, du personnel qualifié ou des outils appropriés, peuvent entraver les efforts en matière de MEAL</a:t>
            </a:r>
            <a:r>
              <a:rPr lang="en-US" sz="2900" dirty="0" smtClean="0"/>
              <a:t>.</a:t>
            </a:r>
          </a:p>
          <a:p>
            <a:pPr marL="0" indent="0">
              <a:buNone/>
            </a:pPr>
            <a:r>
              <a:rPr lang="en-US" sz="2900" b="1" dirty="0"/>
              <a:t>Engagement des parties prenantes : </a:t>
            </a:r>
            <a:r>
              <a:rPr lang="en-US" sz="2900" dirty="0"/>
              <a:t>il est essentiel de maintenir la participation active de toutes les parties prenantes concernées, mais cela peut s'avérer difficile et affecter la pertinence et la qualité des évaluations.</a:t>
            </a:r>
          </a:p>
          <a:p>
            <a:pPr marL="0" indent="0">
              <a:buNone/>
            </a:pPr>
            <a:r>
              <a:rPr lang="en-US" sz="2900" dirty="0"/>
              <a:t> </a:t>
            </a:r>
            <a:r>
              <a:rPr lang="en-US" sz="2900" b="1" dirty="0"/>
              <a:t>Contraintes de temps : </a:t>
            </a:r>
            <a:r>
              <a:rPr lang="en-US" sz="2900" dirty="0"/>
              <a:t>un MEAL complet nécessite suffisamment de temps pour la collecte, l'analyse et la communication des données, mais les délais des projets peuvent limiter ce temps, ce qui peut compromettre la rigueur.</a:t>
            </a:r>
          </a:p>
          <a:p>
            <a:pPr marL="0" indent="0">
              <a:buNone/>
            </a:pPr>
            <a:r>
              <a:rPr lang="en-US" sz="2900" dirty="0"/>
              <a:t> </a:t>
            </a:r>
            <a:r>
              <a:rPr lang="en-US" sz="2900" b="1" dirty="0"/>
              <a:t>Complexité de l'évaluation d'impact : </a:t>
            </a:r>
            <a:r>
              <a:rPr lang="en-US" sz="2900" dirty="0"/>
              <a:t>il est souvent complexe d'attribuer les résultats à un seul projet, ce qui nécessite des conceptions et des méthodes robustes. Les attentes élevées en matière d'impact sur le développement peuvent également poser des défis.</a:t>
            </a:r>
          </a:p>
          <a:p>
            <a:endParaRPr lang="en-US" dirty="0"/>
          </a:p>
          <a:p>
            <a:pPr>
              <a:lnSpc>
                <a:spcPct val="100000"/>
              </a:lnSpc>
            </a:pPr>
            <a:endParaRPr lang="en-KE" sz="1800" dirty="0"/>
          </a:p>
        </p:txBody>
      </p:sp>
      <p:pic>
        <p:nvPicPr>
          <p:cNvPr id="5" name="Picture 4" descr="Calculator, pen, compass, money and a paper with graphs printed on it">
            <a:extLst>
              <a:ext uri="{FF2B5EF4-FFF2-40B4-BE49-F238E27FC236}">
                <a16:creationId xmlns:a16="http://schemas.microsoft.com/office/drawing/2014/main" id="{6067200D-1C10-B60F-AC53-7E8C80CBEAE0}"/>
              </a:ext>
            </a:extLst>
          </p:cNvPr>
          <p:cNvPicPr>
            <a:picLocks noChangeAspect="1"/>
          </p:cNvPicPr>
          <p:nvPr/>
        </p:nvPicPr>
        <p:blipFill>
          <a:blip r:embed="rId2"/>
          <a:srcRect l="21872" r="17649" b="-1"/>
          <a:stretch>
            <a:fillRect/>
          </a:stretch>
        </p:blipFill>
        <p:spPr>
          <a:xfrm>
            <a:off x="8070708" y="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383360312"/>
      </p:ext>
    </p:extLst>
  </p:cSld>
  <p:clrMapOvr>
    <a:masterClrMapping/>
  </p:clrMapOvr>
  <p:timing>
    <p:tnLst>
      <p:par>
        <p:cTn id="1" dur="indefinite" restart="never" nodeType="tmRoot"/>
      </p:par>
    </p:tnLst>
  </p:timing>
</p:sld>
</file>

<file path=ppt/slides/slide11.xml><?xml version="1.0" encoding="utf-8"?>
<p:sld xmlns:a16="http://schemas.microsoft.com/office/drawing/2014/main" xmlns:adec="http://schemas.microsoft.com/office/drawing/2017/decorative" xmlns:p16="http://schemas.microsoft.com/office/powerpoint/2015/main" xmlns:p14="http://schemas.microsoft.com/office/powerpoint/2010/main" xmlns:a14="http://schemas.microsoft.com/office/drawing/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8DABED-0CC2-B5A1-73EE-4541F421842C}"/>
              </a:ext>
            </a:extLst>
          </p:cNvPr>
          <p:cNvSpPr>
            <a:spLocks noGrp="1"/>
          </p:cNvSpPr>
          <p:nvPr>
            <p:ph type="title"/>
          </p:nvPr>
        </p:nvSpPr>
        <p:spPr>
          <a:xfrm>
            <a:off x="96520" y="-352297"/>
            <a:ext cx="3683628" cy="1088136"/>
          </a:xfrm>
        </p:spPr>
        <p:txBody>
          <a:bodyPr anchor="b">
            <a:normAutofit/>
          </a:bodyPr>
          <a:lstStyle/>
          <a:p>
            <a:r>
              <a:rPr lang="en-US" sz="2000" b="1" dirty="0"/>
              <a:t>Aligner le MEAL dirigé par les autochtones sur les normes mondiales</a:t>
            </a:r>
            <a:endParaRPr lang="en-US" sz="2000" b="1" dirty="0"/>
          </a:p>
        </p:txBody>
      </p:sp>
      <p:sp>
        <p:nvSpPr>
          <p:cNvPr id="11" name="Rectangle 10">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93E5AFD-758C-EE76-E227-4E64880FA41C}"/>
              </a:ext>
            </a:extLst>
          </p:cNvPr>
          <p:cNvSpPr>
            <a:spLocks noGrp="1"/>
          </p:cNvSpPr>
          <p:nvPr>
            <p:ph idx="1"/>
          </p:nvPr>
        </p:nvSpPr>
        <p:spPr>
          <a:xfrm>
            <a:off x="177798" y="792480"/>
            <a:ext cx="3713482" cy="5974080"/>
          </a:xfrm>
        </p:spPr>
        <p:txBody>
          <a:bodyPr anchor="t">
            <a:normAutofit/>
          </a:bodyPr>
          <a:lstStyle/>
          <a:p>
            <a:pPr marL="0" indent="0" algn="just">
              <a:buNone/>
            </a:pPr>
            <a:r>
              <a:rPr lang="en-US" sz="2000" dirty="0" smtClean="0"/>
              <a:t>Ce </a:t>
            </a:r>
            <a:r>
              <a:rPr lang="en-US" sz="2000" dirty="0"/>
              <a:t>tableau illustre comment le MEAL dirigé par les organisations autochtones s'aligne sur les normes et les cadres mondiaux. Il met en évidence l'intégration des principes de développement international, des pratiques éthiques et des approches participatives avec les systèmes de connaissances autochtones, la souveraineté des données et les indicateurs culturellement pertinents. La comparaison montre comment le MEAL dirigé par les autochtones répond aux attentes mondiales tout en restant ancré dans les valeurs, les droits et les priorités de la communauté.</a:t>
            </a:r>
          </a:p>
          <a:p>
            <a:endParaRPr lang="en-US" dirty="0"/>
          </a:p>
          <a:p>
            <a:pPr>
              <a:lnSpc>
                <a:spcPct val="100000"/>
              </a:lnSpc>
            </a:pPr>
            <a:endParaRPr lang="en-KE" sz="1800" dirty="0"/>
          </a:p>
        </p:txBody>
      </p:sp>
      <p:graphicFrame>
        <p:nvGraphicFramePr>
          <p:cNvPr id="4" name="Table 3"/>
          <p:cNvGraphicFramePr>
            <a:graphicFrameLocks noGrp="1"/>
          </p:cNvGraphicFramePr>
          <p:nvPr>
            <p:extLst>
              <p:ext uri="{D42A27DB-BD31-4B8C-83A1-F6EECF244321}">
                <p14:modId xmlns:p14="http://schemas.microsoft.com/office/powerpoint/2010/main" val="2387257408"/>
              </p:ext>
            </p:extLst>
          </p:nvPr>
        </p:nvGraphicFramePr>
        <p:xfrm>
          <a:off x="3891280" y="0"/>
          <a:ext cx="8300720" cy="7609842"/>
        </p:xfrm>
        <a:graphic>
          <a:graphicData uri="http://schemas.openxmlformats.org/drawingml/2006/table">
            <a:tbl>
              <a:tblPr firstRow="1" firstCol="1" bandRow="1">
                <a:tableStyleId>{5C22544A-7EE6-4342-B048-85BDC9FD1C3A}</a:tableStyleId>
              </a:tblPr>
              <a:tblGrid>
                <a:gridCol w="4150360">
                  <a:extLst>
                    <a:ext uri="{9D8B030D-6E8A-4147-A177-3AD203B41FA5}">
                      <a16:colId xmlns:a16="http://schemas.microsoft.com/office/drawing/2014/main" val="3770763306"/>
                    </a:ext>
                  </a:extLst>
                </a:gridCol>
                <a:gridCol w="4150360">
                  <a:extLst>
                    <a:ext uri="{9D8B030D-6E8A-4147-A177-3AD203B41FA5}">
                      <a16:colId xmlns:a16="http://schemas.microsoft.com/office/drawing/2014/main" val="1385252854"/>
                    </a:ext>
                  </a:extLst>
                </a:gridCol>
              </a:tblGrid>
              <a:tr h="475615">
                <a:tc>
                  <a:txBody>
                    <a:bodyPr/>
                    <a:lstStyle/>
                    <a:p>
                      <a:pPr marL="0" marR="0" algn="ctr">
                        <a:lnSpc>
                          <a:spcPct val="107000"/>
                        </a:lnSpc>
                        <a:spcBef>
                          <a:spcPts val="0"/>
                        </a:spcBef>
                        <a:spcAft>
                          <a:spcPts val="0"/>
                        </a:spcAft>
                      </a:pPr>
                      <a:r>
                        <a:rPr lang="en-US" sz="1400" dirty="0">
                          <a:effectLst/>
                        </a:rPr>
                        <a:t>Principe MEAL / Domaine d'intervention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Approche dirigée par les organisations autochtones et alignement mondial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5052774"/>
                  </a:ext>
                </a:extLst>
              </a:tr>
              <a:tr h="1426845">
                <a:tc>
                  <a:txBody>
                    <a:bodyPr/>
                    <a:lstStyle/>
                    <a:p>
                      <a:pPr marL="0" marR="0">
                        <a:lnSpc>
                          <a:spcPct val="107000"/>
                        </a:lnSpc>
                        <a:spcBef>
                          <a:spcPts val="0"/>
                        </a:spcBef>
                        <a:spcAft>
                          <a:spcPts val="0"/>
                        </a:spcAft>
                      </a:pPr>
                      <a:r>
                        <a:rPr lang="en-US" sz="1400" dirty="0">
                          <a:effectLst/>
                        </a:rPr>
                        <a:t>Alignement sur les normes internationales de développement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Suivi des progrès réalisés dans le cadre des ODD (par exemple, ODD 2, 5, 6, 15) tout en reflétant les priorités autochtones ; alignement sur la Déclaration des Nations Unies sur les droits des peuples autochtones (UNDRIP) mettant l'accent sur la participation, le consentement préalable, libre et éclairé (FPIC) et l'autodétermination ; application des normes MEAL mondiales (PNUD, UNICEF, FIDA, OCDE-CAD) adaptées aux connaissances et aux valeurs autochtones.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390095"/>
                  </a:ext>
                </a:extLst>
              </a:tr>
              <a:tr h="951230">
                <a:tc>
                  <a:txBody>
                    <a:bodyPr/>
                    <a:lstStyle/>
                    <a:p>
                      <a:pPr marL="0" marR="0">
                        <a:lnSpc>
                          <a:spcPct val="107000"/>
                        </a:lnSpc>
                        <a:spcBef>
                          <a:spcPts val="0"/>
                        </a:spcBef>
                        <a:spcAft>
                          <a:spcPts val="0"/>
                        </a:spcAft>
                      </a:pPr>
                      <a:r>
                        <a:rPr lang="en-US" sz="1400" dirty="0">
                          <a:effectLst/>
                        </a:rPr>
                        <a:t>Souveraineté des données autochtones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Les communautés autochtones dirigent le MEAL, contrôlant la propriété, l'accès et l'utilisation des données ; s'aligne sur les normes éthiques mondiales en matière de confidentialité des données, de recherche responsable et de préservation culturelle.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138427"/>
                  </a:ext>
                </a:extLst>
              </a:tr>
              <a:tr h="1189038">
                <a:tc>
                  <a:txBody>
                    <a:bodyPr/>
                    <a:lstStyle/>
                    <a:p>
                      <a:pPr marL="0" marR="0">
                        <a:lnSpc>
                          <a:spcPct val="107000"/>
                        </a:lnSpc>
                        <a:spcBef>
                          <a:spcPts val="0"/>
                        </a:spcBef>
                        <a:spcAft>
                          <a:spcPts val="0"/>
                        </a:spcAft>
                      </a:pPr>
                      <a:r>
                        <a:rPr lang="en-US" sz="1400" dirty="0">
                          <a:effectLst/>
                        </a:rPr>
                        <a:t>Indicateurs culturellement pertinents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Va au-delà des mesures quantitatives pour inclure des indicateurs qualitatifs, relationnels et liés à la terre, tels que la narration d'histoires, les récits oraux, la restauration de la biodiversité et l'accès aux aliments et aux médicaments traditionnels.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2799490"/>
                  </a:ext>
                </a:extLst>
              </a:tr>
              <a:tr h="1189038">
                <a:tc>
                  <a:txBody>
                    <a:bodyPr/>
                    <a:lstStyle/>
                    <a:p>
                      <a:pPr marL="0" marR="0">
                        <a:lnSpc>
                          <a:spcPct val="107000"/>
                        </a:lnSpc>
                        <a:spcBef>
                          <a:spcPts val="0"/>
                        </a:spcBef>
                        <a:spcAft>
                          <a:spcPts val="0"/>
                        </a:spcAft>
                      </a:pPr>
                      <a:r>
                        <a:rPr lang="en-US" sz="1400">
                          <a:effectLst/>
                        </a:rPr>
                        <a:t>Approches communautaires et participatives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Place les anciens, les femmes, les jeunes et les structures de gouvernance locales au centre du MEAL ; garantit une participation inclusive, équitable et ancrée dans la culture, conformément aux meilleures pratiques mondiales en matière d'évaluation participative.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2945933"/>
                  </a:ext>
                </a:extLst>
              </a:tr>
              <a:tr h="1189038">
                <a:tc>
                  <a:txBody>
                    <a:bodyPr/>
                    <a:lstStyle/>
                    <a:p>
                      <a:pPr marL="0" marR="0">
                        <a:lnSpc>
                          <a:spcPct val="107000"/>
                        </a:lnSpc>
                        <a:spcBef>
                          <a:spcPts val="0"/>
                        </a:spcBef>
                        <a:spcAft>
                          <a:spcPts val="0"/>
                        </a:spcAft>
                      </a:pPr>
                      <a:r>
                        <a:rPr lang="en-US" sz="1400">
                          <a:effectLst/>
                        </a:rPr>
                        <a:t>Éthique et responsabilité</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Étend la transparence et la responsabilité au-delà des donateurs aux communautés, aux ancêtres et aux terres ; maintient le FPIC, les protocoles culturels et la gestion éthique des connaissances tout en s'alignant sur les normes mondiales.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9935134"/>
                  </a:ext>
                </a:extLst>
              </a:tr>
              <a:tr h="1189038">
                <a:tc>
                  <a:txBody>
                    <a:bodyPr/>
                    <a:lstStyle/>
                    <a:p>
                      <a:pPr marL="0" marR="0">
                        <a:lnSpc>
                          <a:spcPct val="107000"/>
                        </a:lnSpc>
                        <a:spcBef>
                          <a:spcPts val="0"/>
                        </a:spcBef>
                        <a:spcAft>
                          <a:spcPts val="0"/>
                        </a:spcAft>
                      </a:pPr>
                      <a:r>
                        <a:rPr lang="en-US" sz="1400" dirty="0">
                          <a:effectLst/>
                        </a:rPr>
                        <a:t>Apprentissage et adaptation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Intègre un apprentissage holistique et ancré dans la culture afin d'améliorer les résultats pour les personnes, la culture et l'environnement ; complète l'accent mis par le MEAL mondial sur la gestion adaptative et la prise de décision fondée sur des preuves.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5856444"/>
                  </a:ext>
                </a:extLst>
              </a:tr>
            </a:tbl>
          </a:graphicData>
        </a:graphic>
      </p:graphicFrame>
      <p:sp>
        <p:nvSpPr>
          <p:cNvPr id="6" name="Rectangle 1"/>
          <p:cNvSpPr>
            <a:spLocks noChangeArrowheads="1"/>
          </p:cNvSpPr>
          <p:nvPr/>
        </p:nvSpPr>
        <p:spPr bwMode="auto">
          <a:xfrm>
            <a:off x="4803912" y="1668780"/>
            <a:ext cx="9064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529098981"/>
      </p:ext>
    </p:extLst>
  </p:cSld>
  <p:clrMapOvr>
    <a:masterClrMapping/>
  </p:clrMapOvr>
  <p:timing>
    <p:tnLst>
      <p:par>
        <p:cTn id="1" dur="indefinite" restart="never" nodeType="tmRoot"/>
      </p:par>
    </p:tnLst>
  </p:timing>
</p:sld>
</file>

<file path=ppt/slides/slide12.xml><?xml version="1.0" encoding="utf-8"?>
<p:sld xmlns:a16="http://schemas.microsoft.com/office/drawing/2014/main" xmlns:adec="http://schemas.microsoft.com/office/drawing/2017/decorative" xmlns:p16="http://schemas.microsoft.com/office/powerpoint/2015/main" xmlns:p14="http://schemas.microsoft.com/office/powerpoint/2010/main" xmlns:a14="http://schemas.microsoft.com/office/drawing/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8DABED-0CC2-B5A1-73EE-4541F421842C}"/>
              </a:ext>
            </a:extLst>
          </p:cNvPr>
          <p:cNvSpPr>
            <a:spLocks noGrp="1"/>
          </p:cNvSpPr>
          <p:nvPr>
            <p:ph type="title"/>
          </p:nvPr>
        </p:nvSpPr>
        <p:spPr>
          <a:xfrm>
            <a:off x="1071880" y="-389301"/>
            <a:ext cx="5765800" cy="1088136"/>
          </a:xfrm>
        </p:spPr>
        <p:txBody>
          <a:bodyPr anchor="b">
            <a:normAutofit/>
          </a:bodyPr>
          <a:lstStyle/>
          <a:p>
            <a:r>
              <a:rPr lang="en-US" sz="2400" dirty="0"/>
              <a:t>Étapes</a:t>
            </a:r>
            <a:r>
              <a:rPr lang="en-US" sz="2400" dirty="0" smtClean="0"/>
              <a:t> systématiques </a:t>
            </a:r>
            <a:r>
              <a:rPr lang="en-US" sz="2400" dirty="0"/>
              <a:t>pour une gestion et une évaluation efficaces des projets</a:t>
            </a:r>
            <a:endParaRPr lang="en-US" sz="2400" dirty="0"/>
          </a:p>
        </p:txBody>
      </p:sp>
      <p:sp>
        <p:nvSpPr>
          <p:cNvPr id="11" name="Rectangle 10">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1959090231"/>
              </p:ext>
            </p:extLst>
          </p:nvPr>
        </p:nvGraphicFramePr>
        <p:xfrm>
          <a:off x="0" y="698836"/>
          <a:ext cx="7334130" cy="6392978"/>
        </p:xfrm>
        <a:graphic>
          <a:graphicData uri="http://schemas.openxmlformats.org/drawingml/2006/table">
            <a:tbl>
              <a:tblPr firstRow="1" firstCol="1" bandRow="1">
                <a:tableStyleId>{5C22544A-7EE6-4342-B048-85BDC9FD1C3A}</a:tableStyleId>
              </a:tblPr>
              <a:tblGrid>
                <a:gridCol w="3667065">
                  <a:extLst>
                    <a:ext uri="{9D8B030D-6E8A-4147-A177-3AD203B41FA5}">
                      <a16:colId xmlns:a16="http://schemas.microsoft.com/office/drawing/2014/main" val="3684750891"/>
                    </a:ext>
                  </a:extLst>
                </a:gridCol>
                <a:gridCol w="3667065">
                  <a:extLst>
                    <a:ext uri="{9D8B030D-6E8A-4147-A177-3AD203B41FA5}">
                      <a16:colId xmlns:a16="http://schemas.microsoft.com/office/drawing/2014/main" val="3986751929"/>
                    </a:ext>
                  </a:extLst>
                </a:gridCol>
              </a:tblGrid>
              <a:tr h="361737">
                <a:tc>
                  <a:txBody>
                    <a:bodyPr/>
                    <a:lstStyle/>
                    <a:p>
                      <a:pPr marL="0" marR="0" algn="ctr">
                        <a:lnSpc>
                          <a:spcPct val="107000"/>
                        </a:lnSpc>
                        <a:spcBef>
                          <a:spcPts val="0"/>
                        </a:spcBef>
                        <a:spcAft>
                          <a:spcPts val="0"/>
                        </a:spcAft>
                      </a:pPr>
                      <a:r>
                        <a:rPr lang="en-US" sz="1400" dirty="0">
                          <a:effectLst/>
                        </a:rPr>
                        <a:t>Étape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Description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60529493"/>
                  </a:ext>
                </a:extLst>
              </a:tr>
              <a:tr h="1123523">
                <a:tc>
                  <a:txBody>
                    <a:bodyPr/>
                    <a:lstStyle/>
                    <a:p>
                      <a:pPr marL="0" marR="0">
                        <a:lnSpc>
                          <a:spcPct val="107000"/>
                        </a:lnSpc>
                        <a:spcBef>
                          <a:spcPts val="0"/>
                        </a:spcBef>
                        <a:spcAft>
                          <a:spcPts val="0"/>
                        </a:spcAft>
                      </a:pPr>
                      <a:r>
                        <a:rPr lang="en-US" sz="1400" dirty="0">
                          <a:effectLst/>
                        </a:rPr>
                        <a:t>1. Définir les buts et les objectifs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400">
                          <a:effectLst/>
                        </a:rPr>
                        <a:t>Formulez clairement des buts et objectifs spécifiques, mesurables, réalisables, pertinents et limités dans le temps (SMART) pour votre projet</a:t>
                      </a:r>
                      <a:r>
                        <a:rPr lang="en-GB" sz="1400">
                          <a:effectLst/>
                        </a:rPr>
                        <a:t>,</a:t>
                      </a:r>
                      <a:r>
                        <a:rPr lang="en-US" sz="1400">
                          <a:effectLst/>
                        </a:rPr>
                        <a:t> en veillant à ce qu'ils soient conformes aux valeurs autochtones</a:t>
                      </a:r>
                      <a:r>
                        <a:rPr lang="en-GB" sz="14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77490750"/>
                  </a:ext>
                </a:extLst>
              </a:tr>
              <a:tr h="1504415">
                <a:tc>
                  <a:txBody>
                    <a:bodyPr/>
                    <a:lstStyle/>
                    <a:p>
                      <a:pPr marL="0" marR="0">
                        <a:lnSpc>
                          <a:spcPct val="107000"/>
                        </a:lnSpc>
                        <a:spcBef>
                          <a:spcPts val="0"/>
                        </a:spcBef>
                        <a:spcAft>
                          <a:spcPts val="0"/>
                        </a:spcAft>
                      </a:pPr>
                      <a:r>
                        <a:rPr lang="en-US" sz="1400" dirty="0">
                          <a:effectLst/>
                        </a:rPr>
                        <a:t>2. Élaborer des indicateurs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Identifiez des indicateurs qui mesurent les progrès accomplis vers les buts de votre projet. Les indicateurs doivent être significatifs, mesurables et alignés sur les objectifs. Identifiez des indicateurs quantitatifs et qualitatifs, y compris des mesures relationnelles, culturelles et foncières.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0634031"/>
                  </a:ext>
                </a:extLst>
              </a:tr>
              <a:tr h="816524">
                <a:tc>
                  <a:txBody>
                    <a:bodyPr/>
                    <a:lstStyle/>
                    <a:p>
                      <a:pPr marL="0" marR="0">
                        <a:lnSpc>
                          <a:spcPct val="107000"/>
                        </a:lnSpc>
                        <a:spcBef>
                          <a:spcPts val="0"/>
                        </a:spcBef>
                        <a:spcAft>
                          <a:spcPts val="0"/>
                        </a:spcAft>
                      </a:pPr>
                      <a:r>
                        <a:rPr lang="en-US" sz="1400">
                          <a:effectLst/>
                        </a:rPr>
                        <a:t>3. Collecte de données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Recueillez des données à l'aide de méthodes participatives et adaptées à la culture, telles que la narration d'histoires, les récits oraux, les enquêtes ou l'observation écologique.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9946027"/>
                  </a:ext>
                </a:extLst>
              </a:tr>
              <a:tr h="742629">
                <a:tc>
                  <a:txBody>
                    <a:bodyPr/>
                    <a:lstStyle/>
                    <a:p>
                      <a:pPr marL="0" marR="0">
                        <a:lnSpc>
                          <a:spcPct val="107000"/>
                        </a:lnSpc>
                        <a:spcBef>
                          <a:spcPts val="0"/>
                        </a:spcBef>
                        <a:spcAft>
                          <a:spcPts val="0"/>
                        </a:spcAft>
                      </a:pPr>
                      <a:r>
                        <a:rPr lang="en-US" sz="1400">
                          <a:effectLst/>
                        </a:rPr>
                        <a:t>4. Analyse des données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Analysez les données collectées pour évaluer les progrès, les résultats et les impacts, en combinant des informations quantitatives et qualitatives.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3461926"/>
                  </a:ext>
                </a:extLst>
              </a:tr>
              <a:tr h="816524">
                <a:tc>
                  <a:txBody>
                    <a:bodyPr/>
                    <a:lstStyle/>
                    <a:p>
                      <a:pPr marL="0" marR="0">
                        <a:lnSpc>
                          <a:spcPct val="107000"/>
                        </a:lnSpc>
                        <a:spcBef>
                          <a:spcPts val="0"/>
                        </a:spcBef>
                        <a:spcAft>
                          <a:spcPts val="0"/>
                        </a:spcAft>
                      </a:pPr>
                      <a:r>
                        <a:rPr lang="en-US" sz="1400">
                          <a:effectLst/>
                        </a:rPr>
                        <a:t>5. Rapports et communication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Partager les conclusions avec toutes les parties prenantes, en particulier la communauté, en utilisant des formats accessibles et les langues autochtones dans la mesure du possible.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8475319"/>
                  </a:ext>
                </a:extLst>
              </a:tr>
              <a:tr h="816524">
                <a:tc>
                  <a:txBody>
                    <a:bodyPr/>
                    <a:lstStyle/>
                    <a:p>
                      <a:pPr marL="0" marR="0">
                        <a:lnSpc>
                          <a:spcPct val="107000"/>
                        </a:lnSpc>
                        <a:spcBef>
                          <a:spcPts val="0"/>
                        </a:spcBef>
                        <a:spcAft>
                          <a:spcPts val="0"/>
                        </a:spcAft>
                      </a:pPr>
                      <a:r>
                        <a:rPr lang="en-US" sz="1400">
                          <a:effectLst/>
                        </a:rPr>
                        <a:t>6. Apprentissage et adaptation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Réfléchissez aux leçons apprises, adaptez les stratégies et appliquez les connaissances acquises pour une amélioration continue et le bénéfice de la communauté.</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99434468"/>
                  </a:ext>
                </a:extLst>
              </a:tr>
            </a:tbl>
          </a:graphicData>
        </a:graphic>
      </p:graphicFrame>
      <p:sp>
        <p:nvSpPr>
          <p:cNvPr id="7" name="Rectangle 1"/>
          <p:cNvSpPr>
            <a:spLocks noChangeArrowheads="1"/>
          </p:cNvSpPr>
          <p:nvPr/>
        </p:nvSpPr>
        <p:spPr bwMode="auto">
          <a:xfrm>
            <a:off x="-133626" y="2435225"/>
            <a:ext cx="9454127" cy="639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4" name="Picture 13">
            <a:extLst>
              <a:ext uri="{FF2B5EF4-FFF2-40B4-BE49-F238E27FC236}">
                <a16:creationId xmlns:a16="http://schemas.microsoft.com/office/drawing/2014/main" id="{F06AE3BB-612E-28C8-25E1-D1F75296A7AD}"/>
              </a:ext>
            </a:extLst>
          </p:cNvPr>
          <p:cNvPicPr>
            <a:picLocks noChangeAspect="1"/>
          </p:cNvPicPr>
          <p:nvPr/>
        </p:nvPicPr>
        <p:blipFill>
          <a:blip r:embed="rId2"/>
          <a:srcRect l="24200"/>
          <a:stretch>
            <a:fillRect/>
          </a:stretch>
        </p:blipFill>
        <p:spPr>
          <a:xfrm>
            <a:off x="7334130" y="75414"/>
            <a:ext cx="4857870" cy="7016400"/>
          </a:xfrm>
          <a:prstGeom prst="rect">
            <a:avLst/>
          </a:prstGeom>
        </p:spPr>
      </p:pic>
    </p:spTree>
    <p:extLst>
      <p:ext uri="{BB962C8B-B14F-4D97-AF65-F5344CB8AC3E}">
        <p14:creationId xmlns:p14="http://schemas.microsoft.com/office/powerpoint/2010/main" val="2024647405"/>
      </p:ext>
    </p:extLst>
  </p:cSld>
  <p:clrMapOvr>
    <a:masterClrMapping/>
  </p:clrMapOvr>
  <p:timing>
    <p:tnLst>
      <p:par>
        <p:cTn id="1" dur="indefinite" restart="never" nodeType="tmRoot"/>
      </p:par>
    </p:tnLst>
  </p:timing>
</p:sld>
</file>

<file path=ppt/slides/slide13.xml><?xml version="1.0" encoding="utf-8"?>
<p:sld xmlns:a16="http://schemas.microsoft.com/office/drawing/2014/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9144"/>
          </a:xfrm>
          <a:prstGeom prst="rect">
            <a:avLst/>
          </a:prstGeom>
          <a:solidFill>
            <a:schemeClr val="tx1">
              <a:lumMod val="65000"/>
              <a:lumOff val="35000"/>
              <a:alpha val="30000"/>
            </a:schemeClr>
          </a:solidFill>
          <a:ln w="9525">
            <a:solidFill>
              <a:schemeClr val="tx1">
                <a:lumMod val="65000"/>
                <a:lumOff val="3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Fuel gauge">
            <a:extLst>
              <a:ext uri="{FF2B5EF4-FFF2-40B4-BE49-F238E27FC236}">
                <a16:creationId xmlns:a16="http://schemas.microsoft.com/office/drawing/2014/main" id="{1EBB5ECB-400A-2DFD-0641-096C08BB055C}"/>
              </a:ext>
            </a:extLst>
          </p:cNvPr>
          <p:cNvPicPr>
            <a:picLocks noChangeAspect="1"/>
          </p:cNvPicPr>
          <p:nvPr/>
        </p:nvPicPr>
        <p:blipFill>
          <a:blip r:embed="rId2"/>
          <a:srcRect l="20958" r="20958"/>
          <a:stretch/>
        </p:blipFill>
        <p:spPr>
          <a:xfrm>
            <a:off x="1" y="10"/>
            <a:ext cx="6655324" cy="6857990"/>
          </a:xfrm>
          <a:prstGeom prst="rect">
            <a:avLst/>
          </a:prstGeom>
        </p:spPr>
      </p:pic>
      <p:sp>
        <p:nvSpPr>
          <p:cNvPr id="6" name="TextBox 5"/>
          <p:cNvSpPr txBox="1"/>
          <p:nvPr/>
        </p:nvSpPr>
        <p:spPr>
          <a:xfrm>
            <a:off x="7645138" y="2026763"/>
            <a:ext cx="4119514" cy="3046988"/>
          </a:xfrm>
          <a:prstGeom prst="rect">
            <a:avLst/>
          </a:prstGeom>
          <a:noFill/>
        </p:spPr>
        <p:txBody>
          <a:bodyPr wrap="square" rtlCol="0">
            <a:spAutoFit/>
          </a:bodyPr>
          <a:lstStyle/>
          <a:p>
            <a:r>
              <a:rPr lang="en-US" sz="9600" dirty="0" smtClean="0">
                <a:latin typeface="Arial Black" panose="020B0A04020102020204" pitchFamily="34" charset="0"/>
              </a:rPr>
              <a:t>FIN</a:t>
            </a:r>
            <a:endParaRPr lang="en-US" sz="9600" dirty="0">
              <a:latin typeface="Arial Black" panose="020B0A04020102020204" pitchFamily="34" charset="0"/>
            </a:endParaRPr>
          </a:p>
        </p:txBody>
      </p:sp>
    </p:spTree>
    <p:extLst>
      <p:ext uri="{BB962C8B-B14F-4D97-AF65-F5344CB8AC3E}">
        <p14:creationId xmlns:p14="http://schemas.microsoft.com/office/powerpoint/2010/main" val="33507063"/>
      </p:ext>
    </p:extLst>
  </p:cSld>
  <p:clrMapOvr>
    <a:masterClrMapping/>
  </p:clrMapOvr>
  <p:timing>
    <p:tnLst>
      <p:par>
        <p:cTn id="1" dur="indefinite" restart="never" nodeType="tmRoot"/>
      </p:par>
    </p:tnLst>
  </p:timing>
</p:sld>
</file>

<file path=ppt/slides/slide2.xml><?xml version="1.0" encoding="utf-8"?>
<p:sld xmlns:a16="http://schemas.microsoft.com/office/drawing/2014/main" xmlns:adec="http://schemas.microsoft.com/office/drawing/2017/decorative" xmlns:p16="http://schemas.microsoft.com/office/powerpoint/2015/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C38675-A6B3-BDA5-AE6A-9C11510A961A}"/>
              </a:ext>
            </a:extLst>
          </p:cNvPr>
          <p:cNvSpPr>
            <a:spLocks noGrp="1"/>
          </p:cNvSpPr>
          <p:nvPr>
            <p:ph type="title"/>
          </p:nvPr>
        </p:nvSpPr>
        <p:spPr>
          <a:xfrm>
            <a:off x="5791200" y="1418778"/>
            <a:ext cx="6400800" cy="1535051"/>
          </a:xfrm>
        </p:spPr>
        <p:txBody>
          <a:bodyPr anchor="b">
            <a:normAutofit/>
          </a:bodyPr>
          <a:lstStyle/>
          <a:p>
            <a:r>
              <a:rPr lang="en-US" sz="5400" dirty="0"/>
              <a:t>Qu'est-ce que le MEAL ?</a:t>
            </a:r>
            <a:endParaRPr lang="en-US" sz="5400" dirty="0"/>
          </a:p>
        </p:txBody>
      </p:sp>
      <p:sp>
        <p:nvSpPr>
          <p:cNvPr id="11"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F830B50-FE3B-B86A-2779-7BED9E0EB906}"/>
              </a:ext>
            </a:extLst>
          </p:cNvPr>
          <p:cNvSpPr>
            <a:spLocks noGrp="1"/>
          </p:cNvSpPr>
          <p:nvPr>
            <p:ph idx="1"/>
          </p:nvPr>
        </p:nvSpPr>
        <p:spPr>
          <a:xfrm>
            <a:off x="5710136" y="3259836"/>
            <a:ext cx="6272784" cy="2825686"/>
          </a:xfrm>
        </p:spPr>
        <p:txBody>
          <a:bodyPr>
            <a:normAutofit fontScale="85000" lnSpcReduction="10000"/>
          </a:bodyPr>
          <a:lstStyle/>
          <a:p>
            <a:pPr marL="0" indent="0">
              <a:buNone/>
            </a:pPr>
            <a:r>
              <a:rPr lang="en-US" dirty="0"/>
              <a:t>Le cadre</a:t>
            </a:r>
            <a:r>
              <a:rPr lang="en-US" dirty="0" smtClean="0"/>
              <a:t> MEAL </a:t>
            </a:r>
            <a:r>
              <a:rPr lang="en-US" dirty="0"/>
              <a:t>est un outil essentiel qui permet aux organisations de mesurer et de suivre les progrès et l'impact de leurs programmes et projets. MEAL signifie « Monitoring, Evaluation, Accountability, and Learning » (suivi, évaluation, responsabilité et apprentissage) et constitue une approche globale de la collecte, de l'analyse et de la communication des données.</a:t>
            </a:r>
            <a:endParaRPr lang="en-KE" sz="1800" dirty="0"/>
          </a:p>
        </p:txBody>
      </p:sp>
      <p:graphicFrame>
        <p:nvGraphicFramePr>
          <p:cNvPr id="14" name="Diagram 13"/>
          <p:cNvGraphicFramePr/>
          <p:nvPr>
            <p:extLst>
              <p:ext uri="{D42A27DB-BD31-4B8C-83A1-F6EECF244321}">
                <p14:modId xmlns:p14="http://schemas.microsoft.com/office/powerpoint/2010/main" val="1507094505"/>
              </p:ext>
            </p:extLst>
          </p:nvPr>
        </p:nvGraphicFramePr>
        <p:xfrm>
          <a:off x="0" y="0"/>
          <a:ext cx="5354536" cy="6786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6262646"/>
      </p:ext>
    </p:extLst>
  </p:cSld>
  <p:clrMapOvr>
    <a:masterClrMapping/>
  </p:clrMapOvr>
  <p:timing>
    <p:tnLst>
      <p:par>
        <p:cTn id="1" dur="indefinite" restart="never" nodeType="tmRoot"/>
      </p:par>
    </p:tnLst>
  </p:timing>
</p:sld>
</file>

<file path=ppt/slides/slide3.xml><?xml version="1.0" encoding="utf-8"?>
<p:sld xmlns:a16="http://schemas.microsoft.com/office/drawing/2014/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E395C7-FA7F-96D4-E269-CA106FB0C4F1}"/>
              </a:ext>
            </a:extLst>
          </p:cNvPr>
          <p:cNvSpPr>
            <a:spLocks noGrp="1"/>
          </p:cNvSpPr>
          <p:nvPr>
            <p:ph type="title"/>
          </p:nvPr>
        </p:nvSpPr>
        <p:spPr>
          <a:xfrm>
            <a:off x="5080216" y="1076324"/>
            <a:ext cx="6272784" cy="1535051"/>
          </a:xfrm>
        </p:spPr>
        <p:txBody>
          <a:bodyPr anchor="b">
            <a:normAutofit/>
          </a:bodyPr>
          <a:lstStyle/>
          <a:p>
            <a:r>
              <a:rPr lang="en-US" sz="4800" dirty="0" smtClean="0"/>
              <a:t>Qu'</a:t>
            </a:r>
            <a:r>
              <a:rPr lang="en-US" sz="4800" dirty="0"/>
              <a:t>est-ce que MEAL ?</a:t>
            </a:r>
            <a:endParaRPr lang="en-KE" sz="4800" dirty="0"/>
          </a:p>
        </p:txBody>
      </p:sp>
      <p:pic>
        <p:nvPicPr>
          <p:cNvPr id="5" name="Picture 4" descr="Assorted vegetables and fruits">
            <a:extLst>
              <a:ext uri="{FF2B5EF4-FFF2-40B4-BE49-F238E27FC236}">
                <a16:creationId xmlns:a16="http://schemas.microsoft.com/office/drawing/2014/main" id="{85A0FBD1-CCE9-5A20-F94E-C2F6871783E2}"/>
              </a:ext>
            </a:extLst>
          </p:cNvPr>
          <p:cNvPicPr>
            <a:picLocks noChangeAspect="1"/>
          </p:cNvPicPr>
          <p:nvPr/>
        </p:nvPicPr>
        <p:blipFill>
          <a:blip r:embed="rId2"/>
          <a:srcRect l="34216" r="21933" b="-1"/>
          <a:stretch>
            <a:fillRect/>
          </a:stretch>
        </p:blipFill>
        <p:spPr>
          <a:xfrm>
            <a:off x="20" y="10"/>
            <a:ext cx="4505305" cy="6857990"/>
          </a:xfrm>
          <a:prstGeom prst="rect">
            <a:avLst/>
          </a:prstGeom>
        </p:spPr>
      </p:pic>
      <p:sp>
        <p:nvSpPr>
          <p:cNvPr id="11"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3EA304C-ADF4-483E-6192-B31B2431DF57}"/>
              </a:ext>
            </a:extLst>
          </p:cNvPr>
          <p:cNvSpPr>
            <a:spLocks noGrp="1"/>
          </p:cNvSpPr>
          <p:nvPr>
            <p:ph idx="1"/>
          </p:nvPr>
        </p:nvSpPr>
        <p:spPr>
          <a:xfrm>
            <a:off x="5080216" y="2953829"/>
            <a:ext cx="6272784" cy="3223133"/>
          </a:xfrm>
        </p:spPr>
        <p:txBody>
          <a:bodyPr>
            <a:normAutofit fontScale="70000" lnSpcReduction="20000"/>
          </a:bodyPr>
          <a:lstStyle/>
          <a:p>
            <a:r>
              <a:rPr lang="en-GB" sz="2900" dirty="0"/>
              <a:t>Le MEAL ne sert pas seulement à établir des rapports, mais aussi à générer des données pertinentes pour l'action et à mettre en place un système intégré qui permet aux organisations :</a:t>
            </a:r>
            <a:endParaRPr lang="en-US" sz="2900" dirty="0"/>
          </a:p>
          <a:p>
            <a:pPr lvl="1"/>
            <a:r>
              <a:rPr lang="en-GB" sz="2900" b="1" dirty="0"/>
              <a:t>suivre les performances </a:t>
            </a:r>
            <a:r>
              <a:rPr lang="en-GB" sz="2900" dirty="0"/>
              <a:t>par rapport aux objectifs (suivi),</a:t>
            </a:r>
            <a:endParaRPr lang="en-US" sz="2900" dirty="0"/>
          </a:p>
          <a:p>
            <a:pPr lvl="1"/>
            <a:r>
              <a:rPr lang="en-GB" sz="2900" b="1" dirty="0"/>
              <a:t>Évaluer les résultats et l'impact </a:t>
            </a:r>
            <a:r>
              <a:rPr lang="en-GB" sz="2900" dirty="0"/>
              <a:t>(évaluation),</a:t>
            </a:r>
            <a:endParaRPr lang="en-US" sz="2900" dirty="0"/>
          </a:p>
          <a:p>
            <a:pPr lvl="1"/>
            <a:r>
              <a:rPr lang="en-GB" sz="2900" b="1" dirty="0"/>
              <a:t>Assurer la responsabilité </a:t>
            </a:r>
            <a:r>
              <a:rPr lang="en-GB" sz="2900" dirty="0"/>
              <a:t>envers les communautés et les parties prenantes,</a:t>
            </a:r>
            <a:endParaRPr lang="en-US" sz="2900" dirty="0"/>
          </a:p>
          <a:p>
            <a:pPr lvl="1"/>
            <a:r>
              <a:rPr lang="en-GB" sz="2900" b="1" dirty="0"/>
              <a:t>d'apprendre et de s'adapter en permanence </a:t>
            </a:r>
            <a:r>
              <a:rPr lang="en-GB" sz="2900" dirty="0"/>
              <a:t>pour améliorer la programmation.</a:t>
            </a:r>
            <a:endParaRPr lang="en-US" sz="2900" dirty="0"/>
          </a:p>
          <a:p>
            <a:pPr>
              <a:lnSpc>
                <a:spcPct val="100000"/>
              </a:lnSpc>
            </a:pPr>
            <a:endParaRPr lang="en-KE" sz="1500" dirty="0"/>
          </a:p>
        </p:txBody>
      </p:sp>
    </p:spTree>
    <p:extLst>
      <p:ext uri="{BB962C8B-B14F-4D97-AF65-F5344CB8AC3E}">
        <p14:creationId xmlns:p14="http://schemas.microsoft.com/office/powerpoint/2010/main" val="3570339794"/>
      </p:ext>
    </p:extLst>
  </p:cSld>
  <p:clrMapOvr>
    <a:masterClrMapping/>
  </p:clrMapOvr>
  <p:timing>
    <p:tnLst>
      <p:par>
        <p:cTn id="1" dur="indefinite" restart="never" nodeType="tmRoot"/>
      </p:par>
    </p:tnLst>
  </p:timing>
</p:sld>
</file>

<file path=ppt/slides/slide4.xml><?xml version="1.0" encoding="utf-8"?>
<p:sld xmlns:a16="http://schemas.microsoft.com/office/drawing/2014/main" xmlns:adec="http://schemas.microsoft.com/office/drawing/2017/decorative" xmlns:p16="http://schemas.microsoft.com/office/powerpoint/2015/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87EBA2-4896-30BA-8B8D-F0CCA9A0E97B}"/>
              </a:ext>
            </a:extLst>
          </p:cNvPr>
          <p:cNvSpPr>
            <a:spLocks noGrp="1"/>
          </p:cNvSpPr>
          <p:nvPr>
            <p:ph type="title"/>
          </p:nvPr>
        </p:nvSpPr>
        <p:spPr>
          <a:xfrm>
            <a:off x="7061200" y="109425"/>
            <a:ext cx="5931410" cy="1105667"/>
          </a:xfrm>
        </p:spPr>
        <p:txBody>
          <a:bodyPr anchor="b">
            <a:normAutofit/>
          </a:bodyPr>
          <a:lstStyle/>
          <a:p>
            <a:r>
              <a:rPr lang="en-GB" sz="3200" b="1" dirty="0"/>
              <a:t>Avantages du MEAL pour les organisations autochtones </a:t>
            </a:r>
            <a:endParaRPr lang="en-US" sz="3200" b="1" dirty="0"/>
          </a:p>
        </p:txBody>
      </p:sp>
      <p:sp>
        <p:nvSpPr>
          <p:cNvPr id="11" name="Rectangle 10">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572" y="2240371"/>
            <a:ext cx="420624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6AEDA50-DDEB-A731-DED8-ACB34253866E}"/>
              </a:ext>
            </a:extLst>
          </p:cNvPr>
          <p:cNvSpPr>
            <a:spLocks noGrp="1"/>
          </p:cNvSpPr>
          <p:nvPr>
            <p:ph idx="1"/>
          </p:nvPr>
        </p:nvSpPr>
        <p:spPr>
          <a:xfrm>
            <a:off x="6533736" y="1484074"/>
            <a:ext cx="5588000" cy="4879141"/>
          </a:xfrm>
        </p:spPr>
        <p:txBody>
          <a:bodyPr anchor="t">
            <a:noAutofit/>
          </a:bodyPr>
          <a:lstStyle/>
          <a:p>
            <a:r>
              <a:rPr lang="en-GB" sz="2000" dirty="0" smtClean="0"/>
              <a:t>Le MEAL </a:t>
            </a:r>
            <a:r>
              <a:rPr lang="en-GB" sz="2000" dirty="0"/>
              <a:t>renforce la capacité des organisations autochtones à mettre en œuvre </a:t>
            </a:r>
            <a:r>
              <a:rPr lang="en-GB" sz="2000" b="1" dirty="0"/>
              <a:t>des programmes crédibles, ancrés dans la culture et efficaces</a:t>
            </a:r>
            <a:r>
              <a:rPr lang="en-GB" sz="2000" dirty="0"/>
              <a:t>, tout en respectant la voix de la communauté et en répondant aux normes modernes d'efficacité du développement</a:t>
            </a:r>
            <a:r>
              <a:rPr lang="en-GB" sz="2000" dirty="0" smtClean="0"/>
              <a:t>.</a:t>
            </a:r>
          </a:p>
          <a:p>
            <a:r>
              <a:rPr lang="en-US" sz="2000" dirty="0"/>
              <a:t>Le MEAL présente de nombreux avantages au sein d'une organisation, notamment</a:t>
            </a:r>
          </a:p>
          <a:p>
            <a:pPr>
              <a:lnSpc>
                <a:spcPct val="100000"/>
              </a:lnSpc>
            </a:pPr>
            <a:endParaRPr lang="en-KE" sz="1400" dirty="0"/>
          </a:p>
        </p:txBody>
      </p:sp>
      <p:graphicFrame>
        <p:nvGraphicFramePr>
          <p:cNvPr id="8" name="Diagram 7"/>
          <p:cNvGraphicFramePr/>
          <p:nvPr>
            <p:extLst>
              <p:ext uri="{D42A27DB-BD31-4B8C-83A1-F6EECF244321}">
                <p14:modId xmlns:p14="http://schemas.microsoft.com/office/powerpoint/2010/main" val="4180363605"/>
              </p:ext>
            </p:extLst>
          </p:nvPr>
        </p:nvGraphicFramePr>
        <p:xfrm>
          <a:off x="36692" y="132080"/>
          <a:ext cx="6534150" cy="6725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9280333"/>
      </p:ext>
    </p:extLst>
  </p:cSld>
  <p:clrMapOvr>
    <a:masterClrMapping/>
  </p:clrMapOvr>
  <p:timing>
    <p:tnLst>
      <p:par>
        <p:cTn id="1" dur="indefinite" restart="never" nodeType="tmRoot"/>
      </p:par>
    </p:tnLst>
  </p:timing>
</p:sld>
</file>

<file path=ppt/slides/slide5.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1936" y="172724"/>
            <a:ext cx="10168128" cy="477516"/>
          </a:xfrm>
        </p:spPr>
        <p:txBody>
          <a:bodyPr>
            <a:normAutofit fontScale="90000"/>
          </a:bodyPr>
          <a:lstStyle/>
          <a:p>
            <a:r>
              <a:rPr lang="en-US" sz="2200" b="1" dirty="0"/>
              <a:t>Outils clés pour le suivi et l'évaluation</a:t>
            </a:r>
            <a:br>
              <a:rPr lang="en-US" dirty="0"/>
            </a:b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35457628"/>
              </p:ext>
            </p:extLst>
          </p:nvPr>
        </p:nvGraphicFramePr>
        <p:xfrm>
          <a:off x="0" y="883924"/>
          <a:ext cx="12192000" cy="6042440"/>
        </p:xfrm>
        <a:graphic>
          <a:graphicData uri="http://schemas.openxmlformats.org/drawingml/2006/table">
            <a:tbl>
              <a:tblPr firstRow="1" firstCol="1" bandRow="1">
                <a:tableStyleId>{5C22544A-7EE6-4342-B048-85BDC9FD1C3A}</a:tableStyleId>
              </a:tblPr>
              <a:tblGrid>
                <a:gridCol w="4064000">
                  <a:extLst>
                    <a:ext uri="{9D8B030D-6E8A-4147-A177-3AD203B41FA5}">
                      <a16:colId xmlns:a16="http://schemas.microsoft.com/office/drawing/2014/main" val="274492186"/>
                    </a:ext>
                  </a:extLst>
                </a:gridCol>
                <a:gridCol w="4064000">
                  <a:extLst>
                    <a:ext uri="{9D8B030D-6E8A-4147-A177-3AD203B41FA5}">
                      <a16:colId xmlns:a16="http://schemas.microsoft.com/office/drawing/2014/main" val="1157249427"/>
                    </a:ext>
                  </a:extLst>
                </a:gridCol>
                <a:gridCol w="4064000">
                  <a:extLst>
                    <a:ext uri="{9D8B030D-6E8A-4147-A177-3AD203B41FA5}">
                      <a16:colId xmlns:a16="http://schemas.microsoft.com/office/drawing/2014/main" val="1273527610"/>
                    </a:ext>
                  </a:extLst>
                </a:gridCol>
              </a:tblGrid>
              <a:tr h="165751">
                <a:tc>
                  <a:txBody>
                    <a:bodyPr/>
                    <a:lstStyle/>
                    <a:p>
                      <a:pPr marL="0" marR="0" algn="just">
                        <a:lnSpc>
                          <a:spcPct val="107000"/>
                        </a:lnSpc>
                        <a:spcBef>
                          <a:spcPts val="0"/>
                        </a:spcBef>
                        <a:spcAft>
                          <a:spcPts val="0"/>
                        </a:spcAft>
                      </a:pPr>
                      <a:r>
                        <a:rPr lang="en-US" sz="1100" dirty="0">
                          <a:effectLst/>
                        </a:rPr>
                        <a:t>Catégorie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a:effectLst/>
                        </a:rPr>
                        <a:t>Objectif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a:effectLst/>
                        </a:rPr>
                        <a:t>Outils clés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extLst>
                  <a:ext uri="{0D108BD9-81ED-4DB2-BD59-A6C34878D82A}">
                    <a16:rowId xmlns:a16="http://schemas.microsoft.com/office/drawing/2014/main" val="354005914"/>
                  </a:ext>
                </a:extLst>
              </a:tr>
              <a:tr h="477950">
                <a:tc>
                  <a:txBody>
                    <a:bodyPr/>
                    <a:lstStyle/>
                    <a:p>
                      <a:pPr marL="0" marR="0" algn="just">
                        <a:lnSpc>
                          <a:spcPct val="107000"/>
                        </a:lnSpc>
                        <a:spcBef>
                          <a:spcPts val="0"/>
                        </a:spcBef>
                        <a:spcAft>
                          <a:spcPts val="0"/>
                        </a:spcAft>
                      </a:pPr>
                      <a:r>
                        <a:rPr lang="en-US" sz="1100" dirty="0">
                          <a:effectLst/>
                        </a:rPr>
                        <a:t>1. Outils de planification et de conception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a:effectLst/>
                        </a:rPr>
                        <a:t>Définir la logique et les résultats du projet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a:effectLst/>
                        </a:rPr>
                        <a:t>Théorie du changement (ToC) ; cadre logique (Logframe) ; cadre de résultats ; fiches de référence des indicateurs (IRS)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extLst>
                  <a:ext uri="{0D108BD9-81ED-4DB2-BD59-A6C34878D82A}">
                    <a16:rowId xmlns:a16="http://schemas.microsoft.com/office/drawing/2014/main" val="2806030666"/>
                  </a:ext>
                </a:extLst>
              </a:tr>
              <a:tr h="635058">
                <a:tc>
                  <a:txBody>
                    <a:bodyPr/>
                    <a:lstStyle/>
                    <a:p>
                      <a:pPr marL="0" marR="0" algn="just">
                        <a:lnSpc>
                          <a:spcPct val="107000"/>
                        </a:lnSpc>
                        <a:spcBef>
                          <a:spcPts val="0"/>
                        </a:spcBef>
                        <a:spcAft>
                          <a:spcPts val="0"/>
                        </a:spcAft>
                      </a:pPr>
                      <a:r>
                        <a:rPr lang="en-US" sz="1100" dirty="0">
                          <a:effectLst/>
                        </a:rPr>
                        <a:t>2. Outils de suivi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a:effectLst/>
                        </a:rPr>
                        <a:t>Suivre les progrès pendant la mise en œuvre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a:effectLst/>
                        </a:rPr>
                        <a:t>Tableau de suivi des indicateurs de performance (PITT) ; fiches de suivi des activités ; listes de contrôle pour le suivi sur le terrain ; registres de présence ; listes de contrôle pour l'observation ; tableaux de bord de suivi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extLst>
                  <a:ext uri="{0D108BD9-81ED-4DB2-BD59-A6C34878D82A}">
                    <a16:rowId xmlns:a16="http://schemas.microsoft.com/office/drawing/2014/main" val="296161532"/>
                  </a:ext>
                </a:extLst>
              </a:tr>
              <a:tr h="477950">
                <a:tc>
                  <a:txBody>
                    <a:bodyPr/>
                    <a:lstStyle/>
                    <a:p>
                      <a:pPr marL="0" marR="0" algn="just">
                        <a:lnSpc>
                          <a:spcPct val="107000"/>
                        </a:lnSpc>
                        <a:spcBef>
                          <a:spcPts val="0"/>
                        </a:spcBef>
                        <a:spcAft>
                          <a:spcPts val="0"/>
                        </a:spcAft>
                      </a:pPr>
                      <a:r>
                        <a:rPr lang="en-US" sz="1100">
                          <a:effectLst/>
                        </a:rPr>
                        <a:t>3. Outils de collecte de données (quantitatifs)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dirty="0">
                          <a:effectLst/>
                        </a:rPr>
                        <a:t>Collecter des données numériques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a:effectLst/>
                        </a:rPr>
                        <a:t>Enquêtes et questionnaires ; enquêtes de référence, à mi-parcours et finales ; outils mobiles de collecte de données (par exemple, KoboToolbox, ODK)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extLst>
                  <a:ext uri="{0D108BD9-81ED-4DB2-BD59-A6C34878D82A}">
                    <a16:rowId xmlns:a16="http://schemas.microsoft.com/office/drawing/2014/main" val="1050131232"/>
                  </a:ext>
                </a:extLst>
              </a:tr>
              <a:tr h="635058">
                <a:tc>
                  <a:txBody>
                    <a:bodyPr/>
                    <a:lstStyle/>
                    <a:p>
                      <a:pPr marL="0" marR="0" algn="just">
                        <a:lnSpc>
                          <a:spcPct val="107000"/>
                        </a:lnSpc>
                        <a:spcBef>
                          <a:spcPts val="0"/>
                        </a:spcBef>
                        <a:spcAft>
                          <a:spcPts val="0"/>
                        </a:spcAft>
                      </a:pPr>
                      <a:r>
                        <a:rPr lang="en-US" sz="1100">
                          <a:effectLst/>
                        </a:rPr>
                        <a:t>4. Outils de collecte de données (qualitatifs)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dirty="0">
                          <a:effectLst/>
                        </a:rPr>
                        <a:t>Recueillir les perceptions et les expériences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a:effectLst/>
                        </a:rPr>
                        <a:t>Entretiens avec des informateurs clés (KII) ; discussions de groupe (FGD) ; études de cas ; changement le plus significatif (MSC) ; évaluation rurale participative (PRA)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extLst>
                  <a:ext uri="{0D108BD9-81ED-4DB2-BD59-A6C34878D82A}">
                    <a16:rowId xmlns:a16="http://schemas.microsoft.com/office/drawing/2014/main" val="3294296527"/>
                  </a:ext>
                </a:extLst>
              </a:tr>
              <a:tr h="635058">
                <a:tc>
                  <a:txBody>
                    <a:bodyPr/>
                    <a:lstStyle/>
                    <a:p>
                      <a:pPr marL="0" marR="0" algn="just">
                        <a:lnSpc>
                          <a:spcPct val="107000"/>
                        </a:lnSpc>
                        <a:spcBef>
                          <a:spcPts val="0"/>
                        </a:spcBef>
                        <a:spcAft>
                          <a:spcPts val="0"/>
                        </a:spcAft>
                      </a:pPr>
                      <a:r>
                        <a:rPr lang="en-US" sz="1100">
                          <a:effectLst/>
                        </a:rPr>
                        <a:t>5. Outils d'évaluation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dirty="0">
                          <a:effectLst/>
                        </a:rPr>
                        <a:t>Évaluer l'efficacité et l'impact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a:effectLst/>
                        </a:rPr>
                        <a:t>Matrice d'évaluation ; critères du CAD de l'OCDE ; analyse avant-après ; analyse coûts-avantages ; récolte des résultats ; analyse des contributions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extLst>
                  <a:ext uri="{0D108BD9-81ED-4DB2-BD59-A6C34878D82A}">
                    <a16:rowId xmlns:a16="http://schemas.microsoft.com/office/drawing/2014/main" val="2700240821"/>
                  </a:ext>
                </a:extLst>
              </a:tr>
              <a:tr h="635058">
                <a:tc>
                  <a:txBody>
                    <a:bodyPr/>
                    <a:lstStyle/>
                    <a:p>
                      <a:pPr marL="0" marR="0" algn="just">
                        <a:lnSpc>
                          <a:spcPct val="107000"/>
                        </a:lnSpc>
                        <a:spcBef>
                          <a:spcPts val="0"/>
                        </a:spcBef>
                        <a:spcAft>
                          <a:spcPts val="0"/>
                        </a:spcAft>
                      </a:pPr>
                      <a:r>
                        <a:rPr lang="en-US" sz="1100">
                          <a:effectLst/>
                        </a:rPr>
                        <a:t>6. Outils de responsabilisation et de retour d'information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dirty="0">
                          <a:effectLst/>
                        </a:rPr>
                        <a:t>Garantir la transparence et la voix de la communauté</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dirty="0">
                          <a:effectLst/>
                        </a:rPr>
                        <a:t>Mécanismes de retour d'information de la communauté (CFM) ; mécanismes de plainte et de réponse (CRM) ; boîtes à suggestions ; tableaux de bord communautaires ; enquêtes de satisfaction des bénéficiaires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extLst>
                  <a:ext uri="{0D108BD9-81ED-4DB2-BD59-A6C34878D82A}">
                    <a16:rowId xmlns:a16="http://schemas.microsoft.com/office/drawing/2014/main" val="1502645454"/>
                  </a:ext>
                </a:extLst>
              </a:tr>
              <a:tr h="477950">
                <a:tc>
                  <a:txBody>
                    <a:bodyPr/>
                    <a:lstStyle/>
                    <a:p>
                      <a:pPr marL="0" marR="0" algn="just">
                        <a:lnSpc>
                          <a:spcPct val="107000"/>
                        </a:lnSpc>
                        <a:spcBef>
                          <a:spcPts val="0"/>
                        </a:spcBef>
                        <a:spcAft>
                          <a:spcPts val="0"/>
                        </a:spcAft>
                      </a:pPr>
                      <a:r>
                        <a:rPr lang="en-US" sz="1100">
                          <a:effectLst/>
                        </a:rPr>
                        <a:t>7. Outils de gestion et de qualité des données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a:effectLst/>
                        </a:rPr>
                        <a:t>Garantir l'exactitude et la fiabilité</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dirty="0">
                          <a:effectLst/>
                        </a:rPr>
                        <a:t>Outils d'évaluation de la qualité des données (DQA) ; listes de contrôle pour la vérification des données ; modèles de nettoyage des données ; procédures opérationnelles standard (SOP) ; protocoles de protection des données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extLst>
                  <a:ext uri="{0D108BD9-81ED-4DB2-BD59-A6C34878D82A}">
                    <a16:rowId xmlns:a16="http://schemas.microsoft.com/office/drawing/2014/main" val="2951680929"/>
                  </a:ext>
                </a:extLst>
              </a:tr>
              <a:tr h="477950">
                <a:tc>
                  <a:txBody>
                    <a:bodyPr/>
                    <a:lstStyle/>
                    <a:p>
                      <a:pPr marL="0" marR="0" algn="just">
                        <a:lnSpc>
                          <a:spcPct val="107000"/>
                        </a:lnSpc>
                        <a:spcBef>
                          <a:spcPts val="0"/>
                        </a:spcBef>
                        <a:spcAft>
                          <a:spcPts val="0"/>
                        </a:spcAft>
                      </a:pPr>
                      <a:r>
                        <a:rPr lang="en-US" sz="1100">
                          <a:effectLst/>
                        </a:rPr>
                        <a:t>8. Outils d'apprentissage et d'adaptation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a:effectLst/>
                        </a:rPr>
                        <a:t>Favoriser la réflexion et l'amélioration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dirty="0">
                          <a:effectLst/>
                        </a:rPr>
                        <a:t>Analyses après action (AAR) ; fiches d'apprentissage ; ateliers de réflexion ; sessions de pause et de réflexion ; registres des leçons apprises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extLst>
                  <a:ext uri="{0D108BD9-81ED-4DB2-BD59-A6C34878D82A}">
                    <a16:rowId xmlns:a16="http://schemas.microsoft.com/office/drawing/2014/main" val="1071452391"/>
                  </a:ext>
                </a:extLst>
              </a:tr>
              <a:tr h="477950">
                <a:tc>
                  <a:txBody>
                    <a:bodyPr/>
                    <a:lstStyle/>
                    <a:p>
                      <a:pPr marL="0" marR="0" algn="just">
                        <a:lnSpc>
                          <a:spcPct val="107000"/>
                        </a:lnSpc>
                        <a:spcBef>
                          <a:spcPts val="0"/>
                        </a:spcBef>
                        <a:spcAft>
                          <a:spcPts val="0"/>
                        </a:spcAft>
                      </a:pPr>
                      <a:r>
                        <a:rPr lang="en-US" sz="1100">
                          <a:effectLst/>
                        </a:rPr>
                        <a:t>9. Outils de reporting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a:effectLst/>
                        </a:rPr>
                        <a:t>Documenter et partager les résultats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dirty="0">
                          <a:effectLst/>
                        </a:rPr>
                        <a:t>Modèles de rapports d'avancement ; rapports narratifs et financiers ; tableaux de bord ; infographies ; rapports annuels ; rapports d'évaluation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extLst>
                  <a:ext uri="{0D108BD9-81ED-4DB2-BD59-A6C34878D82A}">
                    <a16:rowId xmlns:a16="http://schemas.microsoft.com/office/drawing/2014/main" val="93709210"/>
                  </a:ext>
                </a:extLst>
              </a:tr>
              <a:tr h="320844">
                <a:tc>
                  <a:txBody>
                    <a:bodyPr/>
                    <a:lstStyle/>
                    <a:p>
                      <a:pPr marL="0" marR="0" algn="just">
                        <a:lnSpc>
                          <a:spcPct val="107000"/>
                        </a:lnSpc>
                        <a:spcBef>
                          <a:spcPts val="0"/>
                        </a:spcBef>
                        <a:spcAft>
                          <a:spcPts val="0"/>
                        </a:spcAft>
                      </a:pPr>
                      <a:r>
                        <a:rPr lang="en-US" sz="1100">
                          <a:effectLst/>
                        </a:rPr>
                        <a:t>10. Outils numériques de suivi et d'évaluation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a:effectLst/>
                        </a:rPr>
                        <a:t>Améliorer l'efficacité grâce à la technologie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dirty="0" err="1">
                          <a:effectLst/>
                        </a:rPr>
                        <a:t>KoboToolbox </a:t>
                      </a:r>
                      <a:r>
                        <a:rPr lang="en-US" sz="1100" dirty="0">
                          <a:effectLst/>
                        </a:rPr>
                        <a:t>; ODK ; Excel ; Google Sheets ; Power BI ; Tableau ; DHIS2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extLst>
                  <a:ext uri="{0D108BD9-81ED-4DB2-BD59-A6C34878D82A}">
                    <a16:rowId xmlns:a16="http://schemas.microsoft.com/office/drawing/2014/main" val="807071328"/>
                  </a:ext>
                </a:extLst>
              </a:tr>
              <a:tr h="477950">
                <a:tc>
                  <a:txBody>
                    <a:bodyPr/>
                    <a:lstStyle/>
                    <a:p>
                      <a:pPr marL="0" marR="0" algn="just">
                        <a:lnSpc>
                          <a:spcPct val="107000"/>
                        </a:lnSpc>
                        <a:spcBef>
                          <a:spcPts val="0"/>
                        </a:spcBef>
                        <a:spcAft>
                          <a:spcPts val="0"/>
                        </a:spcAft>
                      </a:pPr>
                      <a:r>
                        <a:rPr lang="en-US" sz="1100">
                          <a:effectLst/>
                        </a:rPr>
                        <a:t>11. Outils participatifs de suivi et d'évaluation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a:effectLst/>
                        </a:rPr>
                        <a:t>Impliquer les communautés dans le suivi et l'évaluation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tc>
                  <a:txBody>
                    <a:bodyPr/>
                    <a:lstStyle/>
                    <a:p>
                      <a:pPr marL="0" marR="0" algn="just">
                        <a:lnSpc>
                          <a:spcPct val="107000"/>
                        </a:lnSpc>
                        <a:spcBef>
                          <a:spcPts val="0"/>
                        </a:spcBef>
                        <a:spcAft>
                          <a:spcPts val="0"/>
                        </a:spcAft>
                      </a:pPr>
                      <a:r>
                        <a:rPr lang="en-US" sz="1100" dirty="0">
                          <a:effectLst/>
                        </a:rPr>
                        <a:t>Plans de suivi participatif ; cartographie communautaire ; vidéo participative ; fiches d'évaluation citoyennes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22" marR="6022" marT="6022" marB="6022" anchor="ctr"/>
                </a:tc>
                <a:extLst>
                  <a:ext uri="{0D108BD9-81ED-4DB2-BD59-A6C34878D82A}">
                    <a16:rowId xmlns:a16="http://schemas.microsoft.com/office/drawing/2014/main" val="2502054220"/>
                  </a:ext>
                </a:extLst>
              </a:tr>
            </a:tbl>
          </a:graphicData>
        </a:graphic>
      </p:graphicFrame>
    </p:spTree>
    <p:extLst>
      <p:ext uri="{BB962C8B-B14F-4D97-AF65-F5344CB8AC3E}">
        <p14:creationId xmlns:p14="http://schemas.microsoft.com/office/powerpoint/2010/main" val="3113487078"/>
      </p:ext>
    </p:extLst>
  </p:cSld>
  <p:clrMapOvr>
    <a:masterClrMapping/>
  </p:clrMapOvr>
  <p:timing>
    <p:tnLst>
      <p:par>
        <p:cTn id="1" dur="indefinite" restart="never" nodeType="tmRoot"/>
      </p:par>
    </p:tnLst>
  </p:timing>
</p:sld>
</file>

<file path=ppt/slides/slide6.xml><?xml version="1.0" encoding="utf-8"?>
<p:sld xmlns:a16="http://schemas.microsoft.com/office/drawing/2014/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7F91A6-D706-1D5A-FBC5-04302F707144}"/>
              </a:ext>
            </a:extLst>
          </p:cNvPr>
          <p:cNvSpPr>
            <a:spLocks noGrp="1"/>
          </p:cNvSpPr>
          <p:nvPr>
            <p:ph type="title"/>
          </p:nvPr>
        </p:nvSpPr>
        <p:spPr>
          <a:xfrm>
            <a:off x="1193800" y="-82295"/>
            <a:ext cx="7407417" cy="1088136"/>
          </a:xfrm>
        </p:spPr>
        <p:txBody>
          <a:bodyPr anchor="b">
            <a:normAutofit/>
          </a:bodyPr>
          <a:lstStyle/>
          <a:p>
            <a:r>
              <a:rPr lang="en-US" sz="2800" dirty="0"/>
              <a:t>Principes MEAL dirigés par les autochtones</a:t>
            </a:r>
            <a:endParaRPr lang="en-US" sz="2800" dirty="0"/>
          </a:p>
        </p:txBody>
      </p:sp>
      <p:sp>
        <p:nvSpPr>
          <p:cNvPr id="22" name="Rectangle 2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9EE541D-6A83-74A2-201E-40D85138A599}"/>
              </a:ext>
            </a:extLst>
          </p:cNvPr>
          <p:cNvSpPr>
            <a:spLocks noGrp="1"/>
          </p:cNvSpPr>
          <p:nvPr>
            <p:ph idx="1"/>
          </p:nvPr>
        </p:nvSpPr>
        <p:spPr>
          <a:xfrm>
            <a:off x="411479" y="1249681"/>
            <a:ext cx="7407418" cy="5053842"/>
          </a:xfrm>
        </p:spPr>
        <p:txBody>
          <a:bodyPr anchor="t">
            <a:normAutofit fontScale="55000" lnSpcReduction="20000"/>
          </a:bodyPr>
          <a:lstStyle/>
          <a:p>
            <a:pPr marL="0" indent="0">
              <a:buNone/>
            </a:pPr>
            <a:r>
              <a:rPr lang="en-US" sz="2900" dirty="0"/>
              <a:t>Voici quelques principes MEAL qui peuvent servir de guide aux organisations autochtones</a:t>
            </a:r>
            <a:endParaRPr lang="en-US" sz="2900" b="1" dirty="0"/>
          </a:p>
          <a:p>
            <a:pPr lvl="0"/>
            <a:r>
              <a:rPr lang="en-US" sz="2900" b="1" dirty="0"/>
              <a:t>Souveraineté des données autochtones (IDS)</a:t>
            </a:r>
            <a:br>
              <a:rPr lang="en-US" sz="2900" dirty="0"/>
            </a:br>
            <a:r>
              <a:rPr lang="en-US" sz="2900" dirty="0"/>
              <a:t>Les peuples autochtones ont le droit inhérent de posséder, contrôler, accéder et gérer les données provenant de leur peuple, de leurs cultures, de leurs systèmes de connaissances et de leurs terres.</a:t>
            </a:r>
          </a:p>
          <a:p>
            <a:pPr lvl="0"/>
            <a:r>
              <a:rPr lang="en-US" sz="2900" b="1" dirty="0"/>
              <a:t>Responsabilité relationnelle</a:t>
            </a:r>
            <a:br>
              <a:rPr lang="en-US" sz="2900" dirty="0"/>
            </a:br>
            <a:r>
              <a:rPr lang="en-US" sz="2900" dirty="0"/>
              <a:t>Les systèmes MEAL conventionnels mettent souvent l'accent sur la responsabilité ascendante envers les donateurs. Le MEAL dirigé par les autochtones donne la priorité à la responsabilité envers les communautés autochtones, les ancêtres et la terre, en mettant l'accent sur la responsabilité collective, la confiance et la réciprocité.</a:t>
            </a:r>
          </a:p>
          <a:p>
            <a:pPr lvl="0"/>
            <a:r>
              <a:rPr lang="en-US" sz="2900" b="1" dirty="0"/>
              <a:t>Mesure holistique du succès</a:t>
            </a:r>
            <a:br>
              <a:rPr lang="en-US" sz="2900" dirty="0"/>
            </a:br>
            <a:r>
              <a:rPr lang="en-US" sz="2900" dirty="0" err="1"/>
              <a:t>Le succès </a:t>
            </a:r>
            <a:r>
              <a:rPr lang="en-US" sz="2900" dirty="0"/>
              <a:t>va au-delà des résultats quantitatifs et inclut la force des relations, la continuité culturelle et le bien-être écologique.</a:t>
            </a:r>
          </a:p>
          <a:p>
            <a:pPr lvl="0"/>
            <a:r>
              <a:rPr lang="en-US" sz="2900" b="1" dirty="0"/>
              <a:t>Indicateurs qualitatifs : </a:t>
            </a:r>
            <a:r>
              <a:rPr lang="en-US" sz="2900" dirty="0"/>
              <a:t>les récits, les histoires orales, les expériences vécues et l'expression artistique sont reconnus comme des preuves valables et crédibles de l'impact.</a:t>
            </a:r>
          </a:p>
          <a:p>
            <a:pPr lvl="0"/>
            <a:r>
              <a:rPr lang="en-US" sz="2900" b="1" dirty="0"/>
              <a:t>Indicateurs liés à la terre : </a:t>
            </a:r>
            <a:r>
              <a:rPr lang="en-US" sz="2900" dirty="0"/>
              <a:t>les résultats sont évalués à travers la santé environnementale, la régénération de la biodiversité et l'accès durable aux aliments et aux médicaments traditionnels</a:t>
            </a:r>
            <a:r>
              <a:rPr lang="en-US" dirty="0"/>
              <a:t>.</a:t>
            </a:r>
          </a:p>
          <a:p>
            <a:pPr>
              <a:lnSpc>
                <a:spcPct val="100000"/>
              </a:lnSpc>
            </a:pPr>
            <a:endParaRPr lang="en-KE" sz="1800" dirty="0"/>
          </a:p>
        </p:txBody>
      </p:sp>
      <p:pic>
        <p:nvPicPr>
          <p:cNvPr id="5" name="Picture 4" descr="A person reaching for a paper on a table full of paper and sticky notes">
            <a:extLst>
              <a:ext uri="{FF2B5EF4-FFF2-40B4-BE49-F238E27FC236}">
                <a16:creationId xmlns:a16="http://schemas.microsoft.com/office/drawing/2014/main" id="{211238C6-E96A-E784-3517-4ADD2FB536B1}"/>
              </a:ext>
            </a:extLst>
          </p:cNvPr>
          <p:cNvPicPr>
            <a:picLocks noChangeAspect="1"/>
          </p:cNvPicPr>
          <p:nvPr/>
        </p:nvPicPr>
        <p:blipFill>
          <a:blip r:embed="rId3"/>
          <a:srcRect l="16002" r="16994" b="-1"/>
          <a:stretch>
            <a:fillRect/>
          </a:stretch>
        </p:blipFill>
        <p:spPr>
          <a:xfrm>
            <a:off x="8255533"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1173201961"/>
      </p:ext>
    </p:extLst>
  </p:cSld>
  <p:clrMapOvr>
    <a:masterClrMapping/>
  </p:clrMapOvr>
  <p:timing>
    <p:tnLst>
      <p:par>
        <p:cTn id="1" dur="indefinite" restart="never" nodeType="tmRoot"/>
      </p:par>
    </p:tnLst>
  </p:timing>
</p:sld>
</file>

<file path=ppt/slides/slide7.xml><?xml version="1.0" encoding="utf-8"?>
<p:sld xmlns:a16="http://schemas.microsoft.com/office/drawing/2014/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7F91A6-D706-1D5A-FBC5-04302F707144}"/>
              </a:ext>
            </a:extLst>
          </p:cNvPr>
          <p:cNvSpPr>
            <a:spLocks noGrp="1"/>
          </p:cNvSpPr>
          <p:nvPr>
            <p:ph type="title"/>
          </p:nvPr>
        </p:nvSpPr>
        <p:spPr>
          <a:xfrm>
            <a:off x="1193800" y="-82295"/>
            <a:ext cx="7407417" cy="1088136"/>
          </a:xfrm>
        </p:spPr>
        <p:txBody>
          <a:bodyPr anchor="b">
            <a:normAutofit/>
          </a:bodyPr>
          <a:lstStyle/>
          <a:p>
            <a:r>
              <a:rPr lang="en-US" sz="2800" dirty="0"/>
              <a:t>Principes MEAL dirigés par les autochtones</a:t>
            </a:r>
            <a:endParaRPr lang="en-US" sz="2800" dirty="0"/>
          </a:p>
        </p:txBody>
      </p:sp>
      <p:sp>
        <p:nvSpPr>
          <p:cNvPr id="22" name="Rectangle 2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9EE541D-6A83-74A2-201E-40D85138A599}"/>
              </a:ext>
            </a:extLst>
          </p:cNvPr>
          <p:cNvSpPr>
            <a:spLocks noGrp="1"/>
          </p:cNvSpPr>
          <p:nvPr>
            <p:ph idx="1"/>
          </p:nvPr>
        </p:nvSpPr>
        <p:spPr>
          <a:xfrm>
            <a:off x="411479" y="1249681"/>
            <a:ext cx="7407418" cy="5053842"/>
          </a:xfrm>
        </p:spPr>
        <p:txBody>
          <a:bodyPr anchor="t">
            <a:normAutofit fontScale="77500" lnSpcReduction="20000"/>
          </a:bodyPr>
          <a:lstStyle/>
          <a:p>
            <a:pPr lvl="0"/>
            <a:r>
              <a:rPr lang="en-US" b="1" dirty="0"/>
              <a:t>Sécurité culturelle et protocoles</a:t>
            </a:r>
            <a:br>
              <a:rPr lang="en-US" dirty="0"/>
            </a:br>
            <a:r>
              <a:rPr lang="en-US" dirty="0"/>
              <a:t>    Le processus de collecte des données est aussi important que les données elles-mêmes.</a:t>
            </a:r>
          </a:p>
          <a:p>
            <a:pPr marL="0" lvl="0" indent="0">
              <a:buNone/>
            </a:pPr>
            <a:r>
              <a:rPr lang="en-US" b="1" dirty="0"/>
              <a:t>Méthodes respectueuses</a:t>
            </a:r>
            <a:r>
              <a:rPr lang="en-US" b="1" dirty="0" smtClean="0"/>
              <a:t> de la culture </a:t>
            </a:r>
            <a:r>
              <a:rPr lang="en-US" b="1" dirty="0"/>
              <a:t>: </a:t>
            </a:r>
            <a:r>
              <a:rPr lang="en-US" dirty="0"/>
              <a:t>les approches MEAL privilégient les méthodologies autochtones telles que la narration, le dialogue et les rassemblements communautaires plutôt que les outils d'enquête extractifs ou impersonnels.</a:t>
            </a:r>
          </a:p>
          <a:p>
            <a:pPr marL="0" lvl="0" indent="0">
              <a:buNone/>
            </a:pPr>
            <a:r>
              <a:rPr lang="en-US" b="1" dirty="0" smtClean="0"/>
              <a:t>- </a:t>
            </a:r>
            <a:r>
              <a:rPr lang="en-US" b="1" dirty="0"/>
              <a:t>Consentement </a:t>
            </a:r>
            <a:r>
              <a:rPr lang="en-US" b="1" dirty="0" smtClean="0"/>
              <a:t>libre</a:t>
            </a:r>
            <a:r>
              <a:rPr lang="en-US" b="1" dirty="0"/>
              <a:t>, préalable et éclairé (FPIC) : </a:t>
            </a:r>
            <a:r>
              <a:rPr lang="en-US" dirty="0"/>
              <a:t>le consentement est considéré comme un processus continu tout au long du cycle de vie du projet.</a:t>
            </a:r>
          </a:p>
          <a:p>
            <a:pPr marL="0" lvl="0" indent="0">
              <a:buNone/>
            </a:pPr>
            <a:r>
              <a:rPr lang="en-US" b="1" dirty="0" smtClean="0"/>
              <a:t>- Langue </a:t>
            </a:r>
            <a:r>
              <a:rPr lang="en-US" b="1" dirty="0"/>
              <a:t>et signification : </a:t>
            </a:r>
            <a:r>
              <a:rPr lang="en-US" dirty="0"/>
              <a:t>les activités MEAL sont menées dans les langues autochtones dans la mesure du possible afin de préserver la signification, l'exactitude et l'intégrité culturelle.</a:t>
            </a:r>
          </a:p>
          <a:p>
            <a:pPr>
              <a:lnSpc>
                <a:spcPct val="100000"/>
              </a:lnSpc>
            </a:pPr>
            <a:endParaRPr lang="en-KE" sz="1800" dirty="0"/>
          </a:p>
        </p:txBody>
      </p:sp>
      <p:pic>
        <p:nvPicPr>
          <p:cNvPr id="5" name="Picture 4" descr="A person reaching for a paper on a table full of paper and sticky notes">
            <a:extLst>
              <a:ext uri="{FF2B5EF4-FFF2-40B4-BE49-F238E27FC236}">
                <a16:creationId xmlns:a16="http://schemas.microsoft.com/office/drawing/2014/main" id="{211238C6-E96A-E784-3517-4ADD2FB536B1}"/>
              </a:ext>
            </a:extLst>
          </p:cNvPr>
          <p:cNvPicPr>
            <a:picLocks noChangeAspect="1"/>
          </p:cNvPicPr>
          <p:nvPr/>
        </p:nvPicPr>
        <p:blipFill>
          <a:blip r:embed="rId3"/>
          <a:srcRect l="16002" r="16994" b="-1"/>
          <a:stretch>
            <a:fillRect/>
          </a:stretch>
        </p:blipFill>
        <p:spPr>
          <a:xfrm>
            <a:off x="8255533"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2100392363"/>
      </p:ext>
    </p:extLst>
  </p:cSld>
  <p:clrMapOvr>
    <a:masterClrMapping/>
  </p:clrMapOvr>
  <p:timing>
    <p:tnLst>
      <p:par>
        <p:cTn id="1" dur="indefinite" restart="never" nodeType="tmRoot"/>
      </p:par>
    </p:tnLst>
  </p:timing>
</p:sld>
</file>

<file path=ppt/slides/slide8.xml><?xml version="1.0" encoding="utf-8"?>
<p:sld xmlns:a16="http://schemas.microsoft.com/office/drawing/2014/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57B5EE-31B5-DD28-8ABA-7A7A94D12E75}"/>
              </a:ext>
            </a:extLst>
          </p:cNvPr>
          <p:cNvSpPr>
            <a:spLocks noGrp="1"/>
          </p:cNvSpPr>
          <p:nvPr>
            <p:ph type="title"/>
          </p:nvPr>
        </p:nvSpPr>
        <p:spPr>
          <a:xfrm>
            <a:off x="411480" y="987552"/>
            <a:ext cx="4485861" cy="587248"/>
          </a:xfrm>
        </p:spPr>
        <p:txBody>
          <a:bodyPr anchor="b">
            <a:normAutofit/>
          </a:bodyPr>
          <a:lstStyle/>
          <a:p>
            <a:r>
              <a:rPr lang="en-US" sz="3200" dirty="0"/>
              <a:t>Méthodologie</a:t>
            </a:r>
            <a:endParaRPr lang="en-US" sz="3200" dirty="0"/>
          </a:p>
        </p:txBody>
      </p:sp>
      <p:sp>
        <p:nvSpPr>
          <p:cNvPr id="11" name="Rectangle 10">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219F8D6-62F0-070F-F58F-765CB21528AB}"/>
              </a:ext>
            </a:extLst>
          </p:cNvPr>
          <p:cNvSpPr>
            <a:spLocks noGrp="1"/>
          </p:cNvSpPr>
          <p:nvPr>
            <p:ph idx="1"/>
          </p:nvPr>
        </p:nvSpPr>
        <p:spPr>
          <a:xfrm>
            <a:off x="411479" y="1863517"/>
            <a:ext cx="7857032" cy="4409267"/>
          </a:xfrm>
        </p:spPr>
        <p:txBody>
          <a:bodyPr anchor="t">
            <a:normAutofit fontScale="92500"/>
          </a:bodyPr>
          <a:lstStyle/>
          <a:p>
            <a:r>
              <a:rPr lang="en-US" dirty="0"/>
              <a:t>L'organisation</a:t>
            </a:r>
            <a:r>
              <a:rPr lang="en-US" dirty="0" smtClean="0"/>
              <a:t> autochtone </a:t>
            </a:r>
            <a:r>
              <a:rPr lang="en-US" dirty="0"/>
              <a:t>MEAL utilise des méthodologies participatives, ancrées dans la culture, fondées sur le territoire et centrées sur les droits, qui valorisent les connaissances autochtones, renforcent l'appropriation par les communautés et favorisent l'apprentissage éthique et la responsabilisation.</a:t>
            </a:r>
          </a:p>
          <a:p>
            <a:r>
              <a:rPr lang="en-US" dirty="0"/>
              <a:t>Le tableau ci-dessous présente les principales méthodologies utilisées par les organisations autochtones pour mettre en œuvre le MEAL au niveau communautaire</a:t>
            </a:r>
            <a:r>
              <a:rPr lang="en-GB" sz="2000" dirty="0" smtClean="0"/>
              <a:t>.</a:t>
            </a:r>
            <a:endParaRPr lang="en-GB" sz="2000" dirty="0"/>
          </a:p>
          <a:p>
            <a:pPr>
              <a:lnSpc>
                <a:spcPct val="100000"/>
              </a:lnSpc>
            </a:pPr>
            <a:endParaRPr lang="en-KE" sz="2000" dirty="0"/>
          </a:p>
        </p:txBody>
      </p:sp>
      <p:pic>
        <p:nvPicPr>
          <p:cNvPr id="5" name="Picture 4" descr="Angled shot of pen on a graph">
            <a:extLst>
              <a:ext uri="{FF2B5EF4-FFF2-40B4-BE49-F238E27FC236}">
                <a16:creationId xmlns:a16="http://schemas.microsoft.com/office/drawing/2014/main" id="{D5FB19CB-55EF-5D45-0090-B6AE698C3ABB}"/>
              </a:ext>
            </a:extLst>
          </p:cNvPr>
          <p:cNvPicPr>
            <a:picLocks noChangeAspect="1"/>
          </p:cNvPicPr>
          <p:nvPr/>
        </p:nvPicPr>
        <p:blipFill>
          <a:blip r:embed="rId2"/>
          <a:srcRect r="32996" b="-1"/>
          <a:stretch>
            <a:fillRect/>
          </a:stretch>
        </p:blipFill>
        <p:spPr>
          <a:xfrm>
            <a:off x="8411176"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2348213618"/>
      </p:ext>
    </p:extLst>
  </p:cSld>
  <p:clrMapOvr>
    <a:masterClrMapping/>
  </p:clrMapOvr>
  <p:timing>
    <p:tnLst>
      <p:par>
        <p:cTn id="1" dur="indefinite" restart="never" nodeType="tmRoot"/>
      </p:par>
    </p:tnLst>
  </p:timing>
</p:sld>
</file>

<file path=ppt/slides/slide9.xml><?xml version="1.0" encoding="utf-8"?>
<p:sld xmlns:a16="http://schemas.microsoft.com/office/drawing/2014/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57B5EE-31B5-DD28-8ABA-7A7A94D12E75}"/>
              </a:ext>
            </a:extLst>
          </p:cNvPr>
          <p:cNvSpPr>
            <a:spLocks noGrp="1"/>
          </p:cNvSpPr>
          <p:nvPr>
            <p:ph type="title"/>
          </p:nvPr>
        </p:nvSpPr>
        <p:spPr>
          <a:xfrm>
            <a:off x="411480" y="987552"/>
            <a:ext cx="4485861" cy="587248"/>
          </a:xfrm>
        </p:spPr>
        <p:txBody>
          <a:bodyPr anchor="b">
            <a:normAutofit/>
          </a:bodyPr>
          <a:lstStyle/>
          <a:p>
            <a:r>
              <a:rPr lang="en-US" sz="3200" dirty="0"/>
              <a:t>Méthodologie</a:t>
            </a:r>
            <a:endParaRPr lang="en-US" sz="3200" dirty="0"/>
          </a:p>
        </p:txBody>
      </p:sp>
      <p:sp>
        <p:nvSpPr>
          <p:cNvPr id="11" name="Rectangle 10">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ngled shot of pen on a graph">
            <a:extLst>
              <a:ext uri="{FF2B5EF4-FFF2-40B4-BE49-F238E27FC236}">
                <a16:creationId xmlns:a16="http://schemas.microsoft.com/office/drawing/2014/main" id="{D5FB19CB-55EF-5D45-0090-B6AE698C3ABB}"/>
              </a:ext>
            </a:extLst>
          </p:cNvPr>
          <p:cNvPicPr>
            <a:picLocks noChangeAspect="1"/>
          </p:cNvPicPr>
          <p:nvPr/>
        </p:nvPicPr>
        <p:blipFill>
          <a:blip r:embed="rId2"/>
          <a:srcRect r="32996" b="-1"/>
          <a:stretch>
            <a:fillRect/>
          </a:stretch>
        </p:blipFill>
        <p:spPr>
          <a:xfrm>
            <a:off x="8411176"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graphicFrame>
        <p:nvGraphicFramePr>
          <p:cNvPr id="6" name="Table 5"/>
          <p:cNvGraphicFramePr>
            <a:graphicFrameLocks noGrp="1"/>
          </p:cNvGraphicFramePr>
          <p:nvPr>
            <p:extLst>
              <p:ext uri="{D42A27DB-BD31-4B8C-83A1-F6EECF244321}">
                <p14:modId xmlns:p14="http://schemas.microsoft.com/office/powerpoint/2010/main" val="3882597083"/>
              </p:ext>
            </p:extLst>
          </p:nvPr>
        </p:nvGraphicFramePr>
        <p:xfrm>
          <a:off x="71115" y="1574801"/>
          <a:ext cx="8676644" cy="5283199"/>
        </p:xfrm>
        <a:graphic>
          <a:graphicData uri="http://schemas.openxmlformats.org/drawingml/2006/table">
            <a:tbl>
              <a:tblPr firstRow="1" firstCol="1" bandRow="1">
                <a:tableStyleId>{93296810-A885-4BE3-A3E7-6D5BEEA58F35}</a:tableStyleId>
              </a:tblPr>
              <a:tblGrid>
                <a:gridCol w="4338322">
                  <a:extLst>
                    <a:ext uri="{9D8B030D-6E8A-4147-A177-3AD203B41FA5}">
                      <a16:colId xmlns:a16="http://schemas.microsoft.com/office/drawing/2014/main" val="850147398"/>
                    </a:ext>
                  </a:extLst>
                </a:gridCol>
                <a:gridCol w="4338322">
                  <a:extLst>
                    <a:ext uri="{9D8B030D-6E8A-4147-A177-3AD203B41FA5}">
                      <a16:colId xmlns:a16="http://schemas.microsoft.com/office/drawing/2014/main" val="1244355471"/>
                    </a:ext>
                  </a:extLst>
                </a:gridCol>
              </a:tblGrid>
              <a:tr h="367645">
                <a:tc>
                  <a:txBody>
                    <a:bodyPr/>
                    <a:lstStyle/>
                    <a:p>
                      <a:pPr marL="0" marR="0">
                        <a:lnSpc>
                          <a:spcPct val="107000"/>
                        </a:lnSpc>
                        <a:spcBef>
                          <a:spcPts val="0"/>
                        </a:spcBef>
                        <a:spcAft>
                          <a:spcPts val="0"/>
                        </a:spcAft>
                      </a:pPr>
                      <a:r>
                        <a:rPr lang="en-US" sz="1600">
                          <a:effectLst/>
                        </a:rPr>
                        <a:t>PILIER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MÉTHODE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1462078"/>
                  </a:ext>
                </a:extLst>
              </a:tr>
              <a:tr h="754742">
                <a:tc>
                  <a:txBody>
                    <a:bodyPr/>
                    <a:lstStyle/>
                    <a:p>
                      <a:pPr marL="0" marR="0">
                        <a:lnSpc>
                          <a:spcPct val="107000"/>
                        </a:lnSpc>
                        <a:spcBef>
                          <a:spcPts val="0"/>
                        </a:spcBef>
                        <a:spcAft>
                          <a:spcPts val="0"/>
                        </a:spcAft>
                      </a:pPr>
                      <a:r>
                        <a:rPr lang="en-US" sz="1600">
                          <a:effectLst/>
                        </a:rPr>
                        <a:t>Méthodologies fondées sur les connaissances autochtones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récits, histoires orales, proverbes, chansons, rituels, art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6666381"/>
                  </a:ext>
                </a:extLst>
              </a:tr>
              <a:tr h="754742">
                <a:tc>
                  <a:txBody>
                    <a:bodyPr/>
                    <a:lstStyle/>
                    <a:p>
                      <a:pPr marL="0" marR="0">
                        <a:lnSpc>
                          <a:spcPct val="107000"/>
                        </a:lnSpc>
                        <a:spcBef>
                          <a:spcPts val="0"/>
                        </a:spcBef>
                        <a:spcAft>
                          <a:spcPts val="0"/>
                        </a:spcAft>
                      </a:pPr>
                      <a:r>
                        <a:rPr lang="en-US" sz="1600">
                          <a:effectLst/>
                        </a:rPr>
                        <a:t>Méthodes qualitatives et narratives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études de cas, témoignages, discussions de groupe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8403566"/>
                  </a:ext>
                </a:extLst>
              </a:tr>
              <a:tr h="754742">
                <a:tc>
                  <a:txBody>
                    <a:bodyPr/>
                    <a:lstStyle/>
                    <a:p>
                      <a:pPr marL="0" marR="0">
                        <a:lnSpc>
                          <a:spcPct val="107000"/>
                        </a:lnSpc>
                        <a:spcBef>
                          <a:spcPts val="0"/>
                        </a:spcBef>
                        <a:spcAft>
                          <a:spcPts val="0"/>
                        </a:spcAft>
                      </a:pPr>
                      <a:r>
                        <a:rPr lang="en-US" sz="1600">
                          <a:effectLst/>
                        </a:rPr>
                        <a:t>Surveillance communautaire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observation écologique, calendriers saisonniers, suivi des terres et de la biodiversité</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1111813"/>
                  </a:ext>
                </a:extLst>
              </a:tr>
              <a:tr h="754742">
                <a:tc>
                  <a:txBody>
                    <a:bodyPr/>
                    <a:lstStyle/>
                    <a:p>
                      <a:pPr marL="0" marR="0">
                        <a:lnSpc>
                          <a:spcPct val="107000"/>
                        </a:lnSpc>
                        <a:spcBef>
                          <a:spcPts val="0"/>
                        </a:spcBef>
                        <a:spcAft>
                          <a:spcPts val="0"/>
                        </a:spcAft>
                      </a:pPr>
                      <a:r>
                        <a:rPr lang="en-US" sz="1600">
                          <a:effectLst/>
                        </a:rPr>
                        <a:t>MEAL participatif</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réunions communautaires, notation participative, réflexions de groupe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6534880"/>
                  </a:ext>
                </a:extLst>
              </a:tr>
              <a:tr h="1141844">
                <a:tc>
                  <a:txBody>
                    <a:bodyPr/>
                    <a:lstStyle/>
                    <a:p>
                      <a:pPr marL="0" marR="0">
                        <a:lnSpc>
                          <a:spcPct val="107000"/>
                        </a:lnSpc>
                        <a:spcBef>
                          <a:spcPts val="0"/>
                        </a:spcBef>
                        <a:spcAft>
                          <a:spcPts val="0"/>
                        </a:spcAft>
                      </a:pPr>
                      <a:r>
                        <a:rPr lang="en-US" sz="1600">
                          <a:effectLst/>
                        </a:rPr>
                        <a:t>Suivi foncier et écologique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observations de la biodiversité, évaluations de la santé des pâturages, surveillance des sources d'eau, suivi de l'accès aux aliments traditionnels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5506271"/>
                  </a:ext>
                </a:extLst>
              </a:tr>
              <a:tr h="754742">
                <a:tc>
                  <a:txBody>
                    <a:bodyPr/>
                    <a:lstStyle/>
                    <a:p>
                      <a:pPr marL="0" marR="0">
                        <a:lnSpc>
                          <a:spcPct val="107000"/>
                        </a:lnSpc>
                        <a:spcBef>
                          <a:spcPts val="0"/>
                        </a:spcBef>
                        <a:spcAft>
                          <a:spcPts val="0"/>
                        </a:spcAft>
                      </a:pPr>
                      <a:r>
                        <a:rPr lang="en-US" sz="1600">
                          <a:effectLst/>
                        </a:rPr>
                        <a:t>MEAL tenant compte du genre et de l'âge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espaces de discussion séparés, sessions de dialogue sécurisées, outils adaptés à l'âge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0386039"/>
                  </a:ext>
                </a:extLst>
              </a:tr>
            </a:tbl>
          </a:graphicData>
        </a:graphic>
      </p:graphicFrame>
    </p:spTree>
    <p:extLst>
      <p:ext uri="{BB962C8B-B14F-4D97-AF65-F5344CB8AC3E}">
        <p14:creationId xmlns:p14="http://schemas.microsoft.com/office/powerpoint/2010/main" val="410063447"/>
      </p:ext>
    </p:extLst>
  </p:cSld>
  <p:clrMapOvr>
    <a:masterClrMapping/>
  </p:clrMapOvr>
  <p:timing>
    <p:tnLst>
      <p:par>
        <p:cTn id="1" dur="indefinite" restart="never" nodeType="tmRoot"/>
      </p:par>
    </p:tnLst>
  </p:timing>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1289</TotalTime>
  <Words>1897</Words>
  <Application>Microsoft Office PowerPoint</Application>
  <PresentationFormat>Widescreen</PresentationFormat>
  <Paragraphs>140</Paragraphs>
  <Slides>13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Arial</vt:lpstr>
      <vt:lpstr>Arial Black</vt:lpstr>
      <vt:lpstr>Avenir Next LT Pro</vt:lpstr>
      <vt:lpstr>Calibri</vt:lpstr>
      <vt:lpstr>Times New Roman</vt:lpstr>
      <vt:lpstr>AccentBoxVTI</vt:lpstr>
      <vt:lpstr>MODULE 3:</vt:lpstr>
      <vt:lpstr>What is MEAL?</vt:lpstr>
      <vt:lpstr>What is MEAL?</vt:lpstr>
      <vt:lpstr>Benefits of MEAL to indigenous organizations </vt:lpstr>
      <vt:lpstr>Key tools in monitoring and evaluation </vt:lpstr>
      <vt:lpstr>Indigenous Led MEAL principles</vt:lpstr>
      <vt:lpstr>Indigenous Led MEAL principles</vt:lpstr>
      <vt:lpstr>Methodology</vt:lpstr>
      <vt:lpstr>Methodology</vt:lpstr>
      <vt:lpstr>Challenges in Monitoring and evaluation implementation</vt:lpstr>
      <vt:lpstr>Aligning Indigenous-Led MEAL with Global Standards</vt:lpstr>
      <vt:lpstr>Systematic Steps for Effective Project Management and Assessment</vt:lpstr>
      <vt:lpstr>PowerPoint Presentation</vt:lpstr>
    </vt:vector>
  </TitlesOfParts>
  <Company/>
  <LinksUpToDate>false</LinksUpToDate>
  <SharedDoc>false</SharedDoc>
  <HyperlinksChanged>false</HyperlinksChanged>
  <AppVersion>16.0000</AppVersion>
</Properties>
</file>

<file path=docProps/core.xml><?xml version="1.0" encoding="utf-8"?>
<coreProperties xmlns:dc="http://purl.org/dc/elements/1.1/" xmlns:dcterms="http://purl.org/dc/terms/" xmlns:xsi="http://www.w3.org/2001/XMLSchema-instance" xmlns="http://schemas.openxmlformats.org/package/2006/metadata/core-properties">
  <dc:title>MODULE 3:</dc:title>
  <dc:creator>Samuel Kibicho</dc:creator>
  <lastModifiedBy>LENOVO</lastModifiedBy>
  <revision>5</revision>
  <dcterms:created xsi:type="dcterms:W3CDTF">2025-07-09T19:59:43.0000000Z</dcterms:created>
  <dcterms:modified xsi:type="dcterms:W3CDTF">2026-01-14T18:34:10.0000000Z</dcterms:modified>
  <keywords>, docId:8095481E6B00D2DD1195297ACA7C9E8E</keywords>
</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2025-07-09T20:16:53Z</vt:lpwstr>
  </property>
  <property fmtid="{D5CDD505-2E9C-101B-9397-08002B2CF9AE}" pid="4" name="MSIP_Label_defa4170-0d19-0005-0004-bc88714345d2_Method">
    <vt:lpwstr>Privileged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2cca34e6-8d17-433a-941f-1a252404bc93</vt:lpwstr>
  </property>
  <property fmtid="{D5CDD505-2E9C-101B-9397-08002B2CF9AE}" pid="7" name="MSIP_Label_defa4170-0d19-0005-0004-bc88714345d2_ActionId">
    <vt:lpwstr>edfc33e6-78ad-445d-8b29-fd6c73705813</vt:lpwstr>
  </property>
  <property fmtid="{D5CDD505-2E9C-101B-9397-08002B2CF9AE}" pid="8" name="MSIP_Label_defa4170-0d19-0005-0004-bc88714345d2_ContentBits">
    <vt:lpwstr>0</vt:lpwstr>
  </property>
  <property fmtid="{D5CDD505-2E9C-101B-9397-08002B2CF9AE}" pid="9" name="MSIP_Label_defa4170-0d19-0005-0004-bc88714345d2_Tag">
    <vt:lpwstr>50, 0, 1, 1</vt:lpwstr>
  </property>
</Properties>
</file>