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5"/>
  </p:notesMasterIdLst>
  <p:sldIdLst>
    <p:sldId id="256" r:id="rId2"/>
    <p:sldId id="257" r:id="rId3"/>
    <p:sldId id="258" r:id="rId4"/>
    <p:sldId id="259" r:id="rId5"/>
    <p:sldId id="264" r:id="rId6"/>
    <p:sldId id="260" r:id="rId7"/>
    <p:sldId id="265" r:id="rId8"/>
    <p:sldId id="261" r:id="rId9"/>
    <p:sldId id="266" r:id="rId10"/>
    <p:sldId id="262" r:id="rId11"/>
    <p:sldId id="267" r:id="rId12"/>
    <p:sldId id="268" r:id="rId13"/>
    <p:sldId id="263" r:id="rId14"/>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0"/>
    <p:restoredTop sz="93883" autoAdjust="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bicho" userId="656410c4715484d8" providerId="LiveId" clId="{67A16632-CE11-4FED-9DA2-9D8797DD6B8B}"/>
    <pc:docChg chg="custSel modSld">
      <pc:chgData name="Samuel Kibicho" userId="656410c4715484d8" providerId="LiveId" clId="{67A16632-CE11-4FED-9DA2-9D8797DD6B8B}" dt="2025-07-09T21:51:16.572" v="65" actId="14100"/>
      <pc:docMkLst>
        <pc:docMk/>
      </pc:docMkLst>
      <pc:sldChg chg="modSp mod">
        <pc:chgData name="Samuel Kibicho" userId="656410c4715484d8" providerId="LiveId" clId="{67A16632-CE11-4FED-9DA2-9D8797DD6B8B}" dt="2025-07-09T21:50:47.978" v="54" actId="14100"/>
        <pc:sldMkLst>
          <pc:docMk/>
          <pc:sldMk cId="2789280333" sldId="259"/>
        </pc:sldMkLst>
        <pc:spChg chg="mod">
          <ac:chgData name="Samuel Kibicho" userId="656410c4715484d8" providerId="LiveId" clId="{67A16632-CE11-4FED-9DA2-9D8797DD6B8B}" dt="2025-07-09T21:50:43.098" v="52" actId="14100"/>
          <ac:spMkLst>
            <pc:docMk/>
            <pc:sldMk cId="2789280333" sldId="259"/>
            <ac:spMk id="2" creationId="{E287EBA2-4896-30BA-8B8D-F0CCA9A0E97B}"/>
          </ac:spMkLst>
        </pc:spChg>
        <pc:spChg chg="mod">
          <ac:chgData name="Samuel Kibicho" userId="656410c4715484d8" providerId="LiveId" clId="{67A16632-CE11-4FED-9DA2-9D8797DD6B8B}" dt="2025-07-09T21:50:47.978" v="54" actId="14100"/>
          <ac:spMkLst>
            <pc:docMk/>
            <pc:sldMk cId="2789280333" sldId="259"/>
            <ac:spMk id="3" creationId="{D6AEDA50-DDEB-A731-DED8-ACB34253866E}"/>
          </ac:spMkLst>
        </pc:spChg>
        <pc:picChg chg="mod">
          <ac:chgData name="Samuel Kibicho" userId="656410c4715484d8" providerId="LiveId" clId="{67A16632-CE11-4FED-9DA2-9D8797DD6B8B}" dt="2025-07-09T21:50:34.647" v="50" actId="1076"/>
          <ac:picMkLst>
            <pc:docMk/>
            <pc:sldMk cId="2789280333" sldId="259"/>
            <ac:picMk id="5" creationId="{AC2C7A8B-29E0-D8D1-99AC-52210AF1F67F}"/>
          </ac:picMkLst>
        </pc:picChg>
      </pc:sldChg>
      <pc:sldChg chg="modSp mod">
        <pc:chgData name="Samuel Kibicho" userId="656410c4715484d8" providerId="LiveId" clId="{67A16632-CE11-4FED-9DA2-9D8797DD6B8B}" dt="2025-07-09T21:50:26.694" v="48" actId="27636"/>
        <pc:sldMkLst>
          <pc:docMk/>
          <pc:sldMk cId="1173201961" sldId="260"/>
        </pc:sldMkLst>
        <pc:spChg chg="mod">
          <ac:chgData name="Samuel Kibicho" userId="656410c4715484d8" providerId="LiveId" clId="{67A16632-CE11-4FED-9DA2-9D8797DD6B8B}" dt="2025-07-09T21:49:37.639" v="13" actId="14100"/>
          <ac:spMkLst>
            <pc:docMk/>
            <pc:sldMk cId="1173201961" sldId="260"/>
            <ac:spMk id="2" creationId="{F77F91A6-D706-1D5A-FBC5-04302F707144}"/>
          </ac:spMkLst>
        </pc:spChg>
        <pc:spChg chg="mod">
          <ac:chgData name="Samuel Kibicho" userId="656410c4715484d8" providerId="LiveId" clId="{67A16632-CE11-4FED-9DA2-9D8797DD6B8B}" dt="2025-07-09T21:50:26.694" v="48" actId="27636"/>
          <ac:spMkLst>
            <pc:docMk/>
            <pc:sldMk cId="1173201961" sldId="260"/>
            <ac:spMk id="3" creationId="{F9EE541D-6A83-74A2-201E-40D85138A599}"/>
          </ac:spMkLst>
        </pc:spChg>
        <pc:picChg chg="mod">
          <ac:chgData name="Samuel Kibicho" userId="656410c4715484d8" providerId="LiveId" clId="{67A16632-CE11-4FED-9DA2-9D8797DD6B8B}" dt="2025-07-09T21:49:29.422" v="10" actId="1076"/>
          <ac:picMkLst>
            <pc:docMk/>
            <pc:sldMk cId="1173201961" sldId="260"/>
            <ac:picMk id="5" creationId="{211238C6-E96A-E784-3517-4ADD2FB536B1}"/>
          </ac:picMkLst>
        </pc:picChg>
      </pc:sldChg>
      <pc:sldChg chg="modSp mod">
        <pc:chgData name="Samuel Kibicho" userId="656410c4715484d8" providerId="LiveId" clId="{67A16632-CE11-4FED-9DA2-9D8797DD6B8B}" dt="2025-07-09T21:50:15.179" v="44" actId="403"/>
        <pc:sldMkLst>
          <pc:docMk/>
          <pc:sldMk cId="2348213618" sldId="261"/>
        </pc:sldMkLst>
        <pc:spChg chg="mod">
          <ac:chgData name="Samuel Kibicho" userId="656410c4715484d8" providerId="LiveId" clId="{67A16632-CE11-4FED-9DA2-9D8797DD6B8B}" dt="2025-07-09T21:50:15.179" v="44" actId="403"/>
          <ac:spMkLst>
            <pc:docMk/>
            <pc:sldMk cId="2348213618" sldId="261"/>
            <ac:spMk id="3" creationId="{7219F8D6-62F0-070F-F58F-765CB21528AB}"/>
          </ac:spMkLst>
        </pc:spChg>
        <pc:picChg chg="mod">
          <ac:chgData name="Samuel Kibicho" userId="656410c4715484d8" providerId="LiveId" clId="{67A16632-CE11-4FED-9DA2-9D8797DD6B8B}" dt="2025-07-09T21:49:47.105" v="16" actId="1076"/>
          <ac:picMkLst>
            <pc:docMk/>
            <pc:sldMk cId="2348213618" sldId="261"/>
            <ac:picMk id="5" creationId="{D5FB19CB-55EF-5D45-0090-B6AE698C3ABB}"/>
          </ac:picMkLst>
        </pc:picChg>
      </pc:sldChg>
      <pc:sldChg chg="modSp mod">
        <pc:chgData name="Samuel Kibicho" userId="656410c4715484d8" providerId="LiveId" clId="{67A16632-CE11-4FED-9DA2-9D8797DD6B8B}" dt="2025-07-09T21:51:11.070" v="64" actId="403"/>
        <pc:sldMkLst>
          <pc:docMk/>
          <pc:sldMk cId="383360312" sldId="262"/>
        </pc:sldMkLst>
        <pc:spChg chg="mod">
          <ac:chgData name="Samuel Kibicho" userId="656410c4715484d8" providerId="LiveId" clId="{67A16632-CE11-4FED-9DA2-9D8797DD6B8B}" dt="2025-07-09T21:51:11.070" v="64" actId="403"/>
          <ac:spMkLst>
            <pc:docMk/>
            <pc:sldMk cId="383360312" sldId="262"/>
            <ac:spMk id="3" creationId="{E93E5AFD-758C-EE76-E227-4E64880FA41C}"/>
          </ac:spMkLst>
        </pc:spChg>
        <pc:picChg chg="mod">
          <ac:chgData name="Samuel Kibicho" userId="656410c4715484d8" providerId="LiveId" clId="{67A16632-CE11-4FED-9DA2-9D8797DD6B8B}" dt="2025-07-09T21:50:57.965" v="55" actId="1076"/>
          <ac:picMkLst>
            <pc:docMk/>
            <pc:sldMk cId="383360312" sldId="262"/>
            <ac:picMk id="5" creationId="{6067200D-1C10-B60F-AC53-7E8C80CBEAE0}"/>
          </ac:picMkLst>
        </pc:picChg>
      </pc:sldChg>
      <pc:sldChg chg="modSp mod">
        <pc:chgData name="Samuel Kibicho" userId="656410c4715484d8" providerId="LiveId" clId="{67A16632-CE11-4FED-9DA2-9D8797DD6B8B}" dt="2025-07-09T21:51:16.572" v="65" actId="14100"/>
        <pc:sldMkLst>
          <pc:docMk/>
          <pc:sldMk cId="33507063" sldId="263"/>
        </pc:sldMkLst>
        <pc:graphicFrameChg chg="mod">
          <ac:chgData name="Samuel Kibicho" userId="656410c4715484d8" providerId="LiveId" clId="{67A16632-CE11-4FED-9DA2-9D8797DD6B8B}" dt="2025-07-09T21:51:16.572" v="65" actId="14100"/>
          <ac:graphicFrameMkLst>
            <pc:docMk/>
            <pc:sldMk cId="33507063" sldId="263"/>
            <ac:graphicFrameMk id="5" creationId="{EFFEE374-4AD3-09EA-A64B-B308514447A7}"/>
          </ac:graphicFrameMkLst>
        </pc:graphicFrameChg>
      </pc:sldChg>
    </pc:docChg>
  </pc:docChgLst>
  <pc:docChgLst>
    <pc:chgData name="Samuel Kibicho" userId="656410c4715484d8" providerId="LiveId" clId="{625A718D-9CB8-AA40-A2B1-059F7D3721C8}"/>
    <pc:docChg chg="delSld">
      <pc:chgData name="Samuel Kibicho" userId="656410c4715484d8" providerId="LiveId" clId="{625A718D-9CB8-AA40-A2B1-059F7D3721C8}" dt="2025-07-09T21:39:23.746" v="0" actId="2696"/>
      <pc:docMkLst>
        <pc:docMk/>
      </pc:docMkLst>
      <pc:sldChg chg="del">
        <pc:chgData name="Samuel Kibicho" userId="656410c4715484d8" providerId="LiveId" clId="{625A718D-9CB8-AA40-A2B1-059F7D3721C8}" dt="2025-07-09T21:39:23.746" v="0" actId="2696"/>
        <pc:sldMkLst>
          <pc:docMk/>
          <pc:sldMk cId="3376427680"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124AEF58-919C-4CE2-A2E9-175D0BAFC7E8}" type="doc">
      <dgm:prSet loTypeId="urn:microsoft.com/office/officeart/2005/8/layout/matrix3" loCatId="matrix" qsTypeId="urn:microsoft.com/office/officeart/2005/8/quickstyle/3d1" qsCatId="3D" csTypeId="urn:microsoft.com/office/officeart/2005/8/colors/colorful2" csCatId="colorful" phldr="1"/>
      <dgm:spPr/>
      <dgm:t>
        <a:bodyPr/>
        <a:lstStyle/>
        <a:p>
          <a:endParaRPr lang="en-US"/>
        </a:p>
      </dgm:t>
    </dgm:pt>
    <dgm:pt modelId="{B4B365F0-88F4-422A-AFB7-6A6C1B592349}">
      <dgm:prSet phldrT="[Text]"/>
      <dgm:spPr/>
      <dgm:t>
        <a:bodyPr/>
        <a:lstStyle/>
        <a:p>
          <a:r>
            <a:rPr lang="en-US" b="1"/>
            <a:t>Seguimiento</a:t>
          </a:r>
        </a:p>
        <a:p>
          <a:r>
            <a:rPr lang="en-GB" dirty="0"/>
            <a:t>Recopilación sistemática y continua de datos e información para realizar un seguimiento del progreso y el rendimiento de un proyecto, programa o política.</a:t>
          </a:r>
          <a:endParaRPr lang="en-US"/>
        </a:p>
      </dgm:t>
    </dgm:pt>
    <dgm:pt modelId="{43985266-A896-4530-AF1E-45FEB68FE729}" type="parTrans" cxnId="{5A5ED2E5-62B1-4A5E-987D-042C9E1E9829}">
      <dgm:prSet/>
      <dgm:spPr/>
      <dgm:t>
        <a:bodyPr/>
        <a:lstStyle/>
        <a:p>
          <a:endParaRPr lang="en-US"/>
        </a:p>
      </dgm:t>
    </dgm:pt>
    <dgm:pt modelId="{3C87688D-6E09-459F-B525-F0DB9DCF0577}" type="sibTrans" cxnId="{5A5ED2E5-62B1-4A5E-987D-042C9E1E9829}">
      <dgm:prSet/>
      <dgm:spPr/>
      <dgm:t>
        <a:bodyPr/>
        <a:lstStyle/>
        <a:p>
          <a:endParaRPr lang="en-US"/>
        </a:p>
      </dgm:t>
    </dgm:pt>
    <dgm:pt modelId="{9C9650A6-A08B-4AF8-B6A3-EAD1514478B0}">
      <dgm:prSet phldrT="[Text]"/>
      <dgm:spPr/>
      <dgm:t>
        <a:bodyPr/>
        <a:lstStyle/>
        <a:p>
          <a:r>
            <a:rPr lang="en-US" b="1"/>
            <a:t>Evaluación</a:t>
          </a:r>
        </a:p>
        <a:p>
          <a:r>
            <a:rPr lang="en-GB" dirty="0"/>
            <a:t>Evaluación sistemática de un proyecto, programa o política para determinar su pertinencia, eficiencia, eficacia, impacto y sostenibilidad</a:t>
          </a:r>
          <a:r>
            <a:rPr lang="en-US" b="0" i="0"/>
            <a:t>.</a:t>
          </a:r>
          <a:endParaRPr lang="en-US"/>
        </a:p>
      </dgm:t>
    </dgm:pt>
    <dgm:pt modelId="{A5E014D9-3E01-4600-B694-A152A82AE74A}" type="parTrans" cxnId="{9B765933-C54E-48C9-B234-F769F1BA600F}">
      <dgm:prSet/>
      <dgm:spPr/>
      <dgm:t>
        <a:bodyPr/>
        <a:lstStyle/>
        <a:p>
          <a:endParaRPr lang="en-US"/>
        </a:p>
      </dgm:t>
    </dgm:pt>
    <dgm:pt modelId="{7554BAE6-DCFE-4E95-994E-3BCC1CAAE7EA}" type="sibTrans" cxnId="{9B765933-C54E-48C9-B234-F769F1BA600F}">
      <dgm:prSet/>
      <dgm:spPr/>
      <dgm:t>
        <a:bodyPr/>
        <a:lstStyle/>
        <a:p>
          <a:endParaRPr lang="en-US"/>
        </a:p>
      </dgm:t>
    </dgm:pt>
    <dgm:pt modelId="{14DF5B1D-DB6D-4B7C-B5C5-11F837B63835}">
      <dgm:prSet phldrT="[Text]"/>
      <dgm:spPr/>
      <dgm:t>
        <a:bodyPr/>
        <a:lstStyle/>
        <a:p>
          <a:r>
            <a:rPr lang="en-US" b="1"/>
            <a:t>Rendición de cuentas</a:t>
          </a:r>
        </a:p>
        <a:p>
          <a:r>
            <a:rPr lang="en-GB" dirty="0"/>
            <a:t>Garantiza que los beneficiarios del programa participen en la toma de decisiones y que sus comentarios se utilicen para mejorar la eficacia del programa, nuestra conversación. También implica ser responsable de las acciones y poder proporcionar razones satisfactorias para ellas.</a:t>
          </a:r>
          <a:endParaRPr lang="en-US"/>
        </a:p>
      </dgm:t>
    </dgm:pt>
    <dgm:pt modelId="{2A425B62-86D4-4D07-A29F-3877B237D877}" type="parTrans" cxnId="{66E6335F-0FB5-42A8-AC43-279879D1E46A}">
      <dgm:prSet/>
      <dgm:spPr/>
      <dgm:t>
        <a:bodyPr/>
        <a:lstStyle/>
        <a:p>
          <a:endParaRPr lang="en-US"/>
        </a:p>
      </dgm:t>
    </dgm:pt>
    <dgm:pt modelId="{F71CB327-1E66-46B5-AE11-498EE863470D}" type="sibTrans" cxnId="{66E6335F-0FB5-42A8-AC43-279879D1E46A}">
      <dgm:prSet/>
      <dgm:spPr/>
      <dgm:t>
        <a:bodyPr/>
        <a:lstStyle/>
        <a:p>
          <a:endParaRPr lang="en-US"/>
        </a:p>
      </dgm:t>
    </dgm:pt>
    <dgm:pt modelId="{53295EE6-8632-4862-8E95-98C011AFB072}">
      <dgm:prSet phldrT="[Text]"/>
      <dgm:spPr/>
      <dgm:t>
        <a:bodyPr/>
        <a:lstStyle/>
        <a:p>
          <a:r>
            <a:rPr lang="en-US" b="1"/>
            <a:t>Aprendizaje</a:t>
          </a:r>
        </a:p>
        <a:p>
          <a:r>
            <a:rPr lang="en-US" b="0" i="0"/>
            <a:t>Es un proceso continuo de reflexión y adaptación, destinado a mejorar el diseño, la implementación y los resultados del programa basándose en los comentarios y las pruebas.</a:t>
          </a:r>
          <a:endParaRPr lang="en-US"/>
        </a:p>
      </dgm:t>
    </dgm:pt>
    <dgm:pt modelId="{CCD7CB37-819B-438A-9AC0-D411A6AA691C}" type="parTrans" cxnId="{B31209F5-ACAB-4679-992C-212DBDEB1DE7}">
      <dgm:prSet/>
      <dgm:spPr/>
      <dgm:t>
        <a:bodyPr/>
        <a:lstStyle/>
        <a:p>
          <a:endParaRPr lang="en-US"/>
        </a:p>
      </dgm:t>
    </dgm:pt>
    <dgm:pt modelId="{4CF9CFB6-2BB5-4153-B0C5-11E5CBA00866}" type="sibTrans" cxnId="{B31209F5-ACAB-4679-992C-212DBDEB1DE7}">
      <dgm:prSet/>
      <dgm:spPr/>
      <dgm:t>
        <a:bodyPr/>
        <a:lstStyle/>
        <a:p>
          <a:endParaRPr lang="en-US"/>
        </a:p>
      </dgm:t>
    </dgm:pt>
    <dgm:pt modelId="{AD438B42-FA84-4403-8BCA-C9F8D70AE4E8}" type="pres">
      <dgm:prSet presAssocID="{124AEF58-919C-4CE2-A2E9-175D0BAFC7E8}" presName="matrix" presStyleCnt="0">
        <dgm:presLayoutVars>
          <dgm:chMax val="1"/>
          <dgm:dir/>
          <dgm:resizeHandles val="exact"/>
        </dgm:presLayoutVars>
      </dgm:prSet>
      <dgm:spPr/>
      <dgm:t>
        <a:bodyPr/>
        <a:lstStyle/>
        <a:p>
          <a:endParaRPr lang="en-US"/>
        </a:p>
      </dgm:t>
    </dgm:pt>
    <dgm:pt modelId="{7AA76C35-901E-43CD-B97E-F2040950FA73}" type="pres">
      <dgm:prSet presAssocID="{124AEF58-919C-4CE2-A2E9-175D0BAFC7E8}" presName="diamond" presStyleLbl="bgShp" presStyleIdx="0" presStyleCnt="1"/>
      <dgm:spPr/>
    </dgm:pt>
    <dgm:pt modelId="{628B6DF1-E3C9-4E55-BD98-B8990CA57761}" type="pres">
      <dgm:prSet presAssocID="{124AEF58-919C-4CE2-A2E9-175D0BAFC7E8}" presName="quad1" presStyleLbl="node1" presStyleIdx="0" presStyleCnt="4">
        <dgm:presLayoutVars>
          <dgm:chMax val="0"/>
          <dgm:chPref val="0"/>
          <dgm:bulletEnabled val="1"/>
        </dgm:presLayoutVars>
      </dgm:prSet>
      <dgm:spPr/>
      <dgm:t>
        <a:bodyPr/>
        <a:lstStyle/>
        <a:p>
          <a:endParaRPr lang="en-US"/>
        </a:p>
      </dgm:t>
    </dgm:pt>
    <dgm:pt modelId="{42896226-E067-405E-A0F1-2F32D5AF2866}" type="pres">
      <dgm:prSet presAssocID="{124AEF58-919C-4CE2-A2E9-175D0BAFC7E8}" presName="quad2" presStyleLbl="node1" presStyleIdx="1" presStyleCnt="4">
        <dgm:presLayoutVars>
          <dgm:chMax val="0"/>
          <dgm:chPref val="0"/>
          <dgm:bulletEnabled val="1"/>
        </dgm:presLayoutVars>
      </dgm:prSet>
      <dgm:spPr/>
      <dgm:t>
        <a:bodyPr/>
        <a:lstStyle/>
        <a:p>
          <a:endParaRPr lang="en-US"/>
        </a:p>
      </dgm:t>
    </dgm:pt>
    <dgm:pt modelId="{2E126CB9-E332-4346-82F1-C7EBF6C16EF9}" type="pres">
      <dgm:prSet presAssocID="{124AEF58-919C-4CE2-A2E9-175D0BAFC7E8}" presName="quad3" presStyleLbl="node1" presStyleIdx="2" presStyleCnt="4">
        <dgm:presLayoutVars>
          <dgm:chMax val="0"/>
          <dgm:chPref val="0"/>
          <dgm:bulletEnabled val="1"/>
        </dgm:presLayoutVars>
      </dgm:prSet>
      <dgm:spPr/>
      <dgm:t>
        <a:bodyPr/>
        <a:lstStyle/>
        <a:p>
          <a:endParaRPr lang="en-US"/>
        </a:p>
      </dgm:t>
    </dgm:pt>
    <dgm:pt modelId="{17F7C8EB-2CE2-4FC5-BC2A-71403C04F354}" type="pres">
      <dgm:prSet presAssocID="{124AEF58-919C-4CE2-A2E9-175D0BAFC7E8}" presName="quad4" presStyleLbl="node1" presStyleIdx="3" presStyleCnt="4">
        <dgm:presLayoutVars>
          <dgm:chMax val="0"/>
          <dgm:chPref val="0"/>
          <dgm:bulletEnabled val="1"/>
        </dgm:presLayoutVars>
      </dgm:prSet>
      <dgm:spPr/>
      <dgm:t>
        <a:bodyPr/>
        <a:lstStyle/>
        <a:p>
          <a:endParaRPr lang="en-US"/>
        </a:p>
      </dgm:t>
    </dgm:pt>
  </dgm:ptLst>
  <dgm:cxnLst>
    <dgm:cxn modelId="{9B765933-C54E-48C9-B234-F769F1BA600F}" srcId="{124AEF58-919C-4CE2-A2E9-175D0BAFC7E8}" destId="{9C9650A6-A08B-4AF8-B6A3-EAD1514478B0}" srcOrd="1" destOrd="0" parTransId="{A5E014D9-3E01-4600-B694-A152A82AE74A}" sibTransId="{7554BAE6-DCFE-4E95-994E-3BCC1CAAE7EA}"/>
    <dgm:cxn modelId="{A5EC066F-D2BF-4E93-BBE7-CAF78CCDF194}" type="presOf" srcId="{124AEF58-919C-4CE2-A2E9-175D0BAFC7E8}" destId="{AD438B42-FA84-4403-8BCA-C9F8D70AE4E8}" srcOrd="0" destOrd="0" presId="urn:microsoft.com/office/officeart/2005/8/layout/matrix3"/>
    <dgm:cxn modelId="{66E6335F-0FB5-42A8-AC43-279879D1E46A}" srcId="{124AEF58-919C-4CE2-A2E9-175D0BAFC7E8}" destId="{14DF5B1D-DB6D-4B7C-B5C5-11F837B63835}" srcOrd="2" destOrd="0" parTransId="{2A425B62-86D4-4D07-A29F-3877B237D877}" sibTransId="{F71CB327-1E66-46B5-AE11-498EE863470D}"/>
    <dgm:cxn modelId="{AB6880FD-7516-4F1D-9B47-4A119DFB61D5}" type="presOf" srcId="{14DF5B1D-DB6D-4B7C-B5C5-11F837B63835}" destId="{2E126CB9-E332-4346-82F1-C7EBF6C16EF9}" srcOrd="0" destOrd="0" presId="urn:microsoft.com/office/officeart/2005/8/layout/matrix3"/>
    <dgm:cxn modelId="{31BA8D2A-FC32-4B67-8F7F-F8C4A043DA1B}" type="presOf" srcId="{9C9650A6-A08B-4AF8-B6A3-EAD1514478B0}" destId="{42896226-E067-405E-A0F1-2F32D5AF2866}" srcOrd="0" destOrd="0" presId="urn:microsoft.com/office/officeart/2005/8/layout/matrix3"/>
    <dgm:cxn modelId="{1DF5A95F-B0D8-403A-B64F-4E0CC90FF6E6}" type="presOf" srcId="{B4B365F0-88F4-422A-AFB7-6A6C1B592349}" destId="{628B6DF1-E3C9-4E55-BD98-B8990CA57761}" srcOrd="0" destOrd="0" presId="urn:microsoft.com/office/officeart/2005/8/layout/matrix3"/>
    <dgm:cxn modelId="{659EC638-1254-4AFE-B570-961A42140163}" type="presOf" srcId="{53295EE6-8632-4862-8E95-98C011AFB072}" destId="{17F7C8EB-2CE2-4FC5-BC2A-71403C04F354}" srcOrd="0" destOrd="0" presId="urn:microsoft.com/office/officeart/2005/8/layout/matrix3"/>
    <dgm:cxn modelId="{5A5ED2E5-62B1-4A5E-987D-042C9E1E9829}" srcId="{124AEF58-919C-4CE2-A2E9-175D0BAFC7E8}" destId="{B4B365F0-88F4-422A-AFB7-6A6C1B592349}" srcOrd="0" destOrd="0" parTransId="{43985266-A896-4530-AF1E-45FEB68FE729}" sibTransId="{3C87688D-6E09-459F-B525-F0DB9DCF0577}"/>
    <dgm:cxn modelId="{B31209F5-ACAB-4679-992C-212DBDEB1DE7}" srcId="{124AEF58-919C-4CE2-A2E9-175D0BAFC7E8}" destId="{53295EE6-8632-4862-8E95-98C011AFB072}" srcOrd="3" destOrd="0" parTransId="{CCD7CB37-819B-438A-9AC0-D411A6AA691C}" sibTransId="{4CF9CFB6-2BB5-4153-B0C5-11E5CBA00866}"/>
    <dgm:cxn modelId="{F8AB1E07-D452-4D35-B986-C593395EF5AA}" type="presParOf" srcId="{AD438B42-FA84-4403-8BCA-C9F8D70AE4E8}" destId="{7AA76C35-901E-43CD-B97E-F2040950FA73}" srcOrd="0" destOrd="0" presId="urn:microsoft.com/office/officeart/2005/8/layout/matrix3"/>
    <dgm:cxn modelId="{E56C2782-94D2-44D7-962D-64A91622B3F7}" type="presParOf" srcId="{AD438B42-FA84-4403-8BCA-C9F8D70AE4E8}" destId="{628B6DF1-E3C9-4E55-BD98-B8990CA57761}" srcOrd="1" destOrd="0" presId="urn:microsoft.com/office/officeart/2005/8/layout/matrix3"/>
    <dgm:cxn modelId="{D103B51E-8787-4540-9B3B-72EF9763502E}" type="presParOf" srcId="{AD438B42-FA84-4403-8BCA-C9F8D70AE4E8}" destId="{42896226-E067-405E-A0F1-2F32D5AF2866}" srcOrd="2" destOrd="0" presId="urn:microsoft.com/office/officeart/2005/8/layout/matrix3"/>
    <dgm:cxn modelId="{40C630CC-B87A-42C5-9507-416B26365E4A}" type="presParOf" srcId="{AD438B42-FA84-4403-8BCA-C9F8D70AE4E8}" destId="{2E126CB9-E332-4346-82F1-C7EBF6C16EF9}" srcOrd="3" destOrd="0" presId="urn:microsoft.com/office/officeart/2005/8/layout/matrix3"/>
    <dgm:cxn modelId="{D605C6B5-98B8-4CC1-BCE4-4580D2F82336}" type="presParOf" srcId="{AD438B42-FA84-4403-8BCA-C9F8D70AE4E8}" destId="{17F7C8EB-2CE2-4FC5-BC2A-71403C04F35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14="http://schemas.microsoft.com/office/drawing/2010/diagram" xmlns:dgm="http://schemas.openxmlformats.org/drawingml/2006/diagram" xmlns:a="http://schemas.openxmlformats.org/drawingml/2006/main">
  <dgm:ptLst>
    <dgm:pt modelId="{9229B129-ADE1-4F7C-834B-1B8577DE1DC3}" type="doc">
      <dgm:prSet loTypeId="urn:microsoft.com/office/officeart/2005/8/layout/architecture" loCatId="list" qsTypeId="urn:microsoft.com/office/officeart/2005/8/quickstyle/3d1" qsCatId="3D" csTypeId="urn:microsoft.com/office/officeart/2005/8/colors/colorful3" csCatId="colorful" phldr="1"/>
      <dgm:spPr/>
      <dgm:t>
        <a:bodyPr/>
        <a:lstStyle/>
        <a:p>
          <a:endParaRPr lang="en-US"/>
        </a:p>
      </dgm:t>
    </dgm:pt>
    <dgm:pt modelId="{09CBA44D-EC84-43A1-BC65-9314E33FCD49}">
      <dgm:prSet phldrT="[Text]"/>
      <dgm:spPr/>
      <dgm:t>
        <a:bodyPr/>
        <a:lstStyle/>
        <a:p>
          <a:r>
            <a:rPr lang="en-GB" b="1" dirty="0"/>
            <a:t>Participación y compromiso de las partes interesadas: </a:t>
          </a:r>
          <a:r>
            <a:rPr lang="en-GB" dirty="0"/>
            <a:t>MEAL fomenta la participación activa de las partes interesadas a lo largo de todo el ciclo del proyecto. La participación de las comunidades indígenas, las mujeres, las niñas, los niños y los jóvenes en el seguimiento y la evaluación permite integrar sus perspectivas y opiniones, lo que fomenta la apropiación y la transparencia. Esto se ajusta al enfoque de las ORGANIZACIONES INDÍGENAS de involucrar a las comunidades y mantenerlas informadas para que puedan tomar decisiones y participar de forma consciente.</a:t>
          </a:r>
          <a:endParaRPr lang="en-US"/>
        </a:p>
      </dgm:t>
    </dgm:pt>
    <dgm:pt modelId="{DBB5C3E9-9EA2-4247-BD1B-A1AF029BEED1}" type="parTrans" cxnId="{FD3FDBD7-51F8-44E5-8942-C775CC3B24E7}">
      <dgm:prSet/>
      <dgm:spPr/>
      <dgm:t>
        <a:bodyPr/>
        <a:lstStyle/>
        <a:p>
          <a:endParaRPr lang="en-US"/>
        </a:p>
      </dgm:t>
    </dgm:pt>
    <dgm:pt modelId="{F6B1DE61-BEB3-4236-9AB8-0A3067984A6A}" type="sibTrans" cxnId="{FD3FDBD7-51F8-44E5-8942-C775CC3B24E7}">
      <dgm:prSet/>
      <dgm:spPr/>
      <dgm:t>
        <a:bodyPr/>
        <a:lstStyle/>
        <a:p>
          <a:endParaRPr lang="en-US"/>
        </a:p>
      </dgm:t>
    </dgm:pt>
    <dgm:pt modelId="{9BEE8D7F-318C-4B5A-BEBB-A25D24292F06}">
      <dgm:prSet phldrT="[Text]"/>
      <dgm:spPr/>
      <dgm:t>
        <a:bodyPr/>
        <a:lstStyle/>
        <a:p>
          <a:r>
            <a:rPr lang="en-GB" b="1" dirty="0"/>
            <a:t>Mayor rendición de cuentas: </a:t>
          </a:r>
          <a:r>
            <a:rPr lang="en-GB" dirty="0"/>
            <a:t>MEAL promueve la rendición de cuentas mediante el establecimiento de indicadores de rendimiento claros y la medición de los progresos en relación con ellos. Esto es fundamental para el compromiso de las ORGANIZACIONES INDÍGENAS con las comunidades indígenas, ya que garantiza un uso eficiente de los recursos y fomenta la transparencia, incluido el intercambio de resultados con las comunidades.</a:t>
          </a:r>
          <a:endParaRPr lang="en-US"/>
        </a:p>
      </dgm:t>
    </dgm:pt>
    <dgm:pt modelId="{531B8EA1-3CCB-4513-948B-943EACBB75A9}" type="parTrans" cxnId="{10279272-F631-468B-AB2C-DA50A0B985BD}">
      <dgm:prSet/>
      <dgm:spPr/>
      <dgm:t>
        <a:bodyPr/>
        <a:lstStyle/>
        <a:p>
          <a:endParaRPr lang="en-US"/>
        </a:p>
      </dgm:t>
    </dgm:pt>
    <dgm:pt modelId="{89D0A56B-851F-4D04-A9C2-0503C487F06A}" type="sibTrans" cxnId="{10279272-F631-468B-AB2C-DA50A0B985BD}">
      <dgm:prSet/>
      <dgm:spPr/>
      <dgm:t>
        <a:bodyPr/>
        <a:lstStyle/>
        <a:p>
          <a:endParaRPr lang="en-US"/>
        </a:p>
      </dgm:t>
    </dgm:pt>
    <dgm:pt modelId="{627DF25F-297F-4088-AB5B-43A193F11A45}">
      <dgm:prSet phldrT="[Text]"/>
      <dgm:spPr/>
      <dgm:t>
        <a:bodyPr/>
        <a:lstStyle/>
        <a:p>
          <a:r>
            <a:rPr lang="en-GB" b="1" dirty="0"/>
            <a:t>Mejora de la toma de decisiones: </a:t>
          </a:r>
          <a:r>
            <a:rPr lang="en-GB" dirty="0"/>
            <a:t>MEAL proporciona información valiosa y basada en datos para tomar decisiones informadas sobre los proyectos de las ORGANIZACIONES INDÍGENAS, como los proyectos de salud reproductiva, agua y empoderamiento de los niños y los jóvenes. El seguimiento y la evaluación periódicos ayudan a identificar los puntos fuertes, los puntos débiles y las áreas de mejora, lo que permite orientar la asignación de recursos de forma más eficaz.</a:t>
          </a:r>
          <a:endParaRPr lang="en-US"/>
        </a:p>
      </dgm:t>
    </dgm:pt>
    <dgm:pt modelId="{E7AEA2EE-A091-4879-B092-76FEF71B24D8}" type="parTrans" cxnId="{45B4AA29-09F5-4BB4-842D-A1F3D3728F46}">
      <dgm:prSet/>
      <dgm:spPr/>
      <dgm:t>
        <a:bodyPr/>
        <a:lstStyle/>
        <a:p>
          <a:endParaRPr lang="en-US"/>
        </a:p>
      </dgm:t>
    </dgm:pt>
    <dgm:pt modelId="{731FD62F-5C93-4438-BC65-3C30B3DF1467}" type="sibTrans" cxnId="{45B4AA29-09F5-4BB4-842D-A1F3D3728F46}">
      <dgm:prSet/>
      <dgm:spPr/>
      <dgm:t>
        <a:bodyPr/>
        <a:lstStyle/>
        <a:p>
          <a:endParaRPr lang="en-US"/>
        </a:p>
      </dgm:t>
    </dgm:pt>
    <dgm:pt modelId="{8B7BAEE5-3541-484E-ADA8-81E62995AE32}">
      <dgm:prSet phldrT="[Text]"/>
      <dgm:spPr/>
      <dgm:t>
        <a:bodyPr/>
        <a:lstStyle/>
        <a:p>
          <a:r>
            <a:rPr lang="en-GB" b="1" dirty="0"/>
            <a:t>Mayor eficiencia y eficacia: </a:t>
          </a:r>
          <a:r>
            <a:rPr lang="en-GB" dirty="0"/>
            <a:t>A través de MEAL, las ORGANIZACIONES INDÍGENAS pueden identificar los cuellos de botella y las áreas con bajo rendimiento en programas como el acceso al agua o el empoderamiento económico. Esto permite realizar ajustes y medidas correctivas con rapidez, optimizando la ejecución de los proyectos y conduciendo a mejores resultados.</a:t>
          </a:r>
          <a:endParaRPr lang="en-US"/>
        </a:p>
      </dgm:t>
    </dgm:pt>
    <dgm:pt modelId="{9F38ABBE-B4B6-4928-9F17-6CC326347D74}" type="parTrans" cxnId="{C711B23E-22AB-44BC-80AC-16F619723C66}">
      <dgm:prSet/>
      <dgm:spPr/>
      <dgm:t>
        <a:bodyPr/>
        <a:lstStyle/>
        <a:p>
          <a:endParaRPr lang="en-US"/>
        </a:p>
      </dgm:t>
    </dgm:pt>
    <dgm:pt modelId="{EC53D86F-46AF-4281-9E89-AA5CDB84CA06}" type="sibTrans" cxnId="{C711B23E-22AB-44BC-80AC-16F619723C66}">
      <dgm:prSet/>
      <dgm:spPr/>
      <dgm:t>
        <a:bodyPr/>
        <a:lstStyle/>
        <a:p>
          <a:endParaRPr lang="en-US"/>
        </a:p>
      </dgm:t>
    </dgm:pt>
    <dgm:pt modelId="{98141C65-B865-4F1A-91DD-2723D25D7754}">
      <dgm:prSet phldrT="[Text]"/>
      <dgm:spPr/>
      <dgm:t>
        <a:bodyPr/>
        <a:lstStyle/>
        <a:p>
          <a:r>
            <a:rPr lang="en-GB" b="1" dirty="0"/>
            <a:t>Cumplimiento de los requisitos de los financiadores: </a:t>
          </a:r>
          <a:r>
            <a:rPr lang="en-GB" dirty="0"/>
            <a:t>Los gobiernos y otros financiadores esperan cada vez más que las organizaciones utilicen el seguimiento y la evaluación cuando reciben financiación. Un sistema MEAL sólido ayuda a las ORGANIZACIONES INDÍGENAS a cumplir con los requisitos de información de la organización y de los donantes, lo que puede abrir las puertas a futuras financiaciones al demostrar la rentabilidad y el impacto.</a:t>
          </a:r>
          <a:endParaRPr lang="en-US"/>
        </a:p>
      </dgm:t>
    </dgm:pt>
    <dgm:pt modelId="{86A45337-E13B-4977-A93B-E7C32EF162F6}" type="parTrans" cxnId="{8B4E5CF9-3028-4003-9BE2-45575C78F926}">
      <dgm:prSet/>
      <dgm:spPr/>
      <dgm:t>
        <a:bodyPr/>
        <a:lstStyle/>
        <a:p>
          <a:endParaRPr lang="en-US"/>
        </a:p>
      </dgm:t>
    </dgm:pt>
    <dgm:pt modelId="{3C3B9C4D-6A03-4D2B-B193-C508CE98AB44}" type="sibTrans" cxnId="{8B4E5CF9-3028-4003-9BE2-45575C78F926}">
      <dgm:prSet/>
      <dgm:spPr/>
      <dgm:t>
        <a:bodyPr/>
        <a:lstStyle/>
        <a:p>
          <a:endParaRPr lang="en-US"/>
        </a:p>
      </dgm:t>
    </dgm:pt>
    <dgm:pt modelId="{6B126405-B7B2-4FF2-95F9-B6F273E06FF9}">
      <dgm:prSet phldrT="[Text]"/>
      <dgm:spPr/>
      <dgm:t>
        <a:bodyPr/>
        <a:lstStyle/>
        <a:p>
          <a:r>
            <a:rPr lang="en-GB" b="1" dirty="0"/>
            <a:t>Aprendizaje e intercambio de conocimientos: </a:t>
          </a:r>
          <a:r>
            <a:rPr lang="en-GB" dirty="0"/>
            <a:t>El MEAL facilita el aprendizaje continuo dentro de las ORGANIZACIONES INDÍGENAS y con los socios, lo que permite la adaptación de las estrategias. Las ORGANIZACIONES INDÍGENAS pueden reflexionar sobre lo que funciona y lo que no en áreas como la preservación de los conocimientos tradicionales o la defensa de los derechos de las mujeres, documentando las lecciones aprendidas y compartiendo las mejores prácticas. Una actitud tibia hacia la evaluación tiene un impacto negativo en el aprendizaje.</a:t>
          </a:r>
          <a:endParaRPr lang="en-US"/>
        </a:p>
      </dgm:t>
    </dgm:pt>
    <dgm:pt modelId="{73FB76F6-7107-47C8-BF10-FE2FA859EAD8}" type="parTrans" cxnId="{D3E2124E-B599-48E3-A335-E90129514696}">
      <dgm:prSet/>
      <dgm:spPr/>
      <dgm:t>
        <a:bodyPr/>
        <a:lstStyle/>
        <a:p>
          <a:endParaRPr lang="en-US"/>
        </a:p>
      </dgm:t>
    </dgm:pt>
    <dgm:pt modelId="{E9D93E37-0E1D-4269-BCF3-BBB1D841ACA4}" type="sibTrans" cxnId="{D3E2124E-B599-48E3-A335-E90129514696}">
      <dgm:prSet/>
      <dgm:spPr/>
      <dgm:t>
        <a:bodyPr/>
        <a:lstStyle/>
        <a:p>
          <a:endParaRPr lang="en-US"/>
        </a:p>
      </dgm:t>
    </dgm:pt>
    <dgm:pt modelId="{839161CA-8E4A-487C-A0E7-5B15DA73040A}">
      <dgm:prSet/>
      <dgm:spPr/>
      <dgm:t>
        <a:bodyPr/>
        <a:lstStyle/>
        <a:p>
          <a:r>
            <a:rPr lang="en-GB" b="1" dirty="0"/>
            <a:t>Defensa basada en pruebas: </a:t>
          </a:r>
          <a:r>
            <a:rPr lang="en-GB" dirty="0"/>
            <a:t>MEAL genera pruebas sólidas que las ORGANIZACIONES INDÍGENAS pueden utilizar para la defensa de los derechos, los medios de vida y los retos de los pueblos indígenas. Los datos de las actividades de MEAL pueden respaldar las peticiones de cambios en las políticas, la asignación de recursos o una mayor inversión en las áreas de interés de las ORGANIZACIONES INDÍGENAS, como los derechos sobre la tierra o los derechos humanos. </a:t>
          </a:r>
          <a:endParaRPr lang="en-US" dirty="0"/>
        </a:p>
      </dgm:t>
    </dgm:pt>
    <dgm:pt modelId="{87FB6057-6374-4758-B88F-50F18F1B65CB}" type="parTrans" cxnId="{F16B434B-2A81-4619-86D4-E2DD14F0FAE5}">
      <dgm:prSet/>
      <dgm:spPr/>
      <dgm:t>
        <a:bodyPr/>
        <a:lstStyle/>
        <a:p>
          <a:endParaRPr lang="en-US"/>
        </a:p>
      </dgm:t>
    </dgm:pt>
    <dgm:pt modelId="{619EF464-423D-43EF-B1B1-FA5970C583D7}" type="sibTrans" cxnId="{F16B434B-2A81-4619-86D4-E2DD14F0FAE5}">
      <dgm:prSet/>
      <dgm:spPr/>
      <dgm:t>
        <a:bodyPr/>
        <a:lstStyle/>
        <a:p>
          <a:endParaRPr lang="en-US"/>
        </a:p>
      </dgm:t>
    </dgm:pt>
    <dgm:pt modelId="{B48BEF78-82B6-4E6B-B465-F81C3AE5E291}" type="pres">
      <dgm:prSet presAssocID="{9229B129-ADE1-4F7C-834B-1B8577DE1DC3}" presName="Name0" presStyleCnt="0">
        <dgm:presLayoutVars>
          <dgm:chPref val="1"/>
          <dgm:dir/>
          <dgm:animOne val="branch"/>
          <dgm:animLvl val="lvl"/>
          <dgm:resizeHandles/>
        </dgm:presLayoutVars>
      </dgm:prSet>
      <dgm:spPr/>
      <dgm:t>
        <a:bodyPr/>
        <a:lstStyle/>
        <a:p>
          <a:endParaRPr lang="en-US"/>
        </a:p>
      </dgm:t>
    </dgm:pt>
    <dgm:pt modelId="{301A5544-7BFB-4B5B-A74B-121B68D1BD47}" type="pres">
      <dgm:prSet presAssocID="{09CBA44D-EC84-43A1-BC65-9314E33FCD49}" presName="vertOne" presStyleCnt="0"/>
      <dgm:spPr/>
    </dgm:pt>
    <dgm:pt modelId="{565334B5-AFC5-49D3-8195-A615358B102A}" type="pres">
      <dgm:prSet presAssocID="{09CBA44D-EC84-43A1-BC65-9314E33FCD49}" presName="txOne" presStyleLbl="node0" presStyleIdx="0" presStyleCnt="2">
        <dgm:presLayoutVars>
          <dgm:chPref val="3"/>
        </dgm:presLayoutVars>
      </dgm:prSet>
      <dgm:spPr/>
      <dgm:t>
        <a:bodyPr/>
        <a:lstStyle/>
        <a:p>
          <a:endParaRPr lang="en-US"/>
        </a:p>
      </dgm:t>
    </dgm:pt>
    <dgm:pt modelId="{D0318880-5D6B-4032-9F97-6D17E44E235A}" type="pres">
      <dgm:prSet presAssocID="{09CBA44D-EC84-43A1-BC65-9314E33FCD49}" presName="parTransOne" presStyleCnt="0"/>
      <dgm:spPr/>
    </dgm:pt>
    <dgm:pt modelId="{959CE4D7-6847-4B14-91E9-6049EE8859F9}" type="pres">
      <dgm:prSet presAssocID="{09CBA44D-EC84-43A1-BC65-9314E33FCD49}" presName="horzOne" presStyleCnt="0"/>
      <dgm:spPr/>
    </dgm:pt>
    <dgm:pt modelId="{5DD1C35B-F6B4-4775-8DCD-DB0ABB79B5F7}" type="pres">
      <dgm:prSet presAssocID="{9BEE8D7F-318C-4B5A-BEBB-A25D24292F06}" presName="vertTwo" presStyleCnt="0"/>
      <dgm:spPr/>
    </dgm:pt>
    <dgm:pt modelId="{85BBC2B1-1358-46AC-813A-296A86916178}" type="pres">
      <dgm:prSet presAssocID="{9BEE8D7F-318C-4B5A-BEBB-A25D24292F06}" presName="txTwo" presStyleLbl="node2" presStyleIdx="0" presStyleCnt="2">
        <dgm:presLayoutVars>
          <dgm:chPref val="3"/>
        </dgm:presLayoutVars>
      </dgm:prSet>
      <dgm:spPr/>
      <dgm:t>
        <a:bodyPr/>
        <a:lstStyle/>
        <a:p>
          <a:endParaRPr lang="en-US"/>
        </a:p>
      </dgm:t>
    </dgm:pt>
    <dgm:pt modelId="{D976383D-2422-42A4-B744-B313C2F5BB52}" type="pres">
      <dgm:prSet presAssocID="{9BEE8D7F-318C-4B5A-BEBB-A25D24292F06}" presName="parTransTwo" presStyleCnt="0"/>
      <dgm:spPr/>
    </dgm:pt>
    <dgm:pt modelId="{C1F641EC-2C82-42E2-8EFF-AC10F36828F8}" type="pres">
      <dgm:prSet presAssocID="{9BEE8D7F-318C-4B5A-BEBB-A25D24292F06}" presName="horzTwo" presStyleCnt="0"/>
      <dgm:spPr/>
    </dgm:pt>
    <dgm:pt modelId="{14064CC0-19DD-4993-B886-07D38939828D}" type="pres">
      <dgm:prSet presAssocID="{627DF25F-297F-4088-AB5B-43A193F11A45}" presName="vertThree" presStyleCnt="0"/>
      <dgm:spPr/>
    </dgm:pt>
    <dgm:pt modelId="{DA55E9B1-325E-4364-9D47-B2DB76E6EF0E}" type="pres">
      <dgm:prSet presAssocID="{627DF25F-297F-4088-AB5B-43A193F11A45}" presName="txThree" presStyleLbl="node3" presStyleIdx="0" presStyleCnt="3">
        <dgm:presLayoutVars>
          <dgm:chPref val="3"/>
        </dgm:presLayoutVars>
      </dgm:prSet>
      <dgm:spPr/>
      <dgm:t>
        <a:bodyPr/>
        <a:lstStyle/>
        <a:p>
          <a:endParaRPr lang="en-US"/>
        </a:p>
      </dgm:t>
    </dgm:pt>
    <dgm:pt modelId="{50106E13-1158-4DD0-9B86-6796B69B6168}" type="pres">
      <dgm:prSet presAssocID="{627DF25F-297F-4088-AB5B-43A193F11A45}" presName="horzThree" presStyleCnt="0"/>
      <dgm:spPr/>
    </dgm:pt>
    <dgm:pt modelId="{B1955D8D-B382-4859-971A-96E32D423021}" type="pres">
      <dgm:prSet presAssocID="{731FD62F-5C93-4438-BC65-3C30B3DF1467}" presName="sibSpaceThree" presStyleCnt="0"/>
      <dgm:spPr/>
    </dgm:pt>
    <dgm:pt modelId="{C59A6357-C00C-4C5F-B808-AF6A5D21CD3A}" type="pres">
      <dgm:prSet presAssocID="{8B7BAEE5-3541-484E-ADA8-81E62995AE32}" presName="vertThree" presStyleCnt="0"/>
      <dgm:spPr/>
    </dgm:pt>
    <dgm:pt modelId="{F180D21B-4906-49B9-AE15-D7448A4A3C6C}" type="pres">
      <dgm:prSet presAssocID="{8B7BAEE5-3541-484E-ADA8-81E62995AE32}" presName="txThree" presStyleLbl="node3" presStyleIdx="1" presStyleCnt="3" custLinFactNeighborY="2536">
        <dgm:presLayoutVars>
          <dgm:chPref val="3"/>
        </dgm:presLayoutVars>
      </dgm:prSet>
      <dgm:spPr/>
      <dgm:t>
        <a:bodyPr/>
        <a:lstStyle/>
        <a:p>
          <a:endParaRPr lang="en-US"/>
        </a:p>
      </dgm:t>
    </dgm:pt>
    <dgm:pt modelId="{55B93AFB-D641-41E8-82A2-5330511BC3AD}" type="pres">
      <dgm:prSet presAssocID="{8B7BAEE5-3541-484E-ADA8-81E62995AE32}" presName="horzThree" presStyleCnt="0"/>
      <dgm:spPr/>
    </dgm:pt>
    <dgm:pt modelId="{D8FDAE87-878B-4F3D-977C-4A8281042625}" type="pres">
      <dgm:prSet presAssocID="{89D0A56B-851F-4D04-A9C2-0503C487F06A}" presName="sibSpaceTwo" presStyleCnt="0"/>
      <dgm:spPr/>
    </dgm:pt>
    <dgm:pt modelId="{E43EC613-704E-41B4-BE41-DE120645E17E}" type="pres">
      <dgm:prSet presAssocID="{98141C65-B865-4F1A-91DD-2723D25D7754}" presName="vertTwo" presStyleCnt="0"/>
      <dgm:spPr/>
    </dgm:pt>
    <dgm:pt modelId="{7A309074-6F08-4343-8107-B100B7DE59CF}" type="pres">
      <dgm:prSet presAssocID="{98141C65-B865-4F1A-91DD-2723D25D7754}" presName="txTwo" presStyleLbl="node2" presStyleIdx="1" presStyleCnt="2">
        <dgm:presLayoutVars>
          <dgm:chPref val="3"/>
        </dgm:presLayoutVars>
      </dgm:prSet>
      <dgm:spPr/>
      <dgm:t>
        <a:bodyPr/>
        <a:lstStyle/>
        <a:p>
          <a:endParaRPr lang="en-US"/>
        </a:p>
      </dgm:t>
    </dgm:pt>
    <dgm:pt modelId="{5CF0CD47-C009-4CCB-959C-E1FBEA6F7176}" type="pres">
      <dgm:prSet presAssocID="{98141C65-B865-4F1A-91DD-2723D25D7754}" presName="parTransTwo" presStyleCnt="0"/>
      <dgm:spPr/>
    </dgm:pt>
    <dgm:pt modelId="{FC271B04-B514-4479-B8F0-1D1456DB9C7C}" type="pres">
      <dgm:prSet presAssocID="{98141C65-B865-4F1A-91DD-2723D25D7754}" presName="horzTwo" presStyleCnt="0"/>
      <dgm:spPr/>
    </dgm:pt>
    <dgm:pt modelId="{F712A7F3-5F6D-4652-9FD8-85687D584569}" type="pres">
      <dgm:prSet presAssocID="{6B126405-B7B2-4FF2-95F9-B6F273E06FF9}" presName="vertThree" presStyleCnt="0"/>
      <dgm:spPr/>
    </dgm:pt>
    <dgm:pt modelId="{21AF6A67-9E91-4F8E-A0B6-2D0B23CC3733}" type="pres">
      <dgm:prSet presAssocID="{6B126405-B7B2-4FF2-95F9-B6F273E06FF9}" presName="txThree" presStyleLbl="node3" presStyleIdx="2" presStyleCnt="3">
        <dgm:presLayoutVars>
          <dgm:chPref val="3"/>
        </dgm:presLayoutVars>
      </dgm:prSet>
      <dgm:spPr/>
      <dgm:t>
        <a:bodyPr/>
        <a:lstStyle/>
        <a:p>
          <a:endParaRPr lang="en-US"/>
        </a:p>
      </dgm:t>
    </dgm:pt>
    <dgm:pt modelId="{488A7F55-41D8-4343-B78B-94736E5B9180}" type="pres">
      <dgm:prSet presAssocID="{6B126405-B7B2-4FF2-95F9-B6F273E06FF9}" presName="horzThree" presStyleCnt="0"/>
      <dgm:spPr/>
    </dgm:pt>
    <dgm:pt modelId="{49C10FC6-BD4C-40C9-B4B6-50FDCCA55F7C}" type="pres">
      <dgm:prSet presAssocID="{F6B1DE61-BEB3-4236-9AB8-0A3067984A6A}" presName="sibSpaceOne" presStyleCnt="0"/>
      <dgm:spPr/>
    </dgm:pt>
    <dgm:pt modelId="{6D8452F7-B0D0-4480-B770-6E8AD6FB4D70}" type="pres">
      <dgm:prSet presAssocID="{839161CA-8E4A-487C-A0E7-5B15DA73040A}" presName="vertOne" presStyleCnt="0"/>
      <dgm:spPr/>
    </dgm:pt>
    <dgm:pt modelId="{72B0003F-137A-42A9-91FA-587159FAD475}" type="pres">
      <dgm:prSet presAssocID="{839161CA-8E4A-487C-A0E7-5B15DA73040A}" presName="txOne" presStyleLbl="node0" presStyleIdx="1" presStyleCnt="2" custLinFactY="-14741" custLinFactNeighborX="-6467" custLinFactNeighborY="-100000">
        <dgm:presLayoutVars>
          <dgm:chPref val="3"/>
        </dgm:presLayoutVars>
      </dgm:prSet>
      <dgm:spPr/>
      <dgm:t>
        <a:bodyPr/>
        <a:lstStyle/>
        <a:p>
          <a:endParaRPr lang="en-US"/>
        </a:p>
      </dgm:t>
    </dgm:pt>
    <dgm:pt modelId="{46F79A17-0B9C-403C-8909-63ECDA84636C}" type="pres">
      <dgm:prSet presAssocID="{839161CA-8E4A-487C-A0E7-5B15DA73040A}" presName="horzOne" presStyleCnt="0"/>
      <dgm:spPr/>
    </dgm:pt>
  </dgm:ptLst>
  <dgm:cxnLst>
    <dgm:cxn modelId="{F7398F45-7ACA-4CFA-820B-B793504551AA}" type="presOf" srcId="{98141C65-B865-4F1A-91DD-2723D25D7754}" destId="{7A309074-6F08-4343-8107-B100B7DE59CF}" srcOrd="0" destOrd="0" presId="urn:microsoft.com/office/officeart/2005/8/layout/architecture"/>
    <dgm:cxn modelId="{10279272-F631-468B-AB2C-DA50A0B985BD}" srcId="{09CBA44D-EC84-43A1-BC65-9314E33FCD49}" destId="{9BEE8D7F-318C-4B5A-BEBB-A25D24292F06}" srcOrd="0" destOrd="0" parTransId="{531B8EA1-3CCB-4513-948B-943EACBB75A9}" sibTransId="{89D0A56B-851F-4D04-A9C2-0503C487F06A}"/>
    <dgm:cxn modelId="{FD3FDBD7-51F8-44E5-8942-C775CC3B24E7}" srcId="{9229B129-ADE1-4F7C-834B-1B8577DE1DC3}" destId="{09CBA44D-EC84-43A1-BC65-9314E33FCD49}" srcOrd="0" destOrd="0" parTransId="{DBB5C3E9-9EA2-4247-BD1B-A1AF029BEED1}" sibTransId="{F6B1DE61-BEB3-4236-9AB8-0A3067984A6A}"/>
    <dgm:cxn modelId="{60828094-F587-4306-A163-DB8EA2E245DF}" type="presOf" srcId="{627DF25F-297F-4088-AB5B-43A193F11A45}" destId="{DA55E9B1-325E-4364-9D47-B2DB76E6EF0E}" srcOrd="0" destOrd="0" presId="urn:microsoft.com/office/officeart/2005/8/layout/architecture"/>
    <dgm:cxn modelId="{C711B23E-22AB-44BC-80AC-16F619723C66}" srcId="{9BEE8D7F-318C-4B5A-BEBB-A25D24292F06}" destId="{8B7BAEE5-3541-484E-ADA8-81E62995AE32}" srcOrd="1" destOrd="0" parTransId="{9F38ABBE-B4B6-4928-9F17-6CC326347D74}" sibTransId="{EC53D86F-46AF-4281-9E89-AA5CDB84CA06}"/>
    <dgm:cxn modelId="{F16B434B-2A81-4619-86D4-E2DD14F0FAE5}" srcId="{9229B129-ADE1-4F7C-834B-1B8577DE1DC3}" destId="{839161CA-8E4A-487C-A0E7-5B15DA73040A}" srcOrd="1" destOrd="0" parTransId="{87FB6057-6374-4758-B88F-50F18F1B65CB}" sibTransId="{619EF464-423D-43EF-B1B1-FA5970C583D7}"/>
    <dgm:cxn modelId="{D3E2124E-B599-48E3-A335-E90129514696}" srcId="{98141C65-B865-4F1A-91DD-2723D25D7754}" destId="{6B126405-B7B2-4FF2-95F9-B6F273E06FF9}" srcOrd="0" destOrd="0" parTransId="{73FB76F6-7107-47C8-BF10-FE2FA859EAD8}" sibTransId="{E9D93E37-0E1D-4269-BCF3-BBB1D841ACA4}"/>
    <dgm:cxn modelId="{EF25C223-04A1-4D46-A26D-D6E0FD35E795}" type="presOf" srcId="{09CBA44D-EC84-43A1-BC65-9314E33FCD49}" destId="{565334B5-AFC5-49D3-8195-A615358B102A}" srcOrd="0" destOrd="0" presId="urn:microsoft.com/office/officeart/2005/8/layout/architecture"/>
    <dgm:cxn modelId="{71155625-F807-4342-80D3-7E1A5B7C365F}" type="presOf" srcId="{6B126405-B7B2-4FF2-95F9-B6F273E06FF9}" destId="{21AF6A67-9E91-4F8E-A0B6-2D0B23CC3733}" srcOrd="0" destOrd="0" presId="urn:microsoft.com/office/officeart/2005/8/layout/architecture"/>
    <dgm:cxn modelId="{57A2C65C-6621-420A-A109-535A29B2ECFE}" type="presOf" srcId="{839161CA-8E4A-487C-A0E7-5B15DA73040A}" destId="{72B0003F-137A-42A9-91FA-587159FAD475}" srcOrd="0" destOrd="0" presId="urn:microsoft.com/office/officeart/2005/8/layout/architecture"/>
    <dgm:cxn modelId="{DFAB55E7-7DFA-4C5C-930C-7CD16BEB740C}" type="presOf" srcId="{9BEE8D7F-318C-4B5A-BEBB-A25D24292F06}" destId="{85BBC2B1-1358-46AC-813A-296A86916178}" srcOrd="0" destOrd="0" presId="urn:microsoft.com/office/officeart/2005/8/layout/architecture"/>
    <dgm:cxn modelId="{4ACE02F0-624C-4520-B7E9-EE4D30D71F25}" type="presOf" srcId="{8B7BAEE5-3541-484E-ADA8-81E62995AE32}" destId="{F180D21B-4906-49B9-AE15-D7448A4A3C6C}" srcOrd="0" destOrd="0" presId="urn:microsoft.com/office/officeart/2005/8/layout/architecture"/>
    <dgm:cxn modelId="{8B4E5CF9-3028-4003-9BE2-45575C78F926}" srcId="{09CBA44D-EC84-43A1-BC65-9314E33FCD49}" destId="{98141C65-B865-4F1A-91DD-2723D25D7754}" srcOrd="1" destOrd="0" parTransId="{86A45337-E13B-4977-A93B-E7C32EF162F6}" sibTransId="{3C3B9C4D-6A03-4D2B-B193-C508CE98AB44}"/>
    <dgm:cxn modelId="{45B4AA29-09F5-4BB4-842D-A1F3D3728F46}" srcId="{9BEE8D7F-318C-4B5A-BEBB-A25D24292F06}" destId="{627DF25F-297F-4088-AB5B-43A193F11A45}" srcOrd="0" destOrd="0" parTransId="{E7AEA2EE-A091-4879-B092-76FEF71B24D8}" sibTransId="{731FD62F-5C93-4438-BC65-3C30B3DF1467}"/>
    <dgm:cxn modelId="{33227F08-423D-4BB6-96A5-1BCFC6226381}" type="presOf" srcId="{9229B129-ADE1-4F7C-834B-1B8577DE1DC3}" destId="{B48BEF78-82B6-4E6B-B465-F81C3AE5E291}" srcOrd="0" destOrd="0" presId="urn:microsoft.com/office/officeart/2005/8/layout/architecture"/>
    <dgm:cxn modelId="{441C6C0A-291F-4DC7-A70D-4093988B22AC}" type="presParOf" srcId="{B48BEF78-82B6-4E6B-B465-F81C3AE5E291}" destId="{301A5544-7BFB-4B5B-A74B-121B68D1BD47}" srcOrd="0" destOrd="0" presId="urn:microsoft.com/office/officeart/2005/8/layout/architecture"/>
    <dgm:cxn modelId="{553D522B-EA36-43E3-971F-E0164C1FC026}" type="presParOf" srcId="{301A5544-7BFB-4B5B-A74B-121B68D1BD47}" destId="{565334B5-AFC5-49D3-8195-A615358B102A}" srcOrd="0" destOrd="0" presId="urn:microsoft.com/office/officeart/2005/8/layout/architecture"/>
    <dgm:cxn modelId="{3C2CC791-0A70-4B15-AED8-EE52A72D360F}" type="presParOf" srcId="{301A5544-7BFB-4B5B-A74B-121B68D1BD47}" destId="{D0318880-5D6B-4032-9F97-6D17E44E235A}" srcOrd="1" destOrd="0" presId="urn:microsoft.com/office/officeart/2005/8/layout/architecture"/>
    <dgm:cxn modelId="{4A892604-04A4-40FA-A233-138F5C862515}" type="presParOf" srcId="{301A5544-7BFB-4B5B-A74B-121B68D1BD47}" destId="{959CE4D7-6847-4B14-91E9-6049EE8859F9}" srcOrd="2" destOrd="0" presId="urn:microsoft.com/office/officeart/2005/8/layout/architecture"/>
    <dgm:cxn modelId="{89B5082B-15D7-4549-B0F4-C97AD5ADE58C}" type="presParOf" srcId="{959CE4D7-6847-4B14-91E9-6049EE8859F9}" destId="{5DD1C35B-F6B4-4775-8DCD-DB0ABB79B5F7}" srcOrd="0" destOrd="0" presId="urn:microsoft.com/office/officeart/2005/8/layout/architecture"/>
    <dgm:cxn modelId="{118A1579-7E23-414D-85D0-AD5A014140EC}" type="presParOf" srcId="{5DD1C35B-F6B4-4775-8DCD-DB0ABB79B5F7}" destId="{85BBC2B1-1358-46AC-813A-296A86916178}" srcOrd="0" destOrd="0" presId="urn:microsoft.com/office/officeart/2005/8/layout/architecture"/>
    <dgm:cxn modelId="{8CE2C5F9-7192-4B9F-BE64-AFDC574519E2}" type="presParOf" srcId="{5DD1C35B-F6B4-4775-8DCD-DB0ABB79B5F7}" destId="{D976383D-2422-42A4-B744-B313C2F5BB52}" srcOrd="1" destOrd="0" presId="urn:microsoft.com/office/officeart/2005/8/layout/architecture"/>
    <dgm:cxn modelId="{1B9EDC6D-A456-4337-93E5-285B4B166DB5}" type="presParOf" srcId="{5DD1C35B-F6B4-4775-8DCD-DB0ABB79B5F7}" destId="{C1F641EC-2C82-42E2-8EFF-AC10F36828F8}" srcOrd="2" destOrd="0" presId="urn:microsoft.com/office/officeart/2005/8/layout/architecture"/>
    <dgm:cxn modelId="{FC88CEAC-614F-4603-83A4-E3D14918D004}" type="presParOf" srcId="{C1F641EC-2C82-42E2-8EFF-AC10F36828F8}" destId="{14064CC0-19DD-4993-B886-07D38939828D}" srcOrd="0" destOrd="0" presId="urn:microsoft.com/office/officeart/2005/8/layout/architecture"/>
    <dgm:cxn modelId="{1ED84705-8DA6-4B00-88DA-87DB672AE9C2}" type="presParOf" srcId="{14064CC0-19DD-4993-B886-07D38939828D}" destId="{DA55E9B1-325E-4364-9D47-B2DB76E6EF0E}" srcOrd="0" destOrd="0" presId="urn:microsoft.com/office/officeart/2005/8/layout/architecture"/>
    <dgm:cxn modelId="{823015EA-41F9-45C8-ABE1-6B716D26E5AB}" type="presParOf" srcId="{14064CC0-19DD-4993-B886-07D38939828D}" destId="{50106E13-1158-4DD0-9B86-6796B69B6168}" srcOrd="1" destOrd="0" presId="urn:microsoft.com/office/officeart/2005/8/layout/architecture"/>
    <dgm:cxn modelId="{CCFBD24E-8C79-435C-82E6-76899207E87A}" type="presParOf" srcId="{C1F641EC-2C82-42E2-8EFF-AC10F36828F8}" destId="{B1955D8D-B382-4859-971A-96E32D423021}" srcOrd="1" destOrd="0" presId="urn:microsoft.com/office/officeart/2005/8/layout/architecture"/>
    <dgm:cxn modelId="{3D22F365-CDDD-415F-AA5E-03FCA7DD8A49}" type="presParOf" srcId="{C1F641EC-2C82-42E2-8EFF-AC10F36828F8}" destId="{C59A6357-C00C-4C5F-B808-AF6A5D21CD3A}" srcOrd="2" destOrd="0" presId="urn:microsoft.com/office/officeart/2005/8/layout/architecture"/>
    <dgm:cxn modelId="{D08123B8-66DE-4971-92B2-E22B1FE1AF36}" type="presParOf" srcId="{C59A6357-C00C-4C5F-B808-AF6A5D21CD3A}" destId="{F180D21B-4906-49B9-AE15-D7448A4A3C6C}" srcOrd="0" destOrd="0" presId="urn:microsoft.com/office/officeart/2005/8/layout/architecture"/>
    <dgm:cxn modelId="{8CB9EBB2-5983-4B7F-AB19-5671D4F92A90}" type="presParOf" srcId="{C59A6357-C00C-4C5F-B808-AF6A5D21CD3A}" destId="{55B93AFB-D641-41E8-82A2-5330511BC3AD}" srcOrd="1" destOrd="0" presId="urn:microsoft.com/office/officeart/2005/8/layout/architecture"/>
    <dgm:cxn modelId="{8227B7D0-5B46-405C-B951-23869B05488E}" type="presParOf" srcId="{959CE4D7-6847-4B14-91E9-6049EE8859F9}" destId="{D8FDAE87-878B-4F3D-977C-4A8281042625}" srcOrd="1" destOrd="0" presId="urn:microsoft.com/office/officeart/2005/8/layout/architecture"/>
    <dgm:cxn modelId="{5F2FB730-7268-4EB7-A83C-3DE8B36EB50E}" type="presParOf" srcId="{959CE4D7-6847-4B14-91E9-6049EE8859F9}" destId="{E43EC613-704E-41B4-BE41-DE120645E17E}" srcOrd="2" destOrd="0" presId="urn:microsoft.com/office/officeart/2005/8/layout/architecture"/>
    <dgm:cxn modelId="{0720EB6E-8A50-4BDC-916A-BE0A81F39992}" type="presParOf" srcId="{E43EC613-704E-41B4-BE41-DE120645E17E}" destId="{7A309074-6F08-4343-8107-B100B7DE59CF}" srcOrd="0" destOrd="0" presId="urn:microsoft.com/office/officeart/2005/8/layout/architecture"/>
    <dgm:cxn modelId="{E4C37D5A-D469-45D8-A2D7-D5EEDF029BC4}" type="presParOf" srcId="{E43EC613-704E-41B4-BE41-DE120645E17E}" destId="{5CF0CD47-C009-4CCB-959C-E1FBEA6F7176}" srcOrd="1" destOrd="0" presId="urn:microsoft.com/office/officeart/2005/8/layout/architecture"/>
    <dgm:cxn modelId="{5AE66A20-67BF-4AA4-9615-F8BA83E880D9}" type="presParOf" srcId="{E43EC613-704E-41B4-BE41-DE120645E17E}" destId="{FC271B04-B514-4479-B8F0-1D1456DB9C7C}" srcOrd="2" destOrd="0" presId="urn:microsoft.com/office/officeart/2005/8/layout/architecture"/>
    <dgm:cxn modelId="{1D966CE1-ABD2-421B-B2DB-75C2F92FA739}" type="presParOf" srcId="{FC271B04-B514-4479-B8F0-1D1456DB9C7C}" destId="{F712A7F3-5F6D-4652-9FD8-85687D584569}" srcOrd="0" destOrd="0" presId="urn:microsoft.com/office/officeart/2005/8/layout/architecture"/>
    <dgm:cxn modelId="{4DE2C9D7-5817-4E78-89B0-9F837779BD1E}" type="presParOf" srcId="{F712A7F3-5F6D-4652-9FD8-85687D584569}" destId="{21AF6A67-9E91-4F8E-A0B6-2D0B23CC3733}" srcOrd="0" destOrd="0" presId="urn:microsoft.com/office/officeart/2005/8/layout/architecture"/>
    <dgm:cxn modelId="{FC1DD7F3-7894-44D4-8B63-8F192D937CEC}" type="presParOf" srcId="{F712A7F3-5F6D-4652-9FD8-85687D584569}" destId="{488A7F55-41D8-4343-B78B-94736E5B9180}" srcOrd="1" destOrd="0" presId="urn:microsoft.com/office/officeart/2005/8/layout/architecture"/>
    <dgm:cxn modelId="{7BBE69A1-E55B-4EA3-9AE7-66F60F98F475}" type="presParOf" srcId="{B48BEF78-82B6-4E6B-B465-F81C3AE5E291}" destId="{49C10FC6-BD4C-40C9-B4B6-50FDCCA55F7C}" srcOrd="1" destOrd="0" presId="urn:microsoft.com/office/officeart/2005/8/layout/architecture"/>
    <dgm:cxn modelId="{1C3D53FD-1FC5-49FC-8080-9F8AF8514CA6}" type="presParOf" srcId="{B48BEF78-82B6-4E6B-B465-F81C3AE5E291}" destId="{6D8452F7-B0D0-4480-B770-6E8AD6FB4D70}" srcOrd="2" destOrd="0" presId="urn:microsoft.com/office/officeart/2005/8/layout/architecture"/>
    <dgm:cxn modelId="{ED7B2F61-6B91-4F40-8603-930213033B18}" type="presParOf" srcId="{6D8452F7-B0D0-4480-B770-6E8AD6FB4D70}" destId="{72B0003F-137A-42A9-91FA-587159FAD475}" srcOrd="0" destOrd="0" presId="urn:microsoft.com/office/officeart/2005/8/layout/architecture"/>
    <dgm:cxn modelId="{399E14BC-61E1-4742-B50A-F69B87378E04}" type="presParOf" srcId="{6D8452F7-B0D0-4480-B770-6E8AD6FB4D70}" destId="{46F79A17-0B9C-403C-8909-63ECDA8463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76C35-901E-43CD-B97E-F2040950FA73}">
      <dsp:nvSpPr>
        <dsp:cNvPr id="0" name=""/>
        <dsp:cNvSpPr/>
      </dsp:nvSpPr>
      <dsp:spPr>
        <a:xfrm>
          <a:off x="0" y="716171"/>
          <a:ext cx="5354536" cy="5354536"/>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28B6DF1-E3C9-4E55-BD98-B8990CA57761}">
      <dsp:nvSpPr>
        <dsp:cNvPr id="0" name=""/>
        <dsp:cNvSpPr/>
      </dsp:nvSpPr>
      <dsp:spPr>
        <a:xfrm>
          <a:off x="508680" y="1224852"/>
          <a:ext cx="2088269" cy="2088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Monitoring</a:t>
          </a:r>
        </a:p>
        <a:p>
          <a:pPr lvl="0" algn="ctr" defTabSz="488950">
            <a:lnSpc>
              <a:spcPct val="90000"/>
            </a:lnSpc>
            <a:spcBef>
              <a:spcPct val="0"/>
            </a:spcBef>
            <a:spcAft>
              <a:spcPct val="35000"/>
            </a:spcAft>
          </a:pPr>
          <a:r>
            <a:rPr lang="en-GB" sz="1100" kern="1200" dirty="0"/>
            <a:t>The systematic and ongoing collection of data and information to track the progress and performance of a project, programme, or policy</a:t>
          </a:r>
          <a:endParaRPr lang="en-US" sz="1100" kern="1200"/>
        </a:p>
      </dsp:txBody>
      <dsp:txXfrm>
        <a:off x="610621" y="1326793"/>
        <a:ext cx="1884387" cy="1884387"/>
      </dsp:txXfrm>
    </dsp:sp>
    <dsp:sp modelId="{42896226-E067-405E-A0F1-2F32D5AF2866}">
      <dsp:nvSpPr>
        <dsp:cNvPr id="0" name=""/>
        <dsp:cNvSpPr/>
      </dsp:nvSpPr>
      <dsp:spPr>
        <a:xfrm>
          <a:off x="2757586" y="1224852"/>
          <a:ext cx="2088269" cy="2088269"/>
        </a:xfrm>
        <a:prstGeom prst="roundRect">
          <a:avLst/>
        </a:prstGeom>
        <a:gradFill rotWithShape="0">
          <a:gsLst>
            <a:gs pos="0">
              <a:schemeClr val="accent2">
                <a:hueOff val="-816517"/>
                <a:satOff val="-3771"/>
                <a:lumOff val="-785"/>
                <a:alphaOff val="0"/>
                <a:satMod val="103000"/>
                <a:lumMod val="102000"/>
                <a:tint val="94000"/>
              </a:schemeClr>
            </a:gs>
            <a:gs pos="50000">
              <a:schemeClr val="accent2">
                <a:hueOff val="-816517"/>
                <a:satOff val="-3771"/>
                <a:lumOff val="-785"/>
                <a:alphaOff val="0"/>
                <a:satMod val="110000"/>
                <a:lumMod val="100000"/>
                <a:shade val="100000"/>
              </a:schemeClr>
            </a:gs>
            <a:gs pos="100000">
              <a:schemeClr val="accent2">
                <a:hueOff val="-816517"/>
                <a:satOff val="-3771"/>
                <a:lumOff val="-7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Evaluation</a:t>
          </a:r>
        </a:p>
        <a:p>
          <a:pPr lvl="0" algn="ctr" defTabSz="488950">
            <a:lnSpc>
              <a:spcPct val="90000"/>
            </a:lnSpc>
            <a:spcBef>
              <a:spcPct val="0"/>
            </a:spcBef>
            <a:spcAft>
              <a:spcPct val="35000"/>
            </a:spcAft>
          </a:pPr>
          <a:r>
            <a:rPr lang="en-GB" sz="1100" kern="1200" dirty="0"/>
            <a:t>A systematic assessment of a project, programme, or policy to determine its relevance, efficiency, effectiveness, impact, and sustainability.</a:t>
          </a:r>
          <a:r>
            <a:rPr lang="en-US" sz="1100" b="0" i="0" kern="1200"/>
            <a:t>.</a:t>
          </a:r>
          <a:endParaRPr lang="en-US" sz="1100" kern="1200"/>
        </a:p>
      </dsp:txBody>
      <dsp:txXfrm>
        <a:off x="2859527" y="1326793"/>
        <a:ext cx="1884387" cy="1884387"/>
      </dsp:txXfrm>
    </dsp:sp>
    <dsp:sp modelId="{2E126CB9-E332-4346-82F1-C7EBF6C16EF9}">
      <dsp:nvSpPr>
        <dsp:cNvPr id="0" name=""/>
        <dsp:cNvSpPr/>
      </dsp:nvSpPr>
      <dsp:spPr>
        <a:xfrm>
          <a:off x="508680" y="3473758"/>
          <a:ext cx="2088269" cy="2088269"/>
        </a:xfrm>
        <a:prstGeom prst="roundRect">
          <a:avLst/>
        </a:prstGeom>
        <a:gradFill rotWithShape="0">
          <a:gsLst>
            <a:gs pos="0">
              <a:schemeClr val="accent2">
                <a:hueOff val="-1633033"/>
                <a:satOff val="-7543"/>
                <a:lumOff val="-1569"/>
                <a:alphaOff val="0"/>
                <a:satMod val="103000"/>
                <a:lumMod val="102000"/>
                <a:tint val="94000"/>
              </a:schemeClr>
            </a:gs>
            <a:gs pos="50000">
              <a:schemeClr val="accent2">
                <a:hueOff val="-1633033"/>
                <a:satOff val="-7543"/>
                <a:lumOff val="-1569"/>
                <a:alphaOff val="0"/>
                <a:satMod val="110000"/>
                <a:lumMod val="100000"/>
                <a:shade val="100000"/>
              </a:schemeClr>
            </a:gs>
            <a:gs pos="100000">
              <a:schemeClr val="accent2">
                <a:hueOff val="-1633033"/>
                <a:satOff val="-7543"/>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Accountability</a:t>
          </a:r>
        </a:p>
        <a:p>
          <a:pPr lvl="0" algn="ctr" defTabSz="488950">
            <a:lnSpc>
              <a:spcPct val="90000"/>
            </a:lnSpc>
            <a:spcBef>
              <a:spcPct val="0"/>
            </a:spcBef>
            <a:spcAft>
              <a:spcPct val="35000"/>
            </a:spcAft>
          </a:pPr>
          <a:r>
            <a:rPr lang="en-GB" sz="1100" kern="1200" dirty="0"/>
            <a:t>Ensures that programme beneficiaries are involved in decision-making and that their feedback is used to improve programme effectiveness, our conversation. It also involves being responsible for actions and able to provide satisfactory reasons for them</a:t>
          </a:r>
          <a:endParaRPr lang="en-US" sz="1100" kern="1200"/>
        </a:p>
      </dsp:txBody>
      <dsp:txXfrm>
        <a:off x="610621" y="3575699"/>
        <a:ext cx="1884387" cy="1884387"/>
      </dsp:txXfrm>
    </dsp:sp>
    <dsp:sp modelId="{17F7C8EB-2CE2-4FC5-BC2A-71403C04F354}">
      <dsp:nvSpPr>
        <dsp:cNvPr id="0" name=""/>
        <dsp:cNvSpPr/>
      </dsp:nvSpPr>
      <dsp:spPr>
        <a:xfrm>
          <a:off x="2757586" y="3473758"/>
          <a:ext cx="2088269" cy="2088269"/>
        </a:xfrm>
        <a:prstGeom prst="roundRect">
          <a:avLst/>
        </a:prstGeom>
        <a:gradFill rotWithShape="0">
          <a:gsLst>
            <a:gs pos="0">
              <a:schemeClr val="accent2">
                <a:hueOff val="-2449550"/>
                <a:satOff val="-11314"/>
                <a:lumOff val="-2354"/>
                <a:alphaOff val="0"/>
                <a:satMod val="103000"/>
                <a:lumMod val="102000"/>
                <a:tint val="94000"/>
              </a:schemeClr>
            </a:gs>
            <a:gs pos="50000">
              <a:schemeClr val="accent2">
                <a:hueOff val="-2449550"/>
                <a:satOff val="-11314"/>
                <a:lumOff val="-2354"/>
                <a:alphaOff val="0"/>
                <a:satMod val="110000"/>
                <a:lumMod val="100000"/>
                <a:shade val="100000"/>
              </a:schemeClr>
            </a:gs>
            <a:gs pos="100000">
              <a:schemeClr val="accent2">
                <a:hueOff val="-2449550"/>
                <a:satOff val="-11314"/>
                <a:lumOff val="-23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Learning</a:t>
          </a:r>
        </a:p>
        <a:p>
          <a:pPr lvl="0" algn="ctr" defTabSz="488950">
            <a:lnSpc>
              <a:spcPct val="90000"/>
            </a:lnSpc>
            <a:spcBef>
              <a:spcPct val="0"/>
            </a:spcBef>
            <a:spcAft>
              <a:spcPct val="35000"/>
            </a:spcAft>
          </a:pPr>
          <a:r>
            <a:rPr lang="en-US" sz="1100" b="0" i="0" kern="1200"/>
            <a:t>is an ongoing process of reflection and adaptation, aimed at improving program design, implementation, and outcomes based on feedback and evidence.</a:t>
          </a:r>
          <a:endParaRPr lang="en-US" sz="1100" kern="1200"/>
        </a:p>
      </dsp:txBody>
      <dsp:txXfrm>
        <a:off x="2859527" y="3575699"/>
        <a:ext cx="1884387" cy="1884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34B5-AFC5-49D3-8195-A615358B102A}">
      <dsp:nvSpPr>
        <dsp:cNvPr id="0" name=""/>
        <dsp:cNvSpPr/>
      </dsp:nvSpPr>
      <dsp:spPr>
        <a:xfrm>
          <a:off x="3045" y="4561005"/>
          <a:ext cx="4752378" cy="21609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Stakeholder Engagement and Participation:</a:t>
          </a:r>
          <a:r>
            <a:rPr lang="en-GB" sz="800" kern="1200" dirty="0"/>
            <a:t> MEAL encourages active stakeholder engagement throughout the project cycle. Involving Indigenous communities, women, girls, children, and youth in monitoring and evaluation integrates their perspectives and feedback, fostering ownership and transparency. This aligns with INDIGENOUS ORGANIZATIONS's approach of engaging communities and keeping them informed for informed decision-making and participation.</a:t>
          </a:r>
          <a:endParaRPr lang="en-US" sz="800" kern="1200"/>
        </a:p>
      </dsp:txBody>
      <dsp:txXfrm>
        <a:off x="66337" y="4624297"/>
        <a:ext cx="4625794" cy="2034380"/>
      </dsp:txXfrm>
    </dsp:sp>
    <dsp:sp modelId="{85BBC2B1-1358-46AC-813A-296A86916178}">
      <dsp:nvSpPr>
        <dsp:cNvPr id="0" name=""/>
        <dsp:cNvSpPr/>
      </dsp:nvSpPr>
      <dsp:spPr>
        <a:xfrm>
          <a:off x="3045" y="2282477"/>
          <a:ext cx="3104400" cy="21609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Enhanced Accountability:</a:t>
          </a:r>
          <a:r>
            <a:rPr lang="en-GB" sz="800" kern="1200" dirty="0"/>
            <a:t> MEAL promotes accountability by setting clear performance indicators and measuring progress against them. This is vital for INDIGENOUS ORGANIZATIONS's commitment to Indigenous communities, ensuring efficient resource use and fostering transparency, including sharing results with communities</a:t>
          </a:r>
          <a:endParaRPr lang="en-US" sz="800" kern="1200"/>
        </a:p>
      </dsp:txBody>
      <dsp:txXfrm>
        <a:off x="66337" y="2345769"/>
        <a:ext cx="2977816" cy="2034380"/>
      </dsp:txXfrm>
    </dsp:sp>
    <dsp:sp modelId="{DA55E9B1-325E-4364-9D47-B2DB76E6EF0E}">
      <dsp:nvSpPr>
        <dsp:cNvPr id="0" name=""/>
        <dsp:cNvSpPr/>
      </dsp:nvSpPr>
      <dsp:spPr>
        <a:xfrm>
          <a:off x="3045" y="3949"/>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Improved Decision-Making:</a:t>
          </a:r>
          <a:r>
            <a:rPr lang="en-GB" sz="800" kern="1200" dirty="0"/>
            <a:t> MEAL provides valuable, evidence-based information to make informed decisions for INDIGENOUS ORGANIZATIONS's projects, such as Reproductive Health, Water Projects, and Children and Youth Empowerment .Regular monitoring and evaluation help identify strengths, weaknesses, and areas for improvement, guiding resource allocation more effectively.</a:t>
          </a:r>
          <a:endParaRPr lang="en-US" sz="800" kern="1200"/>
        </a:p>
      </dsp:txBody>
      <dsp:txXfrm>
        <a:off x="47572" y="48476"/>
        <a:ext cx="1431220" cy="2071910"/>
      </dsp:txXfrm>
    </dsp:sp>
    <dsp:sp modelId="{F180D21B-4906-49B9-AE15-D7448A4A3C6C}">
      <dsp:nvSpPr>
        <dsp:cNvPr id="0" name=""/>
        <dsp:cNvSpPr/>
      </dsp:nvSpPr>
      <dsp:spPr>
        <a:xfrm>
          <a:off x="1587171" y="58751"/>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increased Efficiency and Effectiveness:</a:t>
          </a:r>
          <a:r>
            <a:rPr lang="en-GB" sz="800" kern="1200" dirty="0"/>
            <a:t> Through MEAL, INDIGENOUS ORGANIZATIONS can identify bottlenecks and underperforming areas in programmes like water access or economic empowerment. This allows for prompt adjustments and corrective actions, optimising project implementation and leading to better outcomes</a:t>
          </a:r>
          <a:endParaRPr lang="en-US" sz="800" kern="1200"/>
        </a:p>
      </dsp:txBody>
      <dsp:txXfrm>
        <a:off x="1631698" y="103278"/>
        <a:ext cx="1431220" cy="2071910"/>
      </dsp:txXfrm>
    </dsp:sp>
    <dsp:sp modelId="{7A309074-6F08-4343-8107-B100B7DE59CF}">
      <dsp:nvSpPr>
        <dsp:cNvPr id="0" name=""/>
        <dsp:cNvSpPr/>
      </dsp:nvSpPr>
      <dsp:spPr>
        <a:xfrm>
          <a:off x="3235149" y="2282477"/>
          <a:ext cx="1520274" cy="21609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Meeting Funder Requirements:</a:t>
          </a:r>
          <a:r>
            <a:rPr lang="en-GB" sz="800" kern="1200" dirty="0"/>
            <a:t> Governments and other funders increasingly expect organisations to use M&amp;E when receiving funding. A robust MEAL system helps INDIGENOUS ORGANIZATIONS meet organisational reporting and donor requirements, potentially opening doors to future funding by demonstrating value for money and impact</a:t>
          </a:r>
          <a:endParaRPr lang="en-US" sz="800" kern="1200"/>
        </a:p>
      </dsp:txBody>
      <dsp:txXfrm>
        <a:off x="3279676" y="2327004"/>
        <a:ext cx="1431220" cy="2071910"/>
      </dsp:txXfrm>
    </dsp:sp>
    <dsp:sp modelId="{21AF6A67-9E91-4F8E-A0B6-2D0B23CC3733}">
      <dsp:nvSpPr>
        <dsp:cNvPr id="0" name=""/>
        <dsp:cNvSpPr/>
      </dsp:nvSpPr>
      <dsp:spPr>
        <a:xfrm>
          <a:off x="3235149" y="3949"/>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Learning and Knowledge Sharing:</a:t>
          </a:r>
          <a:r>
            <a:rPr lang="en-GB" sz="800" kern="1200" dirty="0"/>
            <a:t> MEAL facilitates continuous learning within INDIGENOUS ORGANIZATIONS and with partners, enabling adaptation of strategies. INDIGENOUS ORGANIZATIONS can reflect on what works and what doesn't in areas like traditional knowledge preservation or women's rights advocacy, documenting lessons and sharing best practices. A lukewarm attitude towards evaluation negatively impacts learning.</a:t>
          </a:r>
          <a:endParaRPr lang="en-US" sz="800" kern="1200"/>
        </a:p>
      </dsp:txBody>
      <dsp:txXfrm>
        <a:off x="3279676" y="48476"/>
        <a:ext cx="1431220" cy="2071910"/>
      </dsp:txXfrm>
    </dsp:sp>
    <dsp:sp modelId="{72B0003F-137A-42A9-91FA-587159FAD475}">
      <dsp:nvSpPr>
        <dsp:cNvPr id="0" name=""/>
        <dsp:cNvSpPr/>
      </dsp:nvSpPr>
      <dsp:spPr>
        <a:xfrm>
          <a:off x="4912513" y="2081493"/>
          <a:ext cx="1520274" cy="21609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Evidence-Based Advocacy:</a:t>
          </a:r>
          <a:r>
            <a:rPr lang="en-GB" sz="800" kern="1200" dirty="0"/>
            <a:t> MEAL generates robust evidence that INDIGENOUS ORGANIZATIONS can use for advocacy related to Indigenous Peoples' rights, livelihoods, and challenges. Data from MEAL activities can support calls for policy changes, resource allocation, or further investment in INDIGENOUS ORGANIZATIONS's focus areas, such as land rights or human rights </a:t>
          </a:r>
          <a:endParaRPr lang="en-US" sz="800" kern="1200" dirty="0"/>
        </a:p>
      </dsp:txBody>
      <dsp:txXfrm>
        <a:off x="4957040" y="2126020"/>
        <a:ext cx="1431220" cy="207191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C12D9-AB7A-B941-A181-ED6C26377DB4}" type="datetimeFigureOut">
              <a:rPr lang="en-KE" smtClean="0"/>
              <a:t>14/01/2026</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maestros</a:t>
            </a:r>
          </a:p>
          <a:p>
            <a:pPr lvl="1"/>
            <a:r>
              <a:rPr lang="en-GB"/>
              <a:t>Segundo nivel</a:t>
            </a:r>
          </a:p>
          <a:p>
            <a:pPr lvl="2"/>
            <a:r>
              <a:rPr lang="en-GB"/>
              <a:t>Tercer nivel</a:t>
            </a:r>
          </a:p>
          <a:p>
            <a:pPr lvl="3"/>
            <a:r>
              <a:rPr lang="en-GB"/>
              <a:t>Cuarto nivel</a:t>
            </a:r>
          </a:p>
          <a:p>
            <a:pPr lvl="4"/>
            <a:r>
              <a:rPr lang="en-GB"/>
              <a:t>Quinto nivel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7E928-BD0C-9240-9AD1-FF2253841221}" type="slidenum">
              <a:rPr lang="en-KE" smtClean="0"/>
              <a:t>‹#›</a:t>
            </a:fld>
            <a:endParaRPr lang="en-KE"/>
          </a:p>
        </p:txBody>
      </p:sp>
    </p:spTree>
    <p:extLst>
      <p:ext uri="{BB962C8B-B14F-4D97-AF65-F5344CB8AC3E}">
        <p14:creationId xmlns:p14="http://schemas.microsoft.com/office/powerpoint/2010/main" val="327853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5FB7E928-BD0C-9240-9AD1-FF2253841221}" type="slidenum">
              <a:rPr lang="en-KE" smtClean="0"/>
              <a:t>4</a:t>
            </a:fld>
            <a:endParaRPr lang="en-KE"/>
          </a:p>
        </p:txBody>
      </p:sp>
    </p:spTree>
    <p:extLst>
      <p:ext uri="{BB962C8B-B14F-4D97-AF65-F5344CB8AC3E}">
        <p14:creationId xmlns:p14="http://schemas.microsoft.com/office/powerpoint/2010/main" val="1058985120"/>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Enfoque de métodos mixtos: FGDS, KIIS, revisión documental, encuestas a hogares, triangulación</a:t>
            </a:r>
          </a:p>
        </p:txBody>
      </p:sp>
      <p:sp>
        <p:nvSpPr>
          <p:cNvPr id="4" name="Slide Number Placeholder 3"/>
          <p:cNvSpPr>
            <a:spLocks noGrp="1"/>
          </p:cNvSpPr>
          <p:nvPr>
            <p:ph type="sldNum" sz="quarter" idx="5"/>
          </p:nvPr>
        </p:nvSpPr>
        <p:spPr/>
        <p:txBody>
          <a:bodyPr/>
          <a:lstStyle/>
          <a:p>
            <a:fld id="{5FB7E928-BD0C-9240-9AD1-FF2253841221}" type="slidenum">
              <a:rPr lang="en-KE" smtClean="0"/>
              <a:t>6</a:t>
            </a:fld>
            <a:endParaRPr lang="en-KE"/>
          </a:p>
        </p:txBody>
      </p:sp>
    </p:spTree>
    <p:extLst>
      <p:ext uri="{BB962C8B-B14F-4D97-AF65-F5344CB8AC3E}">
        <p14:creationId xmlns:p14="http://schemas.microsoft.com/office/powerpoint/2010/main" val="234304956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Enfoque de métodos mixtos: FGDS, KIIS, revisión documental, encuestas a hogares, triangulación</a:t>
            </a:r>
          </a:p>
        </p:txBody>
      </p:sp>
      <p:sp>
        <p:nvSpPr>
          <p:cNvPr id="4" name="Slide Number Placeholder 3"/>
          <p:cNvSpPr>
            <a:spLocks noGrp="1"/>
          </p:cNvSpPr>
          <p:nvPr>
            <p:ph type="sldNum" sz="quarter" idx="5"/>
          </p:nvPr>
        </p:nvSpPr>
        <p:spPr/>
        <p:txBody>
          <a:bodyPr/>
          <a:lstStyle/>
          <a:p>
            <a:fld id="{5FB7E928-BD0C-9240-9AD1-FF2253841221}" type="slidenum">
              <a:rPr lang="en-KE" smtClean="0"/>
              <a:t>7</a:t>
            </a:fld>
            <a:endParaRPr lang="en-KE"/>
          </a:p>
        </p:txBody>
      </p:sp>
    </p:spTree>
    <p:extLst>
      <p:ext uri="{BB962C8B-B14F-4D97-AF65-F5344CB8AC3E}">
        <p14:creationId xmlns:p14="http://schemas.microsoft.com/office/powerpoint/2010/main" val="130863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1/14/2026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30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705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128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113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947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74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12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131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165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1/14/2026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873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1/14/2026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761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Haga clic para editar el estilo del título maestro</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Haga clic para editar los estilos de texto maestros</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14/01/2026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58923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BB4C-8C8F-96EA-0153-BF399AFE4798}"/>
              </a:ext>
            </a:extLst>
          </p:cNvPr>
          <p:cNvSpPr>
            <a:spLocks noGrp="1"/>
          </p:cNvSpPr>
          <p:nvPr>
            <p:ph type="ctrTitle"/>
          </p:nvPr>
        </p:nvSpPr>
        <p:spPr>
          <a:xfrm>
            <a:off x="477981" y="1122363"/>
            <a:ext cx="4023360" cy="1509077"/>
          </a:xfrm>
        </p:spPr>
        <p:txBody>
          <a:bodyPr anchor="b">
            <a:normAutofit/>
          </a:bodyPr>
          <a:lstStyle/>
          <a:p>
            <a:r>
              <a:rPr lang="en-US" sz="5400" dirty="0"/>
              <a:t>MÓDULO 3</a:t>
            </a:r>
            <a:r>
              <a:rPr lang="en-US" sz="5400" dirty="0" smtClean="0"/>
              <a:t>:</a:t>
            </a:r>
            <a:endParaRPr lang="en-US" sz="5400" dirty="0"/>
          </a:p>
        </p:txBody>
      </p:sp>
      <p:sp>
        <p:nvSpPr>
          <p:cNvPr id="3" name="Subtitle 2">
            <a:extLst>
              <a:ext uri="{FF2B5EF4-FFF2-40B4-BE49-F238E27FC236}">
                <a16:creationId xmlns:a16="http://schemas.microsoft.com/office/drawing/2014/main" id="{E11D145E-4F02-BE84-88E1-DCF8D429163E}"/>
              </a:ext>
            </a:extLst>
          </p:cNvPr>
          <p:cNvSpPr>
            <a:spLocks noGrp="1"/>
          </p:cNvSpPr>
          <p:nvPr>
            <p:ph type="subTitle" idx="1"/>
          </p:nvPr>
        </p:nvSpPr>
        <p:spPr>
          <a:xfrm>
            <a:off x="589740" y="3992880"/>
            <a:ext cx="4023359" cy="1864663"/>
          </a:xfrm>
        </p:spPr>
        <p:txBody>
          <a:bodyPr>
            <a:normAutofit/>
          </a:bodyPr>
          <a:lstStyle/>
          <a:p>
            <a:r>
              <a:rPr lang="en-US" sz="4000" dirty="0"/>
              <a:t>Seguimiento y evaluación</a:t>
            </a:r>
            <a:endParaRPr lang="en-KE" sz="4000" dirty="0"/>
          </a:p>
        </p:txBody>
      </p:sp>
      <p:sp>
        <p:nvSpPr>
          <p:cNvPr id="11"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48BF091-A912-9F49-539C-A9EF8F540FF9}"/>
              </a:ext>
            </a:extLst>
          </p:cNvPr>
          <p:cNvPicPr>
            <a:picLocks noChangeAspect="1"/>
          </p:cNvPicPr>
          <p:nvPr/>
        </p:nvPicPr>
        <p:blipFill>
          <a:blip r:embed="rId2"/>
          <a:srcRect r="3891"/>
          <a:stretch>
            <a:fillRect/>
          </a:stretch>
        </p:blipFill>
        <p:spPr>
          <a:xfrm>
            <a:off x="4868487" y="10"/>
            <a:ext cx="7323513" cy="6857990"/>
          </a:xfrm>
          <a:prstGeom prst="rect">
            <a:avLst/>
          </a:prstGeom>
        </p:spPr>
      </p:pic>
    </p:spTree>
    <p:extLst>
      <p:ext uri="{BB962C8B-B14F-4D97-AF65-F5344CB8AC3E}">
        <p14:creationId xmlns:p14="http://schemas.microsoft.com/office/powerpoint/2010/main" val="4094444182"/>
      </p:ext>
    </p:extLst>
  </p:cSld>
  <p:clrMapOvr>
    <a:masterClrMapping/>
  </p:clrMapOvr>
  <p:timing>
    <p:tnLst>
      <p:par>
        <p:cTn id="1" dur="indefinite" restart="never" nodeType="tmRoot"/>
      </p:par>
    </p:tnLst>
  </p:timing>
</p:sld>
</file>

<file path=ppt/slides/slide10.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1071880" y="-389301"/>
            <a:ext cx="5765800" cy="1088136"/>
          </a:xfrm>
        </p:spPr>
        <p:txBody>
          <a:bodyPr anchor="b">
            <a:normAutofit/>
          </a:bodyPr>
          <a:lstStyle/>
          <a:p>
            <a:r>
              <a:rPr lang="en-US" sz="2400" b="1" dirty="0"/>
              <a:t>Retos en la implementación del seguimiento y la evaluación</a:t>
            </a:r>
            <a:endParaRPr lang="en-US" sz="2400" b="1"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3E5AFD-758C-EE76-E227-4E64880FA41C}"/>
              </a:ext>
            </a:extLst>
          </p:cNvPr>
          <p:cNvSpPr>
            <a:spLocks noGrp="1"/>
          </p:cNvSpPr>
          <p:nvPr>
            <p:ph idx="1"/>
          </p:nvPr>
        </p:nvSpPr>
        <p:spPr>
          <a:xfrm>
            <a:off x="177798" y="792480"/>
            <a:ext cx="7892910" cy="5974080"/>
          </a:xfrm>
        </p:spPr>
        <p:txBody>
          <a:bodyPr anchor="t">
            <a:normAutofit fontScale="55000" lnSpcReduction="20000"/>
          </a:bodyPr>
          <a:lstStyle/>
          <a:p>
            <a:pPr marL="0" indent="0">
              <a:buNone/>
            </a:pPr>
            <a:r>
              <a:rPr lang="en-US" sz="2900" dirty="0" smtClean="0"/>
              <a:t>Aunque </a:t>
            </a:r>
            <a:r>
              <a:rPr lang="en-US" sz="2900" dirty="0"/>
              <a:t>el MEAL es muy valioso, algunas ONG, especialmente las más pequeñas, pueden percibirlo como costoso, lento, excesivamente técnico o propenso a exponer debilidades o a ofrecer resultados «erróneos». En realidad, el MEAL es accesible y viable para las ONG más pequeñas, las organizaciones de voluntarios e incluso los voluntarios individuales cuando se adapta adecuadamente a su capacidad y contexto. Los retos en la implementación del seguimiento y la evaluación incluyen:</a:t>
            </a:r>
          </a:p>
          <a:p>
            <a:pPr marL="0" indent="0">
              <a:buNone/>
            </a:pPr>
            <a:r>
              <a:rPr lang="en-US" sz="2900" dirty="0"/>
              <a:t> </a:t>
            </a:r>
            <a:r>
              <a:rPr lang="en-US" sz="2900" b="1" dirty="0"/>
              <a:t>Calidad y fiabilidad de los datos: </a:t>
            </a:r>
            <a:r>
              <a:rPr lang="en-US" sz="2900" dirty="0"/>
              <a:t>garantizar que los datos sean precisos, completos y coherentes puede resultar difícil debido a errores de introducción, métodos de recopilación sesgados o tamaños de muestra reducidos.</a:t>
            </a:r>
          </a:p>
          <a:p>
            <a:pPr marL="0" indent="0">
              <a:buNone/>
            </a:pPr>
            <a:r>
              <a:rPr lang="en-US" sz="2900" dirty="0"/>
              <a:t> </a:t>
            </a:r>
            <a:r>
              <a:rPr lang="en-US" sz="2900" b="1" dirty="0"/>
              <a:t>Uso limitado de los resultados: </a:t>
            </a:r>
            <a:r>
              <a:rPr lang="en-US" sz="2900" dirty="0"/>
              <a:t>los resultados de la evaluación no siempre se aplican a la toma de decisiones o a la mejora de los programas. Es esencial fomentar una cultura de acción basada en la evidencia, especialmente para las ONG orientadas a la acción.</a:t>
            </a:r>
          </a:p>
          <a:p>
            <a:pPr marL="0" indent="0">
              <a:buNone/>
            </a:pPr>
            <a:r>
              <a:rPr lang="en-US" sz="2900" dirty="0"/>
              <a:t> </a:t>
            </a:r>
            <a:r>
              <a:rPr lang="en-US" sz="2900" b="1" dirty="0"/>
              <a:t>Limitaciones de recursos: </a:t>
            </a:r>
            <a:r>
              <a:rPr lang="en-US" sz="2900" dirty="0"/>
              <a:t>Las limitaciones financieras, humanas y tecnológicas, como la insuficiencia de fondos, de personal cualificado o de herramientas adecuadas, pueden obstaculizar los esfuerzos de MEAL</a:t>
            </a:r>
            <a:r>
              <a:rPr lang="en-US" sz="2900" dirty="0" smtClean="0"/>
              <a:t>.</a:t>
            </a:r>
          </a:p>
          <a:p>
            <a:pPr marL="0" indent="0">
              <a:buNone/>
            </a:pPr>
            <a:r>
              <a:rPr lang="en-US" sz="2900" b="1" dirty="0"/>
              <a:t>Participación de las partes interesadas: </a:t>
            </a:r>
            <a:r>
              <a:rPr lang="en-US" sz="2900" dirty="0"/>
              <a:t>Mantener la participación activa de todas las partes interesadas relevantes es fundamental, pero puede resultar difícil, lo que afecta a la pertinencia y la calidad de las evaluaciones.</a:t>
            </a:r>
          </a:p>
          <a:p>
            <a:pPr marL="0" indent="0">
              <a:buNone/>
            </a:pPr>
            <a:r>
              <a:rPr lang="en-US" sz="2900" dirty="0"/>
              <a:t> </a:t>
            </a:r>
            <a:r>
              <a:rPr lang="en-US" sz="2900" b="1" dirty="0"/>
              <a:t>Limitaciones de tiempo: </a:t>
            </a:r>
            <a:r>
              <a:rPr lang="en-US" sz="2900" dirty="0"/>
              <a:t>un MEAL exhaustivo requiere tiempo suficiente para la recopilación de datos, el análisis y la presentación de informes, pero los plazos de los proyectos pueden limitarlo, lo que puede comprometer su rigor.</a:t>
            </a:r>
          </a:p>
          <a:p>
            <a:pPr marL="0" indent="0">
              <a:buNone/>
            </a:pPr>
            <a:r>
              <a:rPr lang="en-US" sz="2900" dirty="0"/>
              <a:t> </a:t>
            </a:r>
            <a:r>
              <a:rPr lang="en-US" sz="2900" b="1" dirty="0"/>
              <a:t>Complejidad de la evaluación del impacto: </a:t>
            </a:r>
            <a:r>
              <a:rPr lang="en-US" sz="2900" dirty="0"/>
              <a:t>Atribuir los resultados únicamente a un proyecto suele ser complejo y requiere diseños y métodos sólidos. Las altas expectativas en cuanto al impacto en el desarrollo también pueden plantear retos.</a:t>
            </a:r>
          </a:p>
          <a:p>
            <a:endParaRPr lang="en-US" dirty="0"/>
          </a:p>
          <a:p>
            <a:pPr>
              <a:lnSpc>
                <a:spcPct val="100000"/>
              </a:lnSpc>
            </a:pPr>
            <a:endParaRPr lang="en-KE" sz="1800" dirty="0"/>
          </a:p>
        </p:txBody>
      </p:sp>
      <p:pic>
        <p:nvPicPr>
          <p:cNvPr id="5" name="Picture 4" descr="Calculator, pen, compass, money and a paper with graphs printed on it">
            <a:extLst>
              <a:ext uri="{FF2B5EF4-FFF2-40B4-BE49-F238E27FC236}">
                <a16:creationId xmlns:a16="http://schemas.microsoft.com/office/drawing/2014/main" id="{6067200D-1C10-B60F-AC53-7E8C80CBEAE0}"/>
              </a:ext>
            </a:extLst>
          </p:cNvPr>
          <p:cNvPicPr>
            <a:picLocks noChangeAspect="1"/>
          </p:cNvPicPr>
          <p:nvPr/>
        </p:nvPicPr>
        <p:blipFill>
          <a:blip r:embed="rId2"/>
          <a:srcRect l="21872" r="17649" b="-1"/>
          <a:stretch>
            <a:fillRect/>
          </a:stretch>
        </p:blipFill>
        <p:spPr>
          <a:xfrm>
            <a:off x="8070708"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83360312"/>
      </p:ext>
    </p:extLst>
  </p:cSld>
  <p:clrMapOvr>
    <a:masterClrMapping/>
  </p:clrMapOvr>
  <p:timing>
    <p:tnLst>
      <p:par>
        <p:cTn id="1" dur="indefinite" restart="never" nodeType="tmRoot"/>
      </p:par>
    </p:tnLst>
  </p:timing>
</p:sld>
</file>

<file path=ppt/slides/slide11.xml><?xml version="1.0" encoding="utf-8"?>
<p:sld xmlns:a16="http://schemas.microsoft.com/office/drawing/2014/main" xmlns:adec="http://schemas.microsoft.com/office/drawing/2017/decorative" xmlns:p16="http://schemas.microsoft.com/office/powerpoint/2015/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96520" y="-352297"/>
            <a:ext cx="3683628" cy="1088136"/>
          </a:xfrm>
        </p:spPr>
        <p:txBody>
          <a:bodyPr anchor="b">
            <a:normAutofit/>
          </a:bodyPr>
          <a:lstStyle/>
          <a:p>
            <a:r>
              <a:rPr lang="en-US" sz="2000" b="1" dirty="0"/>
              <a:t>Alineación del MEAL dirigido por indígenas con los estándares globales</a:t>
            </a:r>
            <a:endParaRPr lang="en-US" sz="2000" b="1"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3E5AFD-758C-EE76-E227-4E64880FA41C}"/>
              </a:ext>
            </a:extLst>
          </p:cNvPr>
          <p:cNvSpPr>
            <a:spLocks noGrp="1"/>
          </p:cNvSpPr>
          <p:nvPr>
            <p:ph idx="1"/>
          </p:nvPr>
        </p:nvSpPr>
        <p:spPr>
          <a:xfrm>
            <a:off x="177798" y="792480"/>
            <a:ext cx="3713482" cy="5974080"/>
          </a:xfrm>
        </p:spPr>
        <p:txBody>
          <a:bodyPr anchor="t">
            <a:normAutofit/>
          </a:bodyPr>
          <a:lstStyle/>
          <a:p>
            <a:pPr marL="0" indent="0" algn="just">
              <a:buNone/>
            </a:pPr>
            <a:r>
              <a:rPr lang="en-US" sz="2000" dirty="0" smtClean="0"/>
              <a:t>Esta </a:t>
            </a:r>
            <a:r>
              <a:rPr lang="en-US" sz="2000" dirty="0"/>
              <a:t>tabla ilustra cómo el MEAL dirigido por organizaciones indígenas se alinea con los estándares y marcos globales. Destaca la integración de los principios de desarrollo internacional, las prácticas éticas y los enfoques participativos con los sistemas de conocimiento indígenas, la soberanía de los datos y los indicadores culturalmente relevantes. La comparación demuestra cómo el MEAL dirigido por indígenas cumple con las expectativas globales y se mantiene basado en los valores, derechos y prioridades de la comunidad.</a:t>
            </a:r>
          </a:p>
          <a:p>
            <a:endParaRPr lang="en-US" dirty="0"/>
          </a:p>
          <a:p>
            <a:pPr>
              <a:lnSpc>
                <a:spcPct val="100000"/>
              </a:lnSpc>
            </a:pPr>
            <a:endParaRPr lang="en-KE" sz="1800" dirty="0"/>
          </a:p>
        </p:txBody>
      </p:sp>
      <p:graphicFrame>
        <p:nvGraphicFramePr>
          <p:cNvPr id="4" name="Table 3"/>
          <p:cNvGraphicFramePr>
            <a:graphicFrameLocks noGrp="1"/>
          </p:cNvGraphicFramePr>
          <p:nvPr>
            <p:extLst>
              <p:ext uri="{D42A27DB-BD31-4B8C-83A1-F6EECF244321}">
                <p14:modId xmlns:p14="http://schemas.microsoft.com/office/powerpoint/2010/main" val="2387257408"/>
              </p:ext>
            </p:extLst>
          </p:nvPr>
        </p:nvGraphicFramePr>
        <p:xfrm>
          <a:off x="3891280" y="0"/>
          <a:ext cx="8300720" cy="7609842"/>
        </p:xfrm>
        <a:graphic>
          <a:graphicData uri="http://schemas.openxmlformats.org/drawingml/2006/table">
            <a:tbl>
              <a:tblPr firstRow="1" firstCol="1" bandRow="1">
                <a:tableStyleId>{5C22544A-7EE6-4342-B048-85BDC9FD1C3A}</a:tableStyleId>
              </a:tblPr>
              <a:tblGrid>
                <a:gridCol w="4150360">
                  <a:extLst>
                    <a:ext uri="{9D8B030D-6E8A-4147-A177-3AD203B41FA5}">
                      <a16:colId xmlns:a16="http://schemas.microsoft.com/office/drawing/2014/main" val="3770763306"/>
                    </a:ext>
                  </a:extLst>
                </a:gridCol>
                <a:gridCol w="4150360">
                  <a:extLst>
                    <a:ext uri="{9D8B030D-6E8A-4147-A177-3AD203B41FA5}">
                      <a16:colId xmlns:a16="http://schemas.microsoft.com/office/drawing/2014/main" val="1385252854"/>
                    </a:ext>
                  </a:extLst>
                </a:gridCol>
              </a:tblGrid>
              <a:tr h="475615">
                <a:tc>
                  <a:txBody>
                    <a:bodyPr/>
                    <a:lstStyle/>
                    <a:p>
                      <a:pPr marL="0" marR="0" algn="ctr">
                        <a:lnSpc>
                          <a:spcPct val="107000"/>
                        </a:lnSpc>
                        <a:spcBef>
                          <a:spcPts val="0"/>
                        </a:spcBef>
                        <a:spcAft>
                          <a:spcPts val="0"/>
                        </a:spcAft>
                      </a:pPr>
                      <a:r>
                        <a:rPr lang="en-US" sz="1400" dirty="0">
                          <a:effectLst/>
                        </a:rPr>
                        <a:t>Principio MEAL / Área de enfoque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Enfoque dirigido por organizaciones indígenas y alineación global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052774"/>
                  </a:ext>
                </a:extLst>
              </a:tr>
              <a:tr h="1426845">
                <a:tc>
                  <a:txBody>
                    <a:bodyPr/>
                    <a:lstStyle/>
                    <a:p>
                      <a:pPr marL="0" marR="0">
                        <a:lnSpc>
                          <a:spcPct val="107000"/>
                        </a:lnSpc>
                        <a:spcBef>
                          <a:spcPts val="0"/>
                        </a:spcBef>
                        <a:spcAft>
                          <a:spcPts val="0"/>
                        </a:spcAft>
                      </a:pPr>
                      <a:r>
                        <a:rPr lang="en-US" sz="1400" dirty="0">
                          <a:effectLst/>
                        </a:rPr>
                        <a:t>Alineación con las normas internacionales de desarrollo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Realiza un seguimiento de los avances en los ODS (por ejemplo, los ODS 2, 5, 6 y 15) al tiempo que refleja las prioridades indígenas; se alinea con la UNDRIP haciendo hincapié en la participación, el FPIC y la autodeterminación; aplica las normas globales de MEAL (PNUD, UNICEF, FIDA, OCDE-CAD) adaptadas al conocimiento y los valores indígenas.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90095"/>
                  </a:ext>
                </a:extLst>
              </a:tr>
              <a:tr h="951230">
                <a:tc>
                  <a:txBody>
                    <a:bodyPr/>
                    <a:lstStyle/>
                    <a:p>
                      <a:pPr marL="0" marR="0">
                        <a:lnSpc>
                          <a:spcPct val="107000"/>
                        </a:lnSpc>
                        <a:spcBef>
                          <a:spcPts val="0"/>
                        </a:spcBef>
                        <a:spcAft>
                          <a:spcPts val="0"/>
                        </a:spcAft>
                      </a:pPr>
                      <a:r>
                        <a:rPr lang="en-US" sz="1400" dirty="0">
                          <a:effectLst/>
                        </a:rPr>
                        <a:t>Soberanía de los datos indígenas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Las comunidades indígenas lideran el MEAL, controlando la propiedad, el acceso y el uso de los datos; se alinea con las normas éticas globales sobre privacidad de datos, investigación responsable y preservación cultural.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38427"/>
                  </a:ext>
                </a:extLst>
              </a:tr>
              <a:tr h="1189038">
                <a:tc>
                  <a:txBody>
                    <a:bodyPr/>
                    <a:lstStyle/>
                    <a:p>
                      <a:pPr marL="0" marR="0">
                        <a:lnSpc>
                          <a:spcPct val="107000"/>
                        </a:lnSpc>
                        <a:spcBef>
                          <a:spcPts val="0"/>
                        </a:spcBef>
                        <a:spcAft>
                          <a:spcPts val="0"/>
                        </a:spcAft>
                      </a:pPr>
                      <a:r>
                        <a:rPr lang="en-US" sz="1400" dirty="0">
                          <a:effectLst/>
                        </a:rPr>
                        <a:t>Indicadores culturalmente relevantes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Va más allá de las métricas cuantitativas para incluir indicadores cualitativos, relacionales y basados en la tierra, como la narración de historias, las historias orales, la restauración de la biodiversidad y el acceso a alimentos y medicinas tradicionales.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799490"/>
                  </a:ext>
                </a:extLst>
              </a:tr>
              <a:tr h="1189038">
                <a:tc>
                  <a:txBody>
                    <a:bodyPr/>
                    <a:lstStyle/>
                    <a:p>
                      <a:pPr marL="0" marR="0">
                        <a:lnSpc>
                          <a:spcPct val="107000"/>
                        </a:lnSpc>
                        <a:spcBef>
                          <a:spcPts val="0"/>
                        </a:spcBef>
                        <a:spcAft>
                          <a:spcPts val="0"/>
                        </a:spcAft>
                      </a:pPr>
                      <a:r>
                        <a:rPr lang="en-US" sz="1400">
                          <a:effectLst/>
                        </a:rPr>
                        <a:t>Enfoques participativos y dirigidos por la comunidad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Se centra en los ancianos, las mujeres, los jóvenes y las estructuras de gobernanza local en MEAL; garantiza una participación inclusiva, equitativa y con base cultural, en consonancia con las mejores prácticas mundiales de evaluación participativa.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2945933"/>
                  </a:ext>
                </a:extLst>
              </a:tr>
              <a:tr h="1189038">
                <a:tc>
                  <a:txBody>
                    <a:bodyPr/>
                    <a:lstStyle/>
                    <a:p>
                      <a:pPr marL="0" marR="0">
                        <a:lnSpc>
                          <a:spcPct val="107000"/>
                        </a:lnSpc>
                        <a:spcBef>
                          <a:spcPts val="0"/>
                        </a:spcBef>
                        <a:spcAft>
                          <a:spcPts val="0"/>
                        </a:spcAft>
                      </a:pPr>
                      <a:r>
                        <a:rPr lang="en-US" sz="1400">
                          <a:effectLst/>
                        </a:rPr>
                        <a:t>Ética y responsabilidad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Extiende la transparencia y la rendición de cuentas más allá de los donantes a las comunidades, los antepasados y la tierra; mantiene el FPIC, los protocolos culturales y la gestión ética del conocimiento, al tiempo que se ajusta a las normas mundiales.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935134"/>
                  </a:ext>
                </a:extLst>
              </a:tr>
              <a:tr h="1189038">
                <a:tc>
                  <a:txBody>
                    <a:bodyPr/>
                    <a:lstStyle/>
                    <a:p>
                      <a:pPr marL="0" marR="0">
                        <a:lnSpc>
                          <a:spcPct val="107000"/>
                        </a:lnSpc>
                        <a:spcBef>
                          <a:spcPts val="0"/>
                        </a:spcBef>
                        <a:spcAft>
                          <a:spcPts val="0"/>
                        </a:spcAft>
                      </a:pPr>
                      <a:r>
                        <a:rPr lang="en-US" sz="1400" dirty="0">
                          <a:effectLst/>
                        </a:rPr>
                        <a:t>Aprendizaje y adaptación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Integra un aprendizaje holístico y culturalmente arraigado para mejorar los resultados para las personas, la cultura y el medio ambiente; complementa el enfoque global de MEAL en la gestión adaptativa y la toma de decisiones basada en la evidencia.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856444"/>
                  </a:ext>
                </a:extLst>
              </a:tr>
            </a:tbl>
          </a:graphicData>
        </a:graphic>
      </p:graphicFrame>
      <p:sp>
        <p:nvSpPr>
          <p:cNvPr id="6" name="Rectangle 1"/>
          <p:cNvSpPr>
            <a:spLocks noChangeArrowheads="1"/>
          </p:cNvSpPr>
          <p:nvPr/>
        </p:nvSpPr>
        <p:spPr bwMode="auto">
          <a:xfrm>
            <a:off x="4803912" y="1668780"/>
            <a:ext cx="906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9098981"/>
      </p:ext>
    </p:extLst>
  </p:cSld>
  <p:clrMapOvr>
    <a:masterClrMapping/>
  </p:clrMapOvr>
  <p:timing>
    <p:tnLst>
      <p:par>
        <p:cTn id="1" dur="indefinite" restart="never" nodeType="tmRoot"/>
      </p:par>
    </p:tnLst>
  </p:timing>
</p:sld>
</file>

<file path=ppt/slides/slide12.xml><?xml version="1.0" encoding="utf-8"?>
<p:sld xmlns:a16="http://schemas.microsoft.com/office/drawing/2014/main" xmlns:adec="http://schemas.microsoft.com/office/drawing/2017/decorative" xmlns:p16="http://schemas.microsoft.com/office/powerpoint/2015/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1071880" y="-389301"/>
            <a:ext cx="5765800" cy="1088136"/>
          </a:xfrm>
        </p:spPr>
        <p:txBody>
          <a:bodyPr anchor="b">
            <a:normAutofit/>
          </a:bodyPr>
          <a:lstStyle/>
          <a:p>
            <a:r>
              <a:rPr lang="en-US" sz="2400" dirty="0"/>
              <a:t>Pasos</a:t>
            </a:r>
            <a:r>
              <a:rPr lang="en-US" sz="2400" dirty="0" smtClean="0"/>
              <a:t> sistemáticos </a:t>
            </a:r>
            <a:r>
              <a:rPr lang="en-US" sz="2400" dirty="0"/>
              <a:t>para una gestión y evaluación eficaz de proyectos</a:t>
            </a:r>
            <a:endParaRPr lang="en-US" sz="24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959090231"/>
              </p:ext>
            </p:extLst>
          </p:nvPr>
        </p:nvGraphicFramePr>
        <p:xfrm>
          <a:off x="0" y="698836"/>
          <a:ext cx="7334130" cy="6392978"/>
        </p:xfrm>
        <a:graphic>
          <a:graphicData uri="http://schemas.openxmlformats.org/drawingml/2006/table">
            <a:tbl>
              <a:tblPr firstRow="1" firstCol="1" bandRow="1">
                <a:tableStyleId>{5C22544A-7EE6-4342-B048-85BDC9FD1C3A}</a:tableStyleId>
              </a:tblPr>
              <a:tblGrid>
                <a:gridCol w="3667065">
                  <a:extLst>
                    <a:ext uri="{9D8B030D-6E8A-4147-A177-3AD203B41FA5}">
                      <a16:colId xmlns:a16="http://schemas.microsoft.com/office/drawing/2014/main" val="3684750891"/>
                    </a:ext>
                  </a:extLst>
                </a:gridCol>
                <a:gridCol w="3667065">
                  <a:extLst>
                    <a:ext uri="{9D8B030D-6E8A-4147-A177-3AD203B41FA5}">
                      <a16:colId xmlns:a16="http://schemas.microsoft.com/office/drawing/2014/main" val="3986751929"/>
                    </a:ext>
                  </a:extLst>
                </a:gridCol>
              </a:tblGrid>
              <a:tr h="361737">
                <a:tc>
                  <a:txBody>
                    <a:bodyPr/>
                    <a:lstStyle/>
                    <a:p>
                      <a:pPr marL="0" marR="0" algn="ctr">
                        <a:lnSpc>
                          <a:spcPct val="107000"/>
                        </a:lnSpc>
                        <a:spcBef>
                          <a:spcPts val="0"/>
                        </a:spcBef>
                        <a:spcAft>
                          <a:spcPts val="0"/>
                        </a:spcAft>
                      </a:pPr>
                      <a:r>
                        <a:rPr lang="en-US" sz="1400" dirty="0">
                          <a:effectLst/>
                        </a:rPr>
                        <a:t>Paso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Descripción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529493"/>
                  </a:ext>
                </a:extLst>
              </a:tr>
              <a:tr h="1123523">
                <a:tc>
                  <a:txBody>
                    <a:bodyPr/>
                    <a:lstStyle/>
                    <a:p>
                      <a:pPr marL="0" marR="0">
                        <a:lnSpc>
                          <a:spcPct val="107000"/>
                        </a:lnSpc>
                        <a:spcBef>
                          <a:spcPts val="0"/>
                        </a:spcBef>
                        <a:spcAft>
                          <a:spcPts val="0"/>
                        </a:spcAft>
                      </a:pPr>
                      <a:r>
                        <a:rPr lang="en-US" sz="1400" dirty="0">
                          <a:effectLst/>
                        </a:rPr>
                        <a:t>1. Definir metas y objetivos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400">
                          <a:effectLst/>
                        </a:rPr>
                        <a:t>Articular claramente metas y objetivos específicos, medibles, alcanzables, relevantes y con plazos determinados (SMART) para su proyecto</a:t>
                      </a:r>
                      <a:r>
                        <a:rPr lang="en-GB" sz="1400">
                          <a:effectLst/>
                        </a:rPr>
                        <a:t>,</a:t>
                      </a:r>
                      <a:r>
                        <a:rPr lang="en-US" sz="1400">
                          <a:effectLst/>
                        </a:rPr>
                        <a:t> asegurando la alineación con los valores indígenas</a:t>
                      </a:r>
                      <a:r>
                        <a:rPr lang="en-GB"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490750"/>
                  </a:ext>
                </a:extLst>
              </a:tr>
              <a:tr h="1504415">
                <a:tc>
                  <a:txBody>
                    <a:bodyPr/>
                    <a:lstStyle/>
                    <a:p>
                      <a:pPr marL="0" marR="0">
                        <a:lnSpc>
                          <a:spcPct val="107000"/>
                        </a:lnSpc>
                        <a:spcBef>
                          <a:spcPts val="0"/>
                        </a:spcBef>
                        <a:spcAft>
                          <a:spcPts val="0"/>
                        </a:spcAft>
                      </a:pPr>
                      <a:r>
                        <a:rPr lang="en-US" sz="1400" dirty="0">
                          <a:effectLst/>
                        </a:rPr>
                        <a:t>2. Desarrollar indicadores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Identifique indicadores que midan el progreso hacia las metas de su proyecto. Los indicadores deben ser significativos, medibles y estar alineados con los objetivos. Identifique indicadores cuantitativos y cualitativos, incluyendo medidas relacionales, culturales y basadas en la tierra.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634031"/>
                  </a:ext>
                </a:extLst>
              </a:tr>
              <a:tr h="816524">
                <a:tc>
                  <a:txBody>
                    <a:bodyPr/>
                    <a:lstStyle/>
                    <a:p>
                      <a:pPr marL="0" marR="0">
                        <a:lnSpc>
                          <a:spcPct val="107000"/>
                        </a:lnSpc>
                        <a:spcBef>
                          <a:spcPts val="0"/>
                        </a:spcBef>
                        <a:spcAft>
                          <a:spcPts val="0"/>
                        </a:spcAft>
                      </a:pPr>
                      <a:r>
                        <a:rPr lang="en-US" sz="1400">
                          <a:effectLst/>
                        </a:rPr>
                        <a:t>3. Recopilar datos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Recopile datos utilizando métodos participativos y culturalmente apropiados, como la narración de historias, las historias orales, las encuestas o la observación ecológica.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9946027"/>
                  </a:ext>
                </a:extLst>
              </a:tr>
              <a:tr h="742629">
                <a:tc>
                  <a:txBody>
                    <a:bodyPr/>
                    <a:lstStyle/>
                    <a:p>
                      <a:pPr marL="0" marR="0">
                        <a:lnSpc>
                          <a:spcPct val="107000"/>
                        </a:lnSpc>
                        <a:spcBef>
                          <a:spcPts val="0"/>
                        </a:spcBef>
                        <a:spcAft>
                          <a:spcPts val="0"/>
                        </a:spcAft>
                      </a:pPr>
                      <a:r>
                        <a:rPr lang="en-US" sz="1400">
                          <a:effectLst/>
                        </a:rPr>
                        <a:t>4. Análisis de datos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Analice los datos recopilados para evaluar el progreso, los resultados y los impactos, combinando conocimientos cuantitativos y cualitativos.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461926"/>
                  </a:ext>
                </a:extLst>
              </a:tr>
              <a:tr h="816524">
                <a:tc>
                  <a:txBody>
                    <a:bodyPr/>
                    <a:lstStyle/>
                    <a:p>
                      <a:pPr marL="0" marR="0">
                        <a:lnSpc>
                          <a:spcPct val="107000"/>
                        </a:lnSpc>
                        <a:spcBef>
                          <a:spcPts val="0"/>
                        </a:spcBef>
                        <a:spcAft>
                          <a:spcPts val="0"/>
                        </a:spcAft>
                      </a:pPr>
                      <a:r>
                        <a:rPr lang="en-US" sz="1400">
                          <a:effectLst/>
                        </a:rPr>
                        <a:t>5. Informes y comunicación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Compartir los resultados con todas las partes interesadas, especialmente con la comunidad, utilizando formatos accesibles y lenguas indígenas siempre que sea posible.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475319"/>
                  </a:ext>
                </a:extLst>
              </a:tr>
              <a:tr h="816524">
                <a:tc>
                  <a:txBody>
                    <a:bodyPr/>
                    <a:lstStyle/>
                    <a:p>
                      <a:pPr marL="0" marR="0">
                        <a:lnSpc>
                          <a:spcPct val="107000"/>
                        </a:lnSpc>
                        <a:spcBef>
                          <a:spcPts val="0"/>
                        </a:spcBef>
                        <a:spcAft>
                          <a:spcPts val="0"/>
                        </a:spcAft>
                      </a:pPr>
                      <a:r>
                        <a:rPr lang="en-US" sz="1400">
                          <a:effectLst/>
                        </a:rPr>
                        <a:t>6. Aprendizaje y adaptación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Reflexionar sobre las lecciones aprendidas, adaptar las estrategias y aplicar los conocimientos para la mejora continua y el beneficio de la comunidad.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434468"/>
                  </a:ext>
                </a:extLst>
              </a:tr>
            </a:tbl>
          </a:graphicData>
        </a:graphic>
      </p:graphicFrame>
      <p:sp>
        <p:nvSpPr>
          <p:cNvPr id="7" name="Rectangle 1"/>
          <p:cNvSpPr>
            <a:spLocks noChangeArrowheads="1"/>
          </p:cNvSpPr>
          <p:nvPr/>
        </p:nvSpPr>
        <p:spPr bwMode="auto">
          <a:xfrm>
            <a:off x="-133626" y="2435225"/>
            <a:ext cx="9454127" cy="63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F06AE3BB-612E-28C8-25E1-D1F75296A7AD}"/>
              </a:ext>
            </a:extLst>
          </p:cNvPr>
          <p:cNvPicPr>
            <a:picLocks noChangeAspect="1"/>
          </p:cNvPicPr>
          <p:nvPr/>
        </p:nvPicPr>
        <p:blipFill>
          <a:blip r:embed="rId2"/>
          <a:srcRect l="24200"/>
          <a:stretch>
            <a:fillRect/>
          </a:stretch>
        </p:blipFill>
        <p:spPr>
          <a:xfrm>
            <a:off x="7334130" y="75414"/>
            <a:ext cx="4857870" cy="7016400"/>
          </a:xfrm>
          <a:prstGeom prst="rect">
            <a:avLst/>
          </a:prstGeom>
        </p:spPr>
      </p:pic>
    </p:spTree>
    <p:extLst>
      <p:ext uri="{BB962C8B-B14F-4D97-AF65-F5344CB8AC3E}">
        <p14:creationId xmlns:p14="http://schemas.microsoft.com/office/powerpoint/2010/main" val="2024647405"/>
      </p:ext>
    </p:extLst>
  </p:cSld>
  <p:clrMapOvr>
    <a:masterClrMapping/>
  </p:clrMapOvr>
  <p:timing>
    <p:tnLst>
      <p:par>
        <p:cTn id="1" dur="indefinite" restart="never" nodeType="tmRoot"/>
      </p:par>
    </p:tnLst>
  </p:timing>
</p:sld>
</file>

<file path=ppt/slides/slide1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Fuel gauge">
            <a:extLst>
              <a:ext uri="{FF2B5EF4-FFF2-40B4-BE49-F238E27FC236}">
                <a16:creationId xmlns:a16="http://schemas.microsoft.com/office/drawing/2014/main" id="{1EBB5ECB-400A-2DFD-0641-096C08BB055C}"/>
              </a:ext>
            </a:extLst>
          </p:cNvPr>
          <p:cNvPicPr>
            <a:picLocks noChangeAspect="1"/>
          </p:cNvPicPr>
          <p:nvPr/>
        </p:nvPicPr>
        <p:blipFill>
          <a:blip r:embed="rId2"/>
          <a:srcRect l="20958" r="20958"/>
          <a:stretch/>
        </p:blipFill>
        <p:spPr>
          <a:xfrm>
            <a:off x="1" y="10"/>
            <a:ext cx="6655324" cy="6857990"/>
          </a:xfrm>
          <a:prstGeom prst="rect">
            <a:avLst/>
          </a:prstGeom>
        </p:spPr>
      </p:pic>
      <p:sp>
        <p:nvSpPr>
          <p:cNvPr id="6" name="TextBox 5"/>
          <p:cNvSpPr txBox="1"/>
          <p:nvPr/>
        </p:nvSpPr>
        <p:spPr>
          <a:xfrm>
            <a:off x="7645138" y="2026763"/>
            <a:ext cx="4119514" cy="3046988"/>
          </a:xfrm>
          <a:prstGeom prst="rect">
            <a:avLst/>
          </a:prstGeom>
          <a:noFill/>
        </p:spPr>
        <p:txBody>
          <a:bodyPr wrap="square" rtlCol="0">
            <a:spAutoFit/>
          </a:bodyPr>
          <a:lstStyle/>
          <a:p>
            <a:r>
              <a:rPr lang="en-US" sz="9600" dirty="0" smtClean="0">
                <a:latin typeface="Arial Black" panose="020B0A04020102020204" pitchFamily="34" charset="0"/>
              </a:rPr>
              <a:t>FIN</a:t>
            </a:r>
            <a:endParaRPr lang="en-US" sz="9600" dirty="0">
              <a:latin typeface="Arial Black" panose="020B0A04020102020204" pitchFamily="34" charset="0"/>
            </a:endParaRPr>
          </a:p>
        </p:txBody>
      </p:sp>
    </p:spTree>
    <p:extLst>
      <p:ext uri="{BB962C8B-B14F-4D97-AF65-F5344CB8AC3E}">
        <p14:creationId xmlns:p14="http://schemas.microsoft.com/office/powerpoint/2010/main" val="33507063"/>
      </p:ext>
    </p:extLst>
  </p:cSld>
  <p:clrMapOvr>
    <a:masterClrMapping/>
  </p:clrMapOvr>
  <p:timing>
    <p:tnLst>
      <p:par>
        <p:cTn id="1" dur="indefinite" restart="never" nodeType="tmRoot"/>
      </p:par>
    </p:tnLst>
  </p:timing>
</p:sld>
</file>

<file path=ppt/slides/slide2.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38675-A6B3-BDA5-AE6A-9C11510A961A}"/>
              </a:ext>
            </a:extLst>
          </p:cNvPr>
          <p:cNvSpPr>
            <a:spLocks noGrp="1"/>
          </p:cNvSpPr>
          <p:nvPr>
            <p:ph type="title"/>
          </p:nvPr>
        </p:nvSpPr>
        <p:spPr>
          <a:xfrm>
            <a:off x="5791200" y="1418778"/>
            <a:ext cx="6400800" cy="1535051"/>
          </a:xfrm>
        </p:spPr>
        <p:txBody>
          <a:bodyPr anchor="b">
            <a:normAutofit/>
          </a:bodyPr>
          <a:lstStyle/>
          <a:p>
            <a:r>
              <a:rPr lang="en-US" sz="5400" dirty="0"/>
              <a:t>¿Qué es MEAL?</a:t>
            </a:r>
            <a:endParaRPr lang="en-US" sz="5400" dirty="0"/>
          </a:p>
        </p:txBody>
      </p:sp>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830B50-FE3B-B86A-2779-7BED9E0EB906}"/>
              </a:ext>
            </a:extLst>
          </p:cNvPr>
          <p:cNvSpPr>
            <a:spLocks noGrp="1"/>
          </p:cNvSpPr>
          <p:nvPr>
            <p:ph idx="1"/>
          </p:nvPr>
        </p:nvSpPr>
        <p:spPr>
          <a:xfrm>
            <a:off x="5710136" y="3259836"/>
            <a:ext cx="6272784" cy="2825686"/>
          </a:xfrm>
        </p:spPr>
        <p:txBody>
          <a:bodyPr>
            <a:normAutofit fontScale="85000" lnSpcReduction="10000"/>
          </a:bodyPr>
          <a:lstStyle/>
          <a:p>
            <a:pPr marL="0" indent="0">
              <a:buNone/>
            </a:pPr>
            <a:r>
              <a:rPr lang="en-US" dirty="0"/>
              <a:t>El marco</a:t>
            </a:r>
            <a:r>
              <a:rPr lang="en-US" dirty="0" smtClean="0"/>
              <a:t> MEAL </a:t>
            </a:r>
            <a:r>
              <a:rPr lang="en-US" dirty="0"/>
              <a:t>es una herramienta esencial para que las organizaciones midan y hagan un seguimiento del progreso y el impacto de sus programas y proyectos. MEAL son las siglas de Monitoring, Evaluation, Accountability y Learning (Seguimiento, Evaluación, Rendición de cuentas y Aprendizaje), y es un enfoque integral para la recopilación, el análisis y la presentación de datos.</a:t>
            </a:r>
            <a:endParaRPr lang="en-KE" sz="1800" dirty="0"/>
          </a:p>
        </p:txBody>
      </p:sp>
      <p:graphicFrame>
        <p:nvGraphicFramePr>
          <p:cNvPr id="14" name="Diagram 13"/>
          <p:cNvGraphicFramePr/>
          <p:nvPr>
            <p:extLst>
              <p:ext uri="{D42A27DB-BD31-4B8C-83A1-F6EECF244321}">
                <p14:modId xmlns:p14="http://schemas.microsoft.com/office/powerpoint/2010/main" val="1507094505"/>
              </p:ext>
            </p:extLst>
          </p:nvPr>
        </p:nvGraphicFramePr>
        <p:xfrm>
          <a:off x="0" y="0"/>
          <a:ext cx="5354536" cy="678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262646"/>
      </p:ext>
    </p:extLst>
  </p:cSld>
  <p:clrMapOvr>
    <a:masterClrMapping/>
  </p:clrMapOvr>
  <p:timing>
    <p:tnLst>
      <p:par>
        <p:cTn id="1" dur="indefinite" restart="never" nodeType="tmRoot"/>
      </p:par>
    </p:tnLst>
  </p:timing>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395C7-FA7F-96D4-E269-CA106FB0C4F1}"/>
              </a:ext>
            </a:extLst>
          </p:cNvPr>
          <p:cNvSpPr>
            <a:spLocks noGrp="1"/>
          </p:cNvSpPr>
          <p:nvPr>
            <p:ph type="title"/>
          </p:nvPr>
        </p:nvSpPr>
        <p:spPr>
          <a:xfrm>
            <a:off x="5080216" y="1076324"/>
            <a:ext cx="6272784" cy="1535051"/>
          </a:xfrm>
        </p:spPr>
        <p:txBody>
          <a:bodyPr anchor="b">
            <a:normAutofit/>
          </a:bodyPr>
          <a:lstStyle/>
          <a:p>
            <a:r>
              <a:rPr lang="en-US" sz="4800" dirty="0"/>
              <a:t>¿</a:t>
            </a:r>
            <a:r>
              <a:rPr lang="en-US" sz="4800" dirty="0" smtClean="0"/>
              <a:t>Qué </a:t>
            </a:r>
            <a:r>
              <a:rPr lang="en-US" sz="4800" dirty="0"/>
              <a:t>es MEAL?</a:t>
            </a:r>
            <a:endParaRPr lang="en-KE" sz="4800" dirty="0"/>
          </a:p>
        </p:txBody>
      </p:sp>
      <p:pic>
        <p:nvPicPr>
          <p:cNvPr id="5" name="Picture 4" descr="Assorted vegetables and fruits">
            <a:extLst>
              <a:ext uri="{FF2B5EF4-FFF2-40B4-BE49-F238E27FC236}">
                <a16:creationId xmlns:a16="http://schemas.microsoft.com/office/drawing/2014/main" id="{85A0FBD1-CCE9-5A20-F94E-C2F6871783E2}"/>
              </a:ext>
            </a:extLst>
          </p:cNvPr>
          <p:cNvPicPr>
            <a:picLocks noChangeAspect="1"/>
          </p:cNvPicPr>
          <p:nvPr/>
        </p:nvPicPr>
        <p:blipFill>
          <a:blip r:embed="rId2"/>
          <a:srcRect l="34216" r="21933" b="-1"/>
          <a:stretch>
            <a:fillRect/>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EA304C-ADF4-483E-6192-B31B2431DF57}"/>
              </a:ext>
            </a:extLst>
          </p:cNvPr>
          <p:cNvSpPr>
            <a:spLocks noGrp="1"/>
          </p:cNvSpPr>
          <p:nvPr>
            <p:ph idx="1"/>
          </p:nvPr>
        </p:nvSpPr>
        <p:spPr>
          <a:xfrm>
            <a:off x="5080216" y="2953829"/>
            <a:ext cx="6272784" cy="3223133"/>
          </a:xfrm>
        </p:spPr>
        <p:txBody>
          <a:bodyPr>
            <a:normAutofit fontScale="70000" lnSpcReduction="20000"/>
          </a:bodyPr>
          <a:lstStyle/>
          <a:p>
            <a:r>
              <a:rPr lang="en-GB" sz="2900" dirty="0"/>
              <a:t>MEAL no solo sirve para elaborar informes, sino también para generar pruebas significativas que permitan actuar y crear un sistema integrado que permita a las organizaciones:</a:t>
            </a:r>
            <a:endParaRPr lang="en-US" sz="2900" dirty="0"/>
          </a:p>
          <a:p>
            <a:pPr lvl="1"/>
            <a:r>
              <a:rPr lang="en-GB" sz="2900" b="1" dirty="0"/>
              <a:t>Hacer un seguimiento del rendimiento </a:t>
            </a:r>
            <a:r>
              <a:rPr lang="en-GB" sz="2900" dirty="0"/>
              <a:t>en relación con los objetivos (supervisión).</a:t>
            </a:r>
            <a:endParaRPr lang="en-US" sz="2900" dirty="0"/>
          </a:p>
          <a:p>
            <a:pPr lvl="1"/>
            <a:r>
              <a:rPr lang="en-GB" sz="2900" b="1" dirty="0"/>
              <a:t>Evaluar los resultados y el impacto </a:t>
            </a:r>
            <a:r>
              <a:rPr lang="en-GB" sz="2900" dirty="0"/>
              <a:t>(evaluación),</a:t>
            </a:r>
            <a:endParaRPr lang="en-US" sz="2900" dirty="0"/>
          </a:p>
          <a:p>
            <a:pPr lvl="1"/>
            <a:r>
              <a:rPr lang="en-GB" sz="2900" b="1" dirty="0"/>
              <a:t>Garantizar la rendición de cuentas </a:t>
            </a:r>
            <a:r>
              <a:rPr lang="en-GB" sz="2900" dirty="0"/>
              <a:t>ante las comunidades y las partes interesadas.</a:t>
            </a:r>
            <a:endParaRPr lang="en-US" sz="2900" dirty="0"/>
          </a:p>
          <a:p>
            <a:pPr lvl="1"/>
            <a:r>
              <a:rPr lang="en-GB" sz="2900" b="1" dirty="0"/>
              <a:t>Aprender y adaptarse continuamente </a:t>
            </a:r>
            <a:r>
              <a:rPr lang="en-GB" sz="2900" dirty="0"/>
              <a:t>para mejorar la programación.</a:t>
            </a:r>
            <a:endParaRPr lang="en-US" sz="2900" dirty="0"/>
          </a:p>
          <a:p>
            <a:pPr>
              <a:lnSpc>
                <a:spcPct val="100000"/>
              </a:lnSpc>
            </a:pPr>
            <a:endParaRPr lang="en-KE" sz="1500" dirty="0"/>
          </a:p>
        </p:txBody>
      </p:sp>
    </p:spTree>
    <p:extLst>
      <p:ext uri="{BB962C8B-B14F-4D97-AF65-F5344CB8AC3E}">
        <p14:creationId xmlns:p14="http://schemas.microsoft.com/office/powerpoint/2010/main" val="3570339794"/>
      </p:ext>
    </p:extLst>
  </p:cSld>
  <p:clrMapOvr>
    <a:masterClrMapping/>
  </p:clrMapOvr>
  <p:timing>
    <p:tnLst>
      <p:par>
        <p:cTn id="1" dur="indefinite" restart="never" nodeType="tmRoot"/>
      </p:par>
    </p:tnLst>
  </p:timing>
</p:sld>
</file>

<file path=ppt/slides/slide4.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EBA2-4896-30BA-8B8D-F0CCA9A0E97B}"/>
              </a:ext>
            </a:extLst>
          </p:cNvPr>
          <p:cNvSpPr>
            <a:spLocks noGrp="1"/>
          </p:cNvSpPr>
          <p:nvPr>
            <p:ph type="title"/>
          </p:nvPr>
        </p:nvSpPr>
        <p:spPr>
          <a:xfrm>
            <a:off x="7061200" y="109425"/>
            <a:ext cx="5931410" cy="1105667"/>
          </a:xfrm>
        </p:spPr>
        <p:txBody>
          <a:bodyPr anchor="b">
            <a:normAutofit/>
          </a:bodyPr>
          <a:lstStyle/>
          <a:p>
            <a:r>
              <a:rPr lang="en-GB" sz="3200" b="1" dirty="0"/>
              <a:t>Beneficios de MEAL para las organizaciones indígenas </a:t>
            </a:r>
            <a:endParaRPr lang="en-US" sz="3200" b="1" dirty="0"/>
          </a:p>
        </p:txBody>
      </p:sp>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AEDA50-DDEB-A731-DED8-ACB34253866E}"/>
              </a:ext>
            </a:extLst>
          </p:cNvPr>
          <p:cNvSpPr>
            <a:spLocks noGrp="1"/>
          </p:cNvSpPr>
          <p:nvPr>
            <p:ph idx="1"/>
          </p:nvPr>
        </p:nvSpPr>
        <p:spPr>
          <a:xfrm>
            <a:off x="6533736" y="1484074"/>
            <a:ext cx="5588000" cy="4879141"/>
          </a:xfrm>
        </p:spPr>
        <p:txBody>
          <a:bodyPr anchor="t">
            <a:noAutofit/>
          </a:bodyPr>
          <a:lstStyle/>
          <a:p>
            <a:r>
              <a:rPr lang="en-GB" sz="2000" dirty="0" smtClean="0"/>
              <a:t>MEAL </a:t>
            </a:r>
            <a:r>
              <a:rPr lang="en-GB" sz="2000" dirty="0"/>
              <a:t>refuerza la capacidad de las organizaciones indígenas para ofrecer </a:t>
            </a:r>
            <a:r>
              <a:rPr lang="en-GB" sz="2000" b="1" dirty="0"/>
              <a:t>programas creíbles, con base cultural y de gran impacto</a:t>
            </a:r>
            <a:r>
              <a:rPr lang="en-GB" sz="2000" dirty="0"/>
              <a:t>, al tiempo que respeta la voz de la comunidad y cumple con los estándares modernos de eficacia en el desarrollo</a:t>
            </a:r>
            <a:r>
              <a:rPr lang="en-GB" sz="2000" dirty="0" smtClean="0"/>
              <a:t>.</a:t>
            </a:r>
          </a:p>
          <a:p>
            <a:r>
              <a:rPr lang="en-US" sz="2000" dirty="0"/>
              <a:t>MEAL ofrece numerosas ventajas dentro de una organización, entre las que se incluyen</a:t>
            </a:r>
          </a:p>
          <a:p>
            <a:pPr>
              <a:lnSpc>
                <a:spcPct val="100000"/>
              </a:lnSpc>
            </a:pPr>
            <a:endParaRPr lang="en-KE" sz="1400" dirty="0"/>
          </a:p>
        </p:txBody>
      </p:sp>
      <p:graphicFrame>
        <p:nvGraphicFramePr>
          <p:cNvPr id="8" name="Diagram 7"/>
          <p:cNvGraphicFramePr/>
          <p:nvPr>
            <p:extLst>
              <p:ext uri="{D42A27DB-BD31-4B8C-83A1-F6EECF244321}">
                <p14:modId xmlns:p14="http://schemas.microsoft.com/office/powerpoint/2010/main" val="4180363605"/>
              </p:ext>
            </p:extLst>
          </p:nvPr>
        </p:nvGraphicFramePr>
        <p:xfrm>
          <a:off x="36692" y="132080"/>
          <a:ext cx="6534150" cy="672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280333"/>
      </p:ext>
    </p:extLst>
  </p:cSld>
  <p:clrMapOvr>
    <a:masterClrMapping/>
  </p:clrMapOvr>
  <p:timing>
    <p:tnLst>
      <p:par>
        <p:cTn id="1" dur="indefinite" restart="never" nodeType="tmRoot"/>
      </p:par>
    </p:tnLst>
  </p:timing>
</p:sld>
</file>

<file path=ppt/slides/slide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172724"/>
            <a:ext cx="10168128" cy="477516"/>
          </a:xfrm>
        </p:spPr>
        <p:txBody>
          <a:bodyPr>
            <a:normAutofit fontScale="90000"/>
          </a:bodyPr>
          <a:lstStyle/>
          <a:p>
            <a:r>
              <a:rPr lang="en-US" sz="2200" b="1" dirty="0"/>
              <a:t>Herramientas clave para el seguimiento y la evaluación</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5457628"/>
              </p:ext>
            </p:extLst>
          </p:nvPr>
        </p:nvGraphicFramePr>
        <p:xfrm>
          <a:off x="0" y="883924"/>
          <a:ext cx="12192000" cy="6042440"/>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274492186"/>
                    </a:ext>
                  </a:extLst>
                </a:gridCol>
                <a:gridCol w="4064000">
                  <a:extLst>
                    <a:ext uri="{9D8B030D-6E8A-4147-A177-3AD203B41FA5}">
                      <a16:colId xmlns:a16="http://schemas.microsoft.com/office/drawing/2014/main" val="1157249427"/>
                    </a:ext>
                  </a:extLst>
                </a:gridCol>
                <a:gridCol w="4064000">
                  <a:extLst>
                    <a:ext uri="{9D8B030D-6E8A-4147-A177-3AD203B41FA5}">
                      <a16:colId xmlns:a16="http://schemas.microsoft.com/office/drawing/2014/main" val="1273527610"/>
                    </a:ext>
                  </a:extLst>
                </a:gridCol>
              </a:tblGrid>
              <a:tr h="165751">
                <a:tc>
                  <a:txBody>
                    <a:bodyPr/>
                    <a:lstStyle/>
                    <a:p>
                      <a:pPr marL="0" marR="0" algn="just">
                        <a:lnSpc>
                          <a:spcPct val="107000"/>
                        </a:lnSpc>
                        <a:spcBef>
                          <a:spcPts val="0"/>
                        </a:spcBef>
                        <a:spcAft>
                          <a:spcPts val="0"/>
                        </a:spcAft>
                      </a:pPr>
                      <a:r>
                        <a:rPr lang="en-US" sz="1100" dirty="0">
                          <a:effectLst/>
                        </a:rPr>
                        <a:t>Categoría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Finalidad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Herramientas clave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354005914"/>
                  </a:ext>
                </a:extLst>
              </a:tr>
              <a:tr h="477950">
                <a:tc>
                  <a:txBody>
                    <a:bodyPr/>
                    <a:lstStyle/>
                    <a:p>
                      <a:pPr marL="0" marR="0" algn="just">
                        <a:lnSpc>
                          <a:spcPct val="107000"/>
                        </a:lnSpc>
                        <a:spcBef>
                          <a:spcPts val="0"/>
                        </a:spcBef>
                        <a:spcAft>
                          <a:spcPts val="0"/>
                        </a:spcAft>
                      </a:pPr>
                      <a:r>
                        <a:rPr lang="en-US" sz="1100" dirty="0">
                          <a:effectLst/>
                        </a:rPr>
                        <a:t>1. Herramientas de planificación y diseño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Definir la lógica y los resultados del proyecto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Teoría del cambio (ToC); Marco lógico (Logframe); Marco de resultados; Hojas de referencia de indicadores (IRS)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806030666"/>
                  </a:ext>
                </a:extLst>
              </a:tr>
              <a:tr h="635058">
                <a:tc>
                  <a:txBody>
                    <a:bodyPr/>
                    <a:lstStyle/>
                    <a:p>
                      <a:pPr marL="0" marR="0" algn="just">
                        <a:lnSpc>
                          <a:spcPct val="107000"/>
                        </a:lnSpc>
                        <a:spcBef>
                          <a:spcPts val="0"/>
                        </a:spcBef>
                        <a:spcAft>
                          <a:spcPts val="0"/>
                        </a:spcAft>
                      </a:pPr>
                      <a:r>
                        <a:rPr lang="en-US" sz="1100" dirty="0">
                          <a:effectLst/>
                        </a:rPr>
                        <a:t>2. Herramientas de seguimiento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Seguir el progreso durante la implementación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Tabla de seguimiento de indicadores de rendimiento (PITT); hojas de seguimiento de actividades; listas de verificación para el seguimiento sobre el terreno; registros de asistencia; listas de verificación para la observación; paneles de 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96161532"/>
                  </a:ext>
                </a:extLst>
              </a:tr>
              <a:tr h="477950">
                <a:tc>
                  <a:txBody>
                    <a:bodyPr/>
                    <a:lstStyle/>
                    <a:p>
                      <a:pPr marL="0" marR="0" algn="just">
                        <a:lnSpc>
                          <a:spcPct val="107000"/>
                        </a:lnSpc>
                        <a:spcBef>
                          <a:spcPts val="0"/>
                        </a:spcBef>
                        <a:spcAft>
                          <a:spcPts val="0"/>
                        </a:spcAft>
                      </a:pPr>
                      <a:r>
                        <a:rPr lang="en-US" sz="1100">
                          <a:effectLst/>
                        </a:rPr>
                        <a:t>3. Herramientas de recopilación de datos (cuantitativas)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Recopilar datos numéricos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Encuestas y cuestionarios; encuestas iniciales, intermedias y finales; herramientas móviles de recopilación de datos (por ejemplo, KoboToolbox, ODK)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050131232"/>
                  </a:ext>
                </a:extLst>
              </a:tr>
              <a:tr h="635058">
                <a:tc>
                  <a:txBody>
                    <a:bodyPr/>
                    <a:lstStyle/>
                    <a:p>
                      <a:pPr marL="0" marR="0" algn="just">
                        <a:lnSpc>
                          <a:spcPct val="107000"/>
                        </a:lnSpc>
                        <a:spcBef>
                          <a:spcPts val="0"/>
                        </a:spcBef>
                        <a:spcAft>
                          <a:spcPts val="0"/>
                        </a:spcAft>
                      </a:pPr>
                      <a:r>
                        <a:rPr lang="en-US" sz="1100">
                          <a:effectLst/>
                        </a:rPr>
                        <a:t>4. Herramientas de recopilación de datos (cualitativas)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Capturar percepciones y experiencias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Entrevistas a informantes clave (KII); debates en grupos focales (FGD); estudios de casos; cambio más significativo (MSC); evaluación rural participativa (PRA)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3294296527"/>
                  </a:ext>
                </a:extLst>
              </a:tr>
              <a:tr h="635058">
                <a:tc>
                  <a:txBody>
                    <a:bodyPr/>
                    <a:lstStyle/>
                    <a:p>
                      <a:pPr marL="0" marR="0" algn="just">
                        <a:lnSpc>
                          <a:spcPct val="107000"/>
                        </a:lnSpc>
                        <a:spcBef>
                          <a:spcPts val="0"/>
                        </a:spcBef>
                        <a:spcAft>
                          <a:spcPts val="0"/>
                        </a:spcAft>
                      </a:pPr>
                      <a:r>
                        <a:rPr lang="en-US" sz="1100">
                          <a:effectLst/>
                        </a:rPr>
                        <a:t>5. Herramientas de evaluación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Evaluar la eficacia y el impacto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Matrices de evaluación; criterios del CAD de la OCDE; análisis antes y después; análisis coste-beneficio; recopilación de resultados; análisis de contribución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700240821"/>
                  </a:ext>
                </a:extLst>
              </a:tr>
              <a:tr h="635058">
                <a:tc>
                  <a:txBody>
                    <a:bodyPr/>
                    <a:lstStyle/>
                    <a:p>
                      <a:pPr marL="0" marR="0" algn="just">
                        <a:lnSpc>
                          <a:spcPct val="107000"/>
                        </a:lnSpc>
                        <a:spcBef>
                          <a:spcPts val="0"/>
                        </a:spcBef>
                        <a:spcAft>
                          <a:spcPts val="0"/>
                        </a:spcAft>
                      </a:pPr>
                      <a:r>
                        <a:rPr lang="en-US" sz="1100">
                          <a:effectLst/>
                        </a:rPr>
                        <a:t>6. Herramientas de rendición de cuentas y retroalimentación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Garantizar la transparencia y la voz de la comunidad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Mecanismos de retroalimentación de la comunidad (CFM); mecanismos de quejas y respuestas (CRM); buzones de sugerencias; tarjetas de puntuación de la comunidad; encuestas de satisfacción de los beneficiarios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502645454"/>
                  </a:ext>
                </a:extLst>
              </a:tr>
              <a:tr h="477950">
                <a:tc>
                  <a:txBody>
                    <a:bodyPr/>
                    <a:lstStyle/>
                    <a:p>
                      <a:pPr marL="0" marR="0" algn="just">
                        <a:lnSpc>
                          <a:spcPct val="107000"/>
                        </a:lnSpc>
                        <a:spcBef>
                          <a:spcPts val="0"/>
                        </a:spcBef>
                        <a:spcAft>
                          <a:spcPts val="0"/>
                        </a:spcAft>
                      </a:pPr>
                      <a:r>
                        <a:rPr lang="en-US" sz="1100">
                          <a:effectLst/>
                        </a:rPr>
                        <a:t>7. Herramientas de gestión y calidad de los datos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Garantizar la precisión y la fiabilidad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Herramientas de evaluación de la calidad de los datos (DQA); listas de verificación de datos; plantillas de limpieza de datos; procedimientos operativos estándar (SOP); protocolos de protección de datos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951680929"/>
                  </a:ext>
                </a:extLst>
              </a:tr>
              <a:tr h="477950">
                <a:tc>
                  <a:txBody>
                    <a:bodyPr/>
                    <a:lstStyle/>
                    <a:p>
                      <a:pPr marL="0" marR="0" algn="just">
                        <a:lnSpc>
                          <a:spcPct val="107000"/>
                        </a:lnSpc>
                        <a:spcBef>
                          <a:spcPts val="0"/>
                        </a:spcBef>
                        <a:spcAft>
                          <a:spcPts val="0"/>
                        </a:spcAft>
                      </a:pPr>
                      <a:r>
                        <a:rPr lang="en-US" sz="1100">
                          <a:effectLst/>
                        </a:rPr>
                        <a:t>8. Herramientas de aprendizaje y adaptación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Favorecer la reflexión y la mejora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Revisiones posteriores a la acción (AAR); resúmenes de aprendizaje; talleres de reflexión; sesiones de pausa y reflexión; registros de lecciones aprendidas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071452391"/>
                  </a:ext>
                </a:extLst>
              </a:tr>
              <a:tr h="477950">
                <a:tc>
                  <a:txBody>
                    <a:bodyPr/>
                    <a:lstStyle/>
                    <a:p>
                      <a:pPr marL="0" marR="0" algn="just">
                        <a:lnSpc>
                          <a:spcPct val="107000"/>
                        </a:lnSpc>
                        <a:spcBef>
                          <a:spcPts val="0"/>
                        </a:spcBef>
                        <a:spcAft>
                          <a:spcPts val="0"/>
                        </a:spcAft>
                      </a:pPr>
                      <a:r>
                        <a:rPr lang="en-US" sz="1100">
                          <a:effectLst/>
                        </a:rPr>
                        <a:t>9. Herramientas de generación de informes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Documentar y compartir resultados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Plantillas de informes de progreso; informes narrativos y financieros; paneles de control; infografías; informes anuales; informes de evaluación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93709210"/>
                  </a:ext>
                </a:extLst>
              </a:tr>
              <a:tr h="320844">
                <a:tc>
                  <a:txBody>
                    <a:bodyPr/>
                    <a:lstStyle/>
                    <a:p>
                      <a:pPr marL="0" marR="0" algn="just">
                        <a:lnSpc>
                          <a:spcPct val="107000"/>
                        </a:lnSpc>
                        <a:spcBef>
                          <a:spcPts val="0"/>
                        </a:spcBef>
                        <a:spcAft>
                          <a:spcPts val="0"/>
                        </a:spcAft>
                      </a:pPr>
                      <a:r>
                        <a:rPr lang="en-US" sz="1100">
                          <a:effectLst/>
                        </a:rPr>
                        <a:t>10. Herramientas digitales de seguimiento y evaluación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Mejorar la eficiencia mediante el uso de la tecnología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err="1">
                          <a:effectLst/>
                        </a:rPr>
                        <a:t>KoboToolbox</a:t>
                      </a:r>
                      <a:r>
                        <a:rPr lang="en-US" sz="1100" dirty="0">
                          <a:effectLst/>
                        </a:rPr>
                        <a:t>; ODK; Excel; Google Sheets; Power BI; Tableau; DHIS2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807071328"/>
                  </a:ext>
                </a:extLst>
              </a:tr>
              <a:tr h="477950">
                <a:tc>
                  <a:txBody>
                    <a:bodyPr/>
                    <a:lstStyle/>
                    <a:p>
                      <a:pPr marL="0" marR="0" algn="just">
                        <a:lnSpc>
                          <a:spcPct val="107000"/>
                        </a:lnSpc>
                        <a:spcBef>
                          <a:spcPts val="0"/>
                        </a:spcBef>
                        <a:spcAft>
                          <a:spcPts val="0"/>
                        </a:spcAft>
                      </a:pPr>
                      <a:r>
                        <a:rPr lang="en-US" sz="1100">
                          <a:effectLst/>
                        </a:rPr>
                        <a:t>11. Herramientas participativas de seguimiento y evaluación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Involucre a las comunidades en el seguimiento y la evaluación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Planes de seguimiento participativo; Cartografía comunitaria; Vídeo participativo; Tarjetas de informe ciudadano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502054220"/>
                  </a:ext>
                </a:extLst>
              </a:tr>
            </a:tbl>
          </a:graphicData>
        </a:graphic>
      </p:graphicFrame>
    </p:spTree>
    <p:extLst>
      <p:ext uri="{BB962C8B-B14F-4D97-AF65-F5344CB8AC3E}">
        <p14:creationId xmlns:p14="http://schemas.microsoft.com/office/powerpoint/2010/main" val="3113487078"/>
      </p:ext>
    </p:extLst>
  </p:cSld>
  <p:clrMapOvr>
    <a:masterClrMapping/>
  </p:clrMapOvr>
  <p:timing>
    <p:tnLst>
      <p:par>
        <p:cTn id="1" dur="indefinite" restart="never" nodeType="tmRoot"/>
      </p:par>
    </p:tnLst>
  </p:timing>
</p:sld>
</file>

<file path=ppt/slides/slide6.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91A6-D706-1D5A-FBC5-04302F707144}"/>
              </a:ext>
            </a:extLst>
          </p:cNvPr>
          <p:cNvSpPr>
            <a:spLocks noGrp="1"/>
          </p:cNvSpPr>
          <p:nvPr>
            <p:ph type="title"/>
          </p:nvPr>
        </p:nvSpPr>
        <p:spPr>
          <a:xfrm>
            <a:off x="1193800" y="-82295"/>
            <a:ext cx="7407417" cy="1088136"/>
          </a:xfrm>
        </p:spPr>
        <p:txBody>
          <a:bodyPr anchor="b">
            <a:normAutofit/>
          </a:bodyPr>
          <a:lstStyle/>
          <a:p>
            <a:r>
              <a:rPr lang="en-US" sz="2800" dirty="0"/>
              <a:t>Principios MEAL dirigidos por indígenas</a:t>
            </a:r>
            <a:endParaRPr lang="en-US" sz="2800"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EE541D-6A83-74A2-201E-40D85138A599}"/>
              </a:ext>
            </a:extLst>
          </p:cNvPr>
          <p:cNvSpPr>
            <a:spLocks noGrp="1"/>
          </p:cNvSpPr>
          <p:nvPr>
            <p:ph idx="1"/>
          </p:nvPr>
        </p:nvSpPr>
        <p:spPr>
          <a:xfrm>
            <a:off x="411479" y="1249681"/>
            <a:ext cx="7407418" cy="5053842"/>
          </a:xfrm>
        </p:spPr>
        <p:txBody>
          <a:bodyPr anchor="t">
            <a:normAutofit fontScale="55000" lnSpcReduction="20000"/>
          </a:bodyPr>
          <a:lstStyle/>
          <a:p>
            <a:pPr marL="0" indent="0">
              <a:buNone/>
            </a:pPr>
            <a:r>
              <a:rPr lang="en-US" sz="2900" dirty="0" smtClean="0"/>
              <a:t>A continuación </a:t>
            </a:r>
            <a:r>
              <a:rPr lang="en-US" sz="2900" dirty="0"/>
              <a:t>se presentan algunos de los principios MEAL que pueden servir de guía a las organizaciones indígenas</a:t>
            </a:r>
            <a:endParaRPr lang="en-US" sz="2900" b="1" dirty="0"/>
          </a:p>
          <a:p>
            <a:pPr lvl="0"/>
            <a:r>
              <a:rPr lang="en-US" sz="2900" b="1" dirty="0"/>
              <a:t>Soberanía de los datos indígenas (IDS)</a:t>
            </a:r>
            <a:br>
              <a:rPr lang="en-US" sz="2900" dirty="0"/>
            </a:br>
            <a:r>
              <a:rPr lang="en-US" sz="2900" dirty="0"/>
              <a:t>Los pueblos indígenas tienen el derecho inherente a poseer, controlar, acceder y gobernar los datos que se originan en su pueblo, sus culturas, sus sistemas de conocimiento y sus tierras.</a:t>
            </a:r>
          </a:p>
          <a:p>
            <a:pPr lvl="0"/>
            <a:r>
              <a:rPr lang="en-US" sz="2900" b="1" dirty="0"/>
              <a:t>Responsabilidad relacional</a:t>
            </a:r>
            <a:br>
              <a:rPr lang="en-US" sz="2900" dirty="0"/>
            </a:br>
            <a:r>
              <a:rPr lang="en-US" sz="2900" dirty="0"/>
              <a:t>Los sistemas MEAL convencionales suelen hacer hincapié en la rendición de cuentas ascendente ante los donantes. El MEAL dirigido por indígenas da prioridad a la rendición de cuentas ante las comunidades indígenas, los antepasados y la tierra, haciendo hincapié en la responsabilidad colectiva, la confianza y la reciprocidad.</a:t>
            </a:r>
          </a:p>
          <a:p>
            <a:pPr lvl="0"/>
            <a:r>
              <a:rPr lang="en-US" sz="2900" b="1" dirty="0"/>
              <a:t>Medición holística del éxito</a:t>
            </a:r>
            <a:br>
              <a:rPr lang="en-US" sz="2900" dirty="0"/>
            </a:br>
            <a:r>
              <a:rPr lang="en-US" sz="2900" dirty="0" err="1"/>
              <a:t>El éxito </a:t>
            </a:r>
            <a:r>
              <a:rPr lang="en-US" sz="2900" dirty="0"/>
              <a:t>va más allá de los resultados cuantitativos e incluye la solidez de las relaciones, la continuidad cultural y el bienestar ecológico.</a:t>
            </a:r>
          </a:p>
          <a:p>
            <a:pPr lvl="0"/>
            <a:r>
              <a:rPr lang="en-US" sz="2900" b="1" dirty="0"/>
              <a:t>Indicadores cualitativos: </a:t>
            </a:r>
            <a:r>
              <a:rPr lang="en-US" sz="2900" dirty="0"/>
              <a:t>Las historias, las tradiciones orales, las experiencias vividas y la expresión artística se reconocen como pruebas válidas y creíbles del impacto.</a:t>
            </a:r>
          </a:p>
          <a:p>
            <a:pPr lvl="0"/>
            <a:r>
              <a:rPr lang="en-US" sz="2900" b="1" dirty="0"/>
              <a:t>Indicadores basados en la tierra: </a:t>
            </a:r>
            <a:r>
              <a:rPr lang="en-US" sz="2900" dirty="0"/>
              <a:t>Los resultados se evalúan a través de la salud ambiental, la regeneración de la biodiversidad y el acceso sostenido a los alimentos y medicinas tradicionales</a:t>
            </a:r>
            <a:r>
              <a:rPr lang="en-US" dirty="0"/>
              <a:t>.</a:t>
            </a:r>
          </a:p>
          <a:p>
            <a:pPr>
              <a:lnSpc>
                <a:spcPct val="100000"/>
              </a:lnSpc>
            </a:pPr>
            <a:endParaRPr lang="en-KE" sz="1800" dirty="0"/>
          </a:p>
        </p:txBody>
      </p:sp>
      <p:pic>
        <p:nvPicPr>
          <p:cNvPr id="5" name="Picture 4" descr="A person reaching for a paper on a table full of paper and sticky notes">
            <a:extLst>
              <a:ext uri="{FF2B5EF4-FFF2-40B4-BE49-F238E27FC236}">
                <a16:creationId xmlns:a16="http://schemas.microsoft.com/office/drawing/2014/main" id="{211238C6-E96A-E784-3517-4ADD2FB536B1}"/>
              </a:ext>
            </a:extLst>
          </p:cNvPr>
          <p:cNvPicPr>
            <a:picLocks noChangeAspect="1"/>
          </p:cNvPicPr>
          <p:nvPr/>
        </p:nvPicPr>
        <p:blipFill>
          <a:blip r:embed="rId3"/>
          <a:srcRect l="16002" r="16994" b="-1"/>
          <a:stretch>
            <a:fillRect/>
          </a:stretch>
        </p:blipFill>
        <p:spPr>
          <a:xfrm>
            <a:off x="8255533"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173201961"/>
      </p:ext>
    </p:extLst>
  </p:cSld>
  <p:clrMapOvr>
    <a:masterClrMapping/>
  </p:clrMapOvr>
  <p:timing>
    <p:tnLst>
      <p:par>
        <p:cTn id="1" dur="indefinite" restart="never" nodeType="tmRoot"/>
      </p:par>
    </p:tnLst>
  </p:timing>
</p:sld>
</file>

<file path=ppt/slides/slide7.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91A6-D706-1D5A-FBC5-04302F707144}"/>
              </a:ext>
            </a:extLst>
          </p:cNvPr>
          <p:cNvSpPr>
            <a:spLocks noGrp="1"/>
          </p:cNvSpPr>
          <p:nvPr>
            <p:ph type="title"/>
          </p:nvPr>
        </p:nvSpPr>
        <p:spPr>
          <a:xfrm>
            <a:off x="1193800" y="-82295"/>
            <a:ext cx="7407417" cy="1088136"/>
          </a:xfrm>
        </p:spPr>
        <p:txBody>
          <a:bodyPr anchor="b">
            <a:normAutofit/>
          </a:bodyPr>
          <a:lstStyle/>
          <a:p>
            <a:r>
              <a:rPr lang="en-US" sz="2800" dirty="0"/>
              <a:t>Principios MEAL dirigidos por indígenas</a:t>
            </a:r>
            <a:endParaRPr lang="en-US" sz="2800"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EE541D-6A83-74A2-201E-40D85138A599}"/>
              </a:ext>
            </a:extLst>
          </p:cNvPr>
          <p:cNvSpPr>
            <a:spLocks noGrp="1"/>
          </p:cNvSpPr>
          <p:nvPr>
            <p:ph idx="1"/>
          </p:nvPr>
        </p:nvSpPr>
        <p:spPr>
          <a:xfrm>
            <a:off x="411479" y="1249681"/>
            <a:ext cx="7407418" cy="5053842"/>
          </a:xfrm>
        </p:spPr>
        <p:txBody>
          <a:bodyPr anchor="t">
            <a:normAutofit fontScale="77500" lnSpcReduction="20000"/>
          </a:bodyPr>
          <a:lstStyle/>
          <a:p>
            <a:pPr lvl="0"/>
            <a:r>
              <a:rPr lang="en-US" b="1" dirty="0"/>
              <a:t>Seguridad cultural y protocolos</a:t>
            </a:r>
            <a:br>
              <a:rPr lang="en-US" dirty="0"/>
            </a:br>
            <a:r>
              <a:rPr lang="en-US" dirty="0"/>
              <a:t>    El proceso de recopilación de datos es tan importante como los datos en sí mismos.</a:t>
            </a:r>
          </a:p>
          <a:p>
            <a:pPr marL="0" lvl="0" indent="0">
              <a:buNone/>
            </a:pPr>
            <a:r>
              <a:rPr lang="en-US" b="1" dirty="0" smtClean="0"/>
              <a:t>- </a:t>
            </a:r>
            <a:r>
              <a:rPr lang="en-US" b="1" dirty="0"/>
              <a:t>Métodos respetuosos</a:t>
            </a:r>
            <a:r>
              <a:rPr lang="en-US" b="1" dirty="0" smtClean="0"/>
              <a:t> con la cultura</a:t>
            </a:r>
            <a:r>
              <a:rPr lang="en-US" b="1" dirty="0"/>
              <a:t>: </a:t>
            </a:r>
            <a:r>
              <a:rPr lang="en-US" dirty="0"/>
              <a:t>los enfoques MEAL dan prioridad a las metodologías indígenas, como la narración de historias, el diálogo y las reuniones comunitarias, frente a las herramientas de encuesta extractivas o impersonales.</a:t>
            </a:r>
          </a:p>
          <a:p>
            <a:pPr marL="0" lvl="0" indent="0">
              <a:buNone/>
            </a:pPr>
            <a:r>
              <a:rPr lang="en-US" b="1" dirty="0" smtClean="0"/>
              <a:t>- </a:t>
            </a:r>
            <a:r>
              <a:rPr lang="en-US" b="1" dirty="0"/>
              <a:t>Consentimiento </a:t>
            </a:r>
            <a:r>
              <a:rPr lang="en-US" b="1" dirty="0" smtClean="0"/>
              <a:t>libre</a:t>
            </a:r>
            <a:r>
              <a:rPr lang="en-US" b="1" dirty="0"/>
              <a:t>, previo e informado (FPIC): </a:t>
            </a:r>
            <a:r>
              <a:rPr lang="en-US" dirty="0"/>
              <a:t>el consentimiento se mantiene como un proceso continuo a lo largo de todo el ciclo de vida del proyecto.</a:t>
            </a:r>
          </a:p>
          <a:p>
            <a:pPr marL="0" lvl="0" indent="0">
              <a:buNone/>
            </a:pPr>
            <a:r>
              <a:rPr lang="en-US" b="1" dirty="0" smtClean="0"/>
              <a:t>- Lenguaje </a:t>
            </a:r>
            <a:r>
              <a:rPr lang="en-US" b="1" dirty="0"/>
              <a:t>y significado: </a:t>
            </a:r>
            <a:r>
              <a:rPr lang="en-US" dirty="0"/>
              <a:t>las actividades MEAL se llevan a cabo en lenguas indígenas siempre que es posible para preservar el significado, la precisión y la integridad cultural.</a:t>
            </a:r>
          </a:p>
          <a:p>
            <a:pPr>
              <a:lnSpc>
                <a:spcPct val="100000"/>
              </a:lnSpc>
            </a:pPr>
            <a:endParaRPr lang="en-KE" sz="1800" dirty="0"/>
          </a:p>
        </p:txBody>
      </p:sp>
      <p:pic>
        <p:nvPicPr>
          <p:cNvPr id="5" name="Picture 4" descr="A person reaching for a paper on a table full of paper and sticky notes">
            <a:extLst>
              <a:ext uri="{FF2B5EF4-FFF2-40B4-BE49-F238E27FC236}">
                <a16:creationId xmlns:a16="http://schemas.microsoft.com/office/drawing/2014/main" id="{211238C6-E96A-E784-3517-4ADD2FB536B1}"/>
              </a:ext>
            </a:extLst>
          </p:cNvPr>
          <p:cNvPicPr>
            <a:picLocks noChangeAspect="1"/>
          </p:cNvPicPr>
          <p:nvPr/>
        </p:nvPicPr>
        <p:blipFill>
          <a:blip r:embed="rId3"/>
          <a:srcRect l="16002" r="16994" b="-1"/>
          <a:stretch>
            <a:fillRect/>
          </a:stretch>
        </p:blipFill>
        <p:spPr>
          <a:xfrm>
            <a:off x="8255533"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100392363"/>
      </p:ext>
    </p:extLst>
  </p:cSld>
  <p:clrMapOvr>
    <a:masterClrMapping/>
  </p:clrMapOvr>
  <p:timing>
    <p:tnLst>
      <p:par>
        <p:cTn id="1" dur="indefinite" restart="never" nodeType="tmRoot"/>
      </p:par>
    </p:tnLst>
  </p:timing>
</p:sld>
</file>

<file path=ppt/slides/slide8.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B5EE-31B5-DD28-8ABA-7A7A94D12E75}"/>
              </a:ext>
            </a:extLst>
          </p:cNvPr>
          <p:cNvSpPr>
            <a:spLocks noGrp="1"/>
          </p:cNvSpPr>
          <p:nvPr>
            <p:ph type="title"/>
          </p:nvPr>
        </p:nvSpPr>
        <p:spPr>
          <a:xfrm>
            <a:off x="411480" y="987552"/>
            <a:ext cx="4485861" cy="587248"/>
          </a:xfrm>
        </p:spPr>
        <p:txBody>
          <a:bodyPr anchor="b">
            <a:normAutofit/>
          </a:bodyPr>
          <a:lstStyle/>
          <a:p>
            <a:r>
              <a:rPr lang="en-US" sz="3200" dirty="0"/>
              <a:t>Metodología</a:t>
            </a:r>
            <a:endParaRPr lang="en-US" sz="32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19F8D6-62F0-070F-F58F-765CB21528AB}"/>
              </a:ext>
            </a:extLst>
          </p:cNvPr>
          <p:cNvSpPr>
            <a:spLocks noGrp="1"/>
          </p:cNvSpPr>
          <p:nvPr>
            <p:ph idx="1"/>
          </p:nvPr>
        </p:nvSpPr>
        <p:spPr>
          <a:xfrm>
            <a:off x="411479" y="1863517"/>
            <a:ext cx="7857032" cy="4409267"/>
          </a:xfrm>
        </p:spPr>
        <p:txBody>
          <a:bodyPr anchor="t">
            <a:normAutofit fontScale="92500"/>
          </a:bodyPr>
          <a:lstStyle/>
          <a:p>
            <a:r>
              <a:rPr lang="en-US" dirty="0"/>
              <a:t>La organización</a:t>
            </a:r>
            <a:r>
              <a:rPr lang="en-US" dirty="0" smtClean="0"/>
              <a:t> indígena </a:t>
            </a:r>
            <a:r>
              <a:rPr lang="en-US" dirty="0"/>
              <a:t>MEAL utiliza metodologías participativas, basadas en la cultura, centradas en la tierra y los derechos, que valoran los conocimientos indígenas, fortalecen la apropiación comunitaria y promueven el aprendizaje ético y la rendición de cuentas.</a:t>
            </a:r>
          </a:p>
          <a:p>
            <a:r>
              <a:rPr lang="en-US" dirty="0"/>
              <a:t>La siguiente tabla presenta las principales metodologías empleadas por las organizaciones indígenas para implementar MEAL a nivel comunitario</a:t>
            </a:r>
            <a:r>
              <a:rPr lang="en-GB" sz="2000" dirty="0" smtClean="0"/>
              <a:t>.</a:t>
            </a:r>
            <a:endParaRPr lang="en-GB" sz="2000" dirty="0"/>
          </a:p>
          <a:p>
            <a:pPr>
              <a:lnSpc>
                <a:spcPct val="100000"/>
              </a:lnSpc>
            </a:pPr>
            <a:endParaRPr lang="en-KE" sz="2000" dirty="0"/>
          </a:p>
        </p:txBody>
      </p:sp>
      <p:pic>
        <p:nvPicPr>
          <p:cNvPr id="5" name="Picture 4" descr="Angled shot of pen on a graph">
            <a:extLst>
              <a:ext uri="{FF2B5EF4-FFF2-40B4-BE49-F238E27FC236}">
                <a16:creationId xmlns:a16="http://schemas.microsoft.com/office/drawing/2014/main" id="{D5FB19CB-55EF-5D45-0090-B6AE698C3ABB}"/>
              </a:ext>
            </a:extLst>
          </p:cNvPr>
          <p:cNvPicPr>
            <a:picLocks noChangeAspect="1"/>
          </p:cNvPicPr>
          <p:nvPr/>
        </p:nvPicPr>
        <p:blipFill>
          <a:blip r:embed="rId2"/>
          <a:srcRect r="32996" b="-1"/>
          <a:stretch>
            <a:fillRect/>
          </a:stretch>
        </p:blipFill>
        <p:spPr>
          <a:xfrm>
            <a:off x="841117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348213618"/>
      </p:ext>
    </p:extLst>
  </p:cSld>
  <p:clrMapOvr>
    <a:masterClrMapping/>
  </p:clrMapOvr>
  <p:timing>
    <p:tnLst>
      <p:par>
        <p:cTn id="1" dur="indefinite" restart="never" nodeType="tmRoot"/>
      </p:par>
    </p:tnLst>
  </p:timing>
</p:sld>
</file>

<file path=ppt/slides/slide9.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B5EE-31B5-DD28-8ABA-7A7A94D12E75}"/>
              </a:ext>
            </a:extLst>
          </p:cNvPr>
          <p:cNvSpPr>
            <a:spLocks noGrp="1"/>
          </p:cNvSpPr>
          <p:nvPr>
            <p:ph type="title"/>
          </p:nvPr>
        </p:nvSpPr>
        <p:spPr>
          <a:xfrm>
            <a:off x="411480" y="987552"/>
            <a:ext cx="4485861" cy="587248"/>
          </a:xfrm>
        </p:spPr>
        <p:txBody>
          <a:bodyPr anchor="b">
            <a:normAutofit/>
          </a:bodyPr>
          <a:lstStyle/>
          <a:p>
            <a:r>
              <a:rPr lang="en-US" sz="3200" dirty="0"/>
              <a:t>Metodología</a:t>
            </a:r>
            <a:endParaRPr lang="en-US" sz="32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ngled shot of pen on a graph">
            <a:extLst>
              <a:ext uri="{FF2B5EF4-FFF2-40B4-BE49-F238E27FC236}">
                <a16:creationId xmlns:a16="http://schemas.microsoft.com/office/drawing/2014/main" id="{D5FB19CB-55EF-5D45-0090-B6AE698C3ABB}"/>
              </a:ext>
            </a:extLst>
          </p:cNvPr>
          <p:cNvPicPr>
            <a:picLocks noChangeAspect="1"/>
          </p:cNvPicPr>
          <p:nvPr/>
        </p:nvPicPr>
        <p:blipFill>
          <a:blip r:embed="rId2"/>
          <a:srcRect r="32996" b="-1"/>
          <a:stretch>
            <a:fillRect/>
          </a:stretch>
        </p:blipFill>
        <p:spPr>
          <a:xfrm>
            <a:off x="841117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882597083"/>
              </p:ext>
            </p:extLst>
          </p:nvPr>
        </p:nvGraphicFramePr>
        <p:xfrm>
          <a:off x="71115" y="1574801"/>
          <a:ext cx="8676644" cy="5283199"/>
        </p:xfrm>
        <a:graphic>
          <a:graphicData uri="http://schemas.openxmlformats.org/drawingml/2006/table">
            <a:tbl>
              <a:tblPr firstRow="1" firstCol="1" bandRow="1">
                <a:tableStyleId>{93296810-A885-4BE3-A3E7-6D5BEEA58F35}</a:tableStyleId>
              </a:tblPr>
              <a:tblGrid>
                <a:gridCol w="4338322">
                  <a:extLst>
                    <a:ext uri="{9D8B030D-6E8A-4147-A177-3AD203B41FA5}">
                      <a16:colId xmlns:a16="http://schemas.microsoft.com/office/drawing/2014/main" val="850147398"/>
                    </a:ext>
                  </a:extLst>
                </a:gridCol>
                <a:gridCol w="4338322">
                  <a:extLst>
                    <a:ext uri="{9D8B030D-6E8A-4147-A177-3AD203B41FA5}">
                      <a16:colId xmlns:a16="http://schemas.microsoft.com/office/drawing/2014/main" val="1244355471"/>
                    </a:ext>
                  </a:extLst>
                </a:gridCol>
              </a:tblGrid>
              <a:tr h="367645">
                <a:tc>
                  <a:txBody>
                    <a:bodyPr/>
                    <a:lstStyle/>
                    <a:p>
                      <a:pPr marL="0" marR="0">
                        <a:lnSpc>
                          <a:spcPct val="107000"/>
                        </a:lnSpc>
                        <a:spcBef>
                          <a:spcPts val="0"/>
                        </a:spcBef>
                        <a:spcAft>
                          <a:spcPts val="0"/>
                        </a:spcAft>
                      </a:pPr>
                      <a:r>
                        <a:rPr lang="en-US" sz="1600">
                          <a:effectLst/>
                        </a:rPr>
                        <a:t>PILAR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MÉTODO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462078"/>
                  </a:ext>
                </a:extLst>
              </a:tr>
              <a:tr h="754742">
                <a:tc>
                  <a:txBody>
                    <a:bodyPr/>
                    <a:lstStyle/>
                    <a:p>
                      <a:pPr marL="0" marR="0">
                        <a:lnSpc>
                          <a:spcPct val="107000"/>
                        </a:lnSpc>
                        <a:spcBef>
                          <a:spcPts val="0"/>
                        </a:spcBef>
                        <a:spcAft>
                          <a:spcPts val="0"/>
                        </a:spcAft>
                      </a:pPr>
                      <a:r>
                        <a:rPr lang="en-US" sz="1600">
                          <a:effectLst/>
                        </a:rPr>
                        <a:t>Metodologías basadas en el conocimiento indígena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narración de historias, historias orales, proverbios, canciones, rituales, arte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6666381"/>
                  </a:ext>
                </a:extLst>
              </a:tr>
              <a:tr h="754742">
                <a:tc>
                  <a:txBody>
                    <a:bodyPr/>
                    <a:lstStyle/>
                    <a:p>
                      <a:pPr marL="0" marR="0">
                        <a:lnSpc>
                          <a:spcPct val="107000"/>
                        </a:lnSpc>
                        <a:spcBef>
                          <a:spcPts val="0"/>
                        </a:spcBef>
                        <a:spcAft>
                          <a:spcPts val="0"/>
                        </a:spcAft>
                      </a:pPr>
                      <a:r>
                        <a:rPr lang="en-US" sz="1600">
                          <a:effectLst/>
                        </a:rPr>
                        <a:t>Métodos cualitativos y narrativos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estudios de casos, testimonios, debates en grupos focales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403566"/>
                  </a:ext>
                </a:extLst>
              </a:tr>
              <a:tr h="754742">
                <a:tc>
                  <a:txBody>
                    <a:bodyPr/>
                    <a:lstStyle/>
                    <a:p>
                      <a:pPr marL="0" marR="0">
                        <a:lnSpc>
                          <a:spcPct val="107000"/>
                        </a:lnSpc>
                        <a:spcBef>
                          <a:spcPts val="0"/>
                        </a:spcBef>
                        <a:spcAft>
                          <a:spcPts val="0"/>
                        </a:spcAft>
                      </a:pPr>
                      <a:r>
                        <a:rPr lang="en-US" sz="1600">
                          <a:effectLst/>
                        </a:rPr>
                        <a:t>Monitoreo liderado por la comunidad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Observación ecológica, calendarios estacionales, seguimiento de la tierra y la biodiversidad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111813"/>
                  </a:ext>
                </a:extLst>
              </a:tr>
              <a:tr h="754742">
                <a:tc>
                  <a:txBody>
                    <a:bodyPr/>
                    <a:lstStyle/>
                    <a:p>
                      <a:pPr marL="0" marR="0">
                        <a:lnSpc>
                          <a:spcPct val="107000"/>
                        </a:lnSpc>
                        <a:spcBef>
                          <a:spcPts val="0"/>
                        </a:spcBef>
                        <a:spcAft>
                          <a:spcPts val="0"/>
                        </a:spcAft>
                      </a:pPr>
                      <a:r>
                        <a:rPr lang="en-US" sz="1600">
                          <a:effectLst/>
                        </a:rPr>
                        <a:t>MEAL participativo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reuniones comunitarias, puntuación participativa, reflexiones en grupo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534880"/>
                  </a:ext>
                </a:extLst>
              </a:tr>
              <a:tr h="1141844">
                <a:tc>
                  <a:txBody>
                    <a:bodyPr/>
                    <a:lstStyle/>
                    <a:p>
                      <a:pPr marL="0" marR="0">
                        <a:lnSpc>
                          <a:spcPct val="107000"/>
                        </a:lnSpc>
                        <a:spcBef>
                          <a:spcPts val="0"/>
                        </a:spcBef>
                        <a:spcAft>
                          <a:spcPts val="0"/>
                        </a:spcAft>
                      </a:pPr>
                      <a:r>
                        <a:rPr lang="en-US" sz="1600">
                          <a:effectLst/>
                        </a:rPr>
                        <a:t>Monitoreo ecológico y basado en la tierra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observaciones de la biodiversidad, evaluaciones del estado de los pastizales, seguimiento de las fuentes de agua, seguimiento del acceso a los alimentos tradicionales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506271"/>
                  </a:ext>
                </a:extLst>
              </a:tr>
              <a:tr h="754742">
                <a:tc>
                  <a:txBody>
                    <a:bodyPr/>
                    <a:lstStyle/>
                    <a:p>
                      <a:pPr marL="0" marR="0">
                        <a:lnSpc>
                          <a:spcPct val="107000"/>
                        </a:lnSpc>
                        <a:spcBef>
                          <a:spcPts val="0"/>
                        </a:spcBef>
                        <a:spcAft>
                          <a:spcPts val="0"/>
                        </a:spcAft>
                      </a:pPr>
                      <a:r>
                        <a:rPr lang="en-US" sz="1600">
                          <a:effectLst/>
                        </a:rPr>
                        <a:t>MEAL sensible al género y la edad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espacios de debate separados, sesiones de diálogo seguras, herramientas adecuadas a la edad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386039"/>
                  </a:ext>
                </a:extLst>
              </a:tr>
            </a:tbl>
          </a:graphicData>
        </a:graphic>
      </p:graphicFrame>
    </p:spTree>
    <p:extLst>
      <p:ext uri="{BB962C8B-B14F-4D97-AF65-F5344CB8AC3E}">
        <p14:creationId xmlns:p14="http://schemas.microsoft.com/office/powerpoint/2010/main" val="41006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1289</TotalTime>
  <Words>1897</Words>
  <Application>Microsoft Office PowerPoint</Application>
  <PresentationFormat>Widescreen</PresentationFormat>
  <Paragraphs>140</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Arial Black</vt:lpstr>
      <vt:lpstr>Avenir Next LT Pro</vt:lpstr>
      <vt:lpstr>Calibri</vt:lpstr>
      <vt:lpstr>Times New Roman</vt:lpstr>
      <vt:lpstr>AccentBoxVTI</vt:lpstr>
      <vt:lpstr>MODULE 3:</vt:lpstr>
      <vt:lpstr>What is MEAL?</vt:lpstr>
      <vt:lpstr>What is MEAL?</vt:lpstr>
      <vt:lpstr>Benefits of MEAL to indigenous organizations </vt:lpstr>
      <vt:lpstr>Key tools in monitoring and evaluation </vt:lpstr>
      <vt:lpstr>Indigenous Led MEAL principles</vt:lpstr>
      <vt:lpstr>Indigenous Led MEAL principles</vt:lpstr>
      <vt:lpstr>Methodology</vt:lpstr>
      <vt:lpstr>Methodology</vt:lpstr>
      <vt:lpstr>Challenges in Monitoring and evaluation implementation</vt:lpstr>
      <vt:lpstr>Aligning Indigenous-Led MEAL with Global Standards</vt:lpstr>
      <vt:lpstr>Systematic Steps for Effective Project Management and Assessment</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MODULE 3:</dc:title>
  <dc:creator>Samuel Kibicho</dc:creator>
  <lastModifiedBy>LENOVO</lastModifiedBy>
  <revision>5</revision>
  <dcterms:created xsi:type="dcterms:W3CDTF">2025-07-09T19:59:43.0000000Z</dcterms:created>
  <dcterms:modified xsi:type="dcterms:W3CDTF">2026-01-14T18:34:10.0000000Z</dcterms:modified>
  <keywords>, docId:03A83864F8C8E6970684A80E443F0B16</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2025-07-09T20:16:53Z</vt:lpwstr>
  </property>
  <property fmtid="{D5CDD505-2E9C-101B-9397-08002B2CF9AE}" pid="4" name="MSIP_Label_defa4170-0d19-0005-0004-bc88714345d2_Method">
    <vt:lpwstr>Privileged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2cca34e6-8d17-433a-941f-1a252404bc93</vt:lpwstr>
  </property>
  <property fmtid="{D5CDD505-2E9C-101B-9397-08002B2CF9AE}" pid="7" name="MSIP_Label_defa4170-0d19-0005-0004-bc88714345d2_ActionId">
    <vt:lpwstr>edfc33e6-78ad-445d-8b29-fd6c73705813</vt:lpwstr>
  </property>
  <property fmtid="{D5CDD505-2E9C-101B-9397-08002B2CF9AE}" pid="8" name="MSIP_Label_defa4170-0d19-0005-0004-bc88714345d2_ContentBits">
    <vt:lpwstr>0</vt:lpwstr>
  </property>
  <property fmtid="{D5CDD505-2E9C-101B-9397-08002B2CF9AE}" pid="9" name="MSIP_Label_defa4170-0d19-0005-0004-bc88714345d2_Tag">
    <vt:lpwstr>50, 0, 1, 1</vt:lpwstr>
  </property>
</Properties>
</file>