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7" r:id="rId5"/>
    <p:sldId id="258"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68" d="100"/>
          <a:sy n="68" d="100"/>
        </p:scale>
        <p:origin x="616"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sp="http://schemas.microsoft.com/office/drawing/2008/diagram" xmlns:dgm="http://schemas.openxmlformats.org/drawingml/2006/diagram" xmlns:a="http://schemas.openxmlformats.org/drawingml/2006/main">
  <dgm:ptLst>
    <dgm:pt modelId="{7792C9F2-118D-406D-A61D-58D4DF92F99E}" type="doc">
      <dgm:prSet loTypeId="urn:microsoft.com/office/officeart/2005/8/layout/vList6" loCatId="list" qsTypeId="urn:microsoft.com/office/officeart/2005/8/quickstyle/simple1" qsCatId="simple" csTypeId="urn:microsoft.com/office/officeart/2005/8/colors/colorful1" csCatId="colorful" phldr="1"/>
      <dgm:spPr/>
      <dgm:t>
        <a:bodyPr/>
        <a:lstStyle/>
        <a:p>
          <a:endParaRPr lang="en-US"/>
        </a:p>
      </dgm:t>
    </dgm:pt>
    <dgm:pt modelId="{CD263EC1-3B40-408F-908C-89B7C204E4E1}">
      <dgm:prSet phldrT="[Text]" custT="1"/>
      <dgm:spPr/>
      <dgm:t>
        <a:bodyPr/>
        <a:lstStyle/>
        <a:p>
          <a:r>
            <a:rPr lang="en-US" sz="1200" b="1"/>
            <a:t>Gouvernance et alignement stratégique</a:t>
          </a:r>
        </a:p>
        <a:p>
          <a:r>
            <a:rPr lang="en-US" sz="1200" b="1"/>
            <a:t>- </a:t>
          </a:r>
          <a:r>
            <a:rPr lang="en-US" sz="1000"/>
            <a:t>La gestion financière doit commencer par le leadership, en veillant à ce que l'argent serve la vision à long terme de la nation ou de l'organisation.</a:t>
          </a:r>
          <a:endParaRPr lang="en-US" sz="1200"/>
        </a:p>
      </dgm:t>
    </dgm:pt>
    <dgm:pt modelId="{6DCD4D65-D71B-42C3-BD6F-8BBACB09ED72}" type="parTrans" cxnId="{33ADDB2A-175D-4DA5-866D-D4687FA4BB03}">
      <dgm:prSet/>
      <dgm:spPr/>
      <dgm:t>
        <a:bodyPr/>
        <a:lstStyle/>
        <a:p>
          <a:endParaRPr lang="en-US"/>
        </a:p>
      </dgm:t>
    </dgm:pt>
    <dgm:pt modelId="{2E3FF335-CC26-4E59-90A2-725CCE467663}" type="sibTrans" cxnId="{33ADDB2A-175D-4DA5-866D-D4687FA4BB03}">
      <dgm:prSet/>
      <dgm:spPr/>
      <dgm:t>
        <a:bodyPr/>
        <a:lstStyle/>
        <a:p>
          <a:endParaRPr lang="en-US"/>
        </a:p>
      </dgm:t>
    </dgm:pt>
    <dgm:pt modelId="{65D1BEE0-AE94-48B3-8134-BAE8ACA5CC6F}">
      <dgm:prSet phldrT="[Text]" custT="1"/>
      <dgm:spPr/>
      <dgm:t>
        <a:bodyPr/>
        <a:lstStyle/>
        <a:p>
          <a:r>
            <a:rPr lang="en-US" sz="1200" b="1" dirty="0"/>
            <a:t>Contrôles internes opérationnels</a:t>
          </a:r>
        </a:p>
        <a:p>
          <a:r>
            <a:rPr lang="en-US" sz="1200" b="1" dirty="0"/>
            <a:t>- </a:t>
          </a:r>
          <a:r>
            <a:rPr lang="en-US" sz="1000" b="0" dirty="0"/>
            <a:t>Il s'agit des pratiques « techniques » qui protègent l'organisation contre les erreurs ou les fraudes et garantissent la satisfaction des donateurs.</a:t>
          </a:r>
        </a:p>
        <a:p>
          <a:endParaRPr lang="en-US" sz="1200" dirty="0"/>
        </a:p>
      </dgm:t>
    </dgm:pt>
    <dgm:pt modelId="{BBF538CA-C01F-4F6C-97FD-61EFC4F92BA0}" type="parTrans" cxnId="{6226915C-9C00-4732-95A5-26E1C80AEC9C}">
      <dgm:prSet/>
      <dgm:spPr/>
      <dgm:t>
        <a:bodyPr/>
        <a:lstStyle/>
        <a:p>
          <a:endParaRPr lang="en-US"/>
        </a:p>
      </dgm:t>
    </dgm:pt>
    <dgm:pt modelId="{D7A5B51C-C94F-4A59-AF60-B32461A7575C}" type="sibTrans" cxnId="{6226915C-9C00-4732-95A5-26E1C80AEC9C}">
      <dgm:prSet/>
      <dgm:spPr/>
      <dgm:t>
        <a:bodyPr/>
        <a:lstStyle/>
        <a:p>
          <a:endParaRPr lang="en-US"/>
        </a:p>
      </dgm:t>
    </dgm:pt>
    <dgm:pt modelId="{7AC75BBA-7642-4D64-BE07-612761894451}">
      <dgm:prSet phldrT="[Text]" custT="1"/>
      <dgm:spPr/>
      <dgm:t>
        <a:bodyPr/>
        <a:lstStyle/>
        <a:p>
          <a:r>
            <a:rPr lang="en-US" sz="1200" b="1"/>
            <a:t>Transparence communautaire </a:t>
          </a:r>
        </a:p>
        <a:p>
          <a:r>
            <a:rPr lang="en-US" sz="1000"/>
            <a:t>- Dans un contexte autochtone, les membres de la communauté sont les « propriétaires » de l'organisation. Les rapports financiers doivent prendre la forme d'un récit.</a:t>
          </a:r>
        </a:p>
        <a:p>
          <a:endParaRPr lang="en-US" sz="1200"/>
        </a:p>
      </dgm:t>
    </dgm:pt>
    <dgm:pt modelId="{41950E48-48E1-4ABD-B721-53E48D2D9357}" type="parTrans" cxnId="{C18F1A88-6E91-4848-ADE2-4047F176C970}">
      <dgm:prSet/>
      <dgm:spPr/>
      <dgm:t>
        <a:bodyPr/>
        <a:lstStyle/>
        <a:p>
          <a:endParaRPr lang="en-US"/>
        </a:p>
      </dgm:t>
    </dgm:pt>
    <dgm:pt modelId="{84E00095-9FFD-4849-BC57-A11AFC316D1D}" type="sibTrans" cxnId="{C18F1A88-6E91-4848-ADE2-4047F176C970}">
      <dgm:prSet/>
      <dgm:spPr/>
      <dgm:t>
        <a:bodyPr/>
        <a:lstStyle/>
        <a:p>
          <a:endParaRPr lang="en-US"/>
        </a:p>
      </dgm:t>
    </dgm:pt>
    <dgm:pt modelId="{508F1EF2-EF93-419A-AFBB-21A5E3867F36}">
      <dgm:prSet custT="1"/>
      <dgm:spPr/>
      <dgm:t>
        <a:bodyPr/>
        <a:lstStyle/>
        <a:p>
          <a:r>
            <a:rPr lang="en-US" sz="1000" b="0"/>
            <a:t>Loi sur l'administration financière (FAL)</a:t>
          </a:r>
        </a:p>
      </dgm:t>
    </dgm:pt>
    <dgm:pt modelId="{B645533B-9F8C-4397-BA1F-102890598DF1}" type="parTrans" cxnId="{53439217-0ACA-4B0F-9041-2DEA7DCC880C}">
      <dgm:prSet/>
      <dgm:spPr/>
      <dgm:t>
        <a:bodyPr/>
        <a:lstStyle/>
        <a:p>
          <a:endParaRPr lang="en-US"/>
        </a:p>
      </dgm:t>
    </dgm:pt>
    <dgm:pt modelId="{F633C392-9058-4B2D-990B-C5EC5AE60E0E}" type="sibTrans" cxnId="{53439217-0ACA-4B0F-9041-2DEA7DCC880C}">
      <dgm:prSet/>
      <dgm:spPr/>
      <dgm:t>
        <a:bodyPr/>
        <a:lstStyle/>
        <a:p>
          <a:endParaRPr lang="en-US"/>
        </a:p>
      </dgm:t>
    </dgm:pt>
    <dgm:pt modelId="{38B9A343-23E9-4306-932C-A8E7A5E78B93}">
      <dgm:prSet custT="1"/>
      <dgm:spPr/>
      <dgm:t>
        <a:bodyPr/>
        <a:lstStyle/>
        <a:p>
          <a:r>
            <a:rPr lang="en-US" sz="1000" b="0"/>
            <a:t>Le budget « sept générations »</a:t>
          </a:r>
        </a:p>
      </dgm:t>
    </dgm:pt>
    <dgm:pt modelId="{BA00F8FA-E014-4708-8959-B3CD37A7689F}" type="parTrans" cxnId="{52340044-8FFC-4504-B7B3-306463553576}">
      <dgm:prSet/>
      <dgm:spPr/>
      <dgm:t>
        <a:bodyPr/>
        <a:lstStyle/>
        <a:p>
          <a:endParaRPr lang="en-US"/>
        </a:p>
      </dgm:t>
    </dgm:pt>
    <dgm:pt modelId="{3EC4127E-39A5-4D5F-AAEB-0EF4BB94F848}" type="sibTrans" cxnId="{52340044-8FFC-4504-B7B3-306463553576}">
      <dgm:prSet/>
      <dgm:spPr/>
      <dgm:t>
        <a:bodyPr/>
        <a:lstStyle/>
        <a:p>
          <a:endParaRPr lang="en-US"/>
        </a:p>
      </dgm:t>
    </dgm:pt>
    <dgm:pt modelId="{F5B30080-C8A0-47EB-87BB-AA06DD4D93C7}">
      <dgm:prSet custT="1"/>
      <dgm:spPr/>
      <dgm:t>
        <a:bodyPr/>
        <a:lstStyle/>
        <a:p>
          <a:r>
            <a:rPr lang="en-US" sz="1000" b="0"/>
            <a:t>Compétences financières du conseil d'administration</a:t>
          </a:r>
        </a:p>
      </dgm:t>
    </dgm:pt>
    <dgm:pt modelId="{ABF6B247-D57B-46FB-811E-299186BF9EE3}" type="parTrans" cxnId="{1FB1F15F-4DA1-4FE9-9D4E-A9C9CDBD75B1}">
      <dgm:prSet/>
      <dgm:spPr/>
      <dgm:t>
        <a:bodyPr/>
        <a:lstStyle/>
        <a:p>
          <a:endParaRPr lang="en-US"/>
        </a:p>
      </dgm:t>
    </dgm:pt>
    <dgm:pt modelId="{4F99114A-39D5-4532-AC73-B1819E442377}" type="sibTrans" cxnId="{1FB1F15F-4DA1-4FE9-9D4E-A9C9CDBD75B1}">
      <dgm:prSet/>
      <dgm:spPr/>
      <dgm:t>
        <a:bodyPr/>
        <a:lstStyle/>
        <a:p>
          <a:endParaRPr lang="en-US"/>
        </a:p>
      </dgm:t>
    </dgm:pt>
    <dgm:pt modelId="{242825F7-7C88-4ABF-852E-E8A4AB5BC0D8}">
      <dgm:prSet phldrT="[Text]" custT="1"/>
      <dgm:spPr/>
      <dgm:t>
        <a:bodyPr/>
        <a:lstStyle/>
        <a:p>
          <a:endParaRPr lang="en-US" sz="1000"/>
        </a:p>
      </dgm:t>
    </dgm:pt>
    <dgm:pt modelId="{8D81166F-7ADA-484F-B28C-4DE3FDF985E6}" type="parTrans" cxnId="{40D09020-D9B6-4403-AF1E-6B831CFDA0CE}">
      <dgm:prSet/>
      <dgm:spPr/>
      <dgm:t>
        <a:bodyPr/>
        <a:lstStyle/>
        <a:p>
          <a:endParaRPr lang="en-US"/>
        </a:p>
      </dgm:t>
    </dgm:pt>
    <dgm:pt modelId="{003CCED6-57EA-4179-9947-60E3DB76FF7F}" type="sibTrans" cxnId="{40D09020-D9B6-4403-AF1E-6B831CFDA0CE}">
      <dgm:prSet/>
      <dgm:spPr/>
      <dgm:t>
        <a:bodyPr/>
        <a:lstStyle/>
        <a:p>
          <a:endParaRPr lang="en-US"/>
        </a:p>
      </dgm:t>
    </dgm:pt>
    <dgm:pt modelId="{35BFF4E9-5AE0-480F-A504-A4958A3F3B9E}">
      <dgm:prSet custT="1"/>
      <dgm:spPr/>
      <dgm:t>
        <a:bodyPr/>
        <a:lstStyle/>
        <a:p>
          <a:r>
            <a:rPr lang="en-US" sz="1000" b="0"/>
            <a:t>Séparation de la politique et des finances</a:t>
          </a:r>
        </a:p>
      </dgm:t>
    </dgm:pt>
    <dgm:pt modelId="{7D7B0FEA-BED1-4E8A-A586-725F10A6D79B}" type="parTrans" cxnId="{7CA73F5B-04D3-461B-897B-112DB05FE9E7}">
      <dgm:prSet/>
      <dgm:spPr/>
      <dgm:t>
        <a:bodyPr/>
        <a:lstStyle/>
        <a:p>
          <a:endParaRPr lang="en-US"/>
        </a:p>
      </dgm:t>
    </dgm:pt>
    <dgm:pt modelId="{DBC138E1-14CC-4C13-9761-772BD50B86FA}" type="sibTrans" cxnId="{7CA73F5B-04D3-461B-897B-112DB05FE9E7}">
      <dgm:prSet/>
      <dgm:spPr/>
      <dgm:t>
        <a:bodyPr/>
        <a:lstStyle/>
        <a:p>
          <a:endParaRPr lang="en-US"/>
        </a:p>
      </dgm:t>
    </dgm:pt>
    <dgm:pt modelId="{32AEF182-FEDA-4E81-B7BD-0385149013FC}">
      <dgm:prSet custT="1"/>
      <dgm:spPr/>
      <dgm:t>
        <a:bodyPr/>
        <a:lstStyle/>
        <a:p>
          <a:r>
            <a:rPr lang="en-US" sz="1000" b="0"/>
            <a:t>Séparation des tâches</a:t>
          </a:r>
        </a:p>
      </dgm:t>
    </dgm:pt>
    <dgm:pt modelId="{C698E583-0433-4406-968A-8D878A72DA8D}" type="parTrans" cxnId="{068FDCDD-D5D0-40B3-95EA-035EB79048CD}">
      <dgm:prSet/>
      <dgm:spPr/>
      <dgm:t>
        <a:bodyPr/>
        <a:lstStyle/>
        <a:p>
          <a:endParaRPr lang="en-US"/>
        </a:p>
      </dgm:t>
    </dgm:pt>
    <dgm:pt modelId="{9FBC2972-BBE3-4EF7-814F-0FC6E8F61FD9}" type="sibTrans" cxnId="{068FDCDD-D5D0-40B3-95EA-035EB79048CD}">
      <dgm:prSet/>
      <dgm:spPr/>
      <dgm:t>
        <a:bodyPr/>
        <a:lstStyle/>
        <a:p>
          <a:endParaRPr lang="en-US"/>
        </a:p>
      </dgm:t>
    </dgm:pt>
    <dgm:pt modelId="{74334986-8CB2-4318-8BF7-25DD097F4D6B}">
      <dgm:prSet custT="1"/>
      <dgm:spPr/>
      <dgm:t>
        <a:bodyPr/>
        <a:lstStyle/>
        <a:p>
          <a:r>
            <a:rPr lang="en-US" sz="1000" b="0"/>
            <a:t>Fonds restreint </a:t>
          </a:r>
        </a:p>
      </dgm:t>
    </dgm:pt>
    <dgm:pt modelId="{83AB0E03-18E9-48B8-AB44-91D29963991C}" type="parTrans" cxnId="{4DF73F95-79E8-4AE9-A070-4461F37D6A4B}">
      <dgm:prSet/>
      <dgm:spPr/>
      <dgm:t>
        <a:bodyPr/>
        <a:lstStyle/>
        <a:p>
          <a:endParaRPr lang="en-US"/>
        </a:p>
      </dgm:t>
    </dgm:pt>
    <dgm:pt modelId="{7D7AB9A6-F8F3-4DDE-83D4-C57AB2515985}" type="sibTrans" cxnId="{4DF73F95-79E8-4AE9-A070-4461F37D6A4B}">
      <dgm:prSet/>
      <dgm:spPr/>
      <dgm:t>
        <a:bodyPr/>
        <a:lstStyle/>
        <a:p>
          <a:endParaRPr lang="en-US"/>
        </a:p>
      </dgm:t>
    </dgm:pt>
    <dgm:pt modelId="{D28E81A0-9BD1-4CCE-B28A-D3CBE7E53802}">
      <dgm:prSet custT="1"/>
      <dgm:spPr/>
      <dgm:t>
        <a:bodyPr/>
        <a:lstStyle/>
        <a:p>
          <a:r>
            <a:rPr lang="en-US" sz="1000" b="0"/>
            <a:t>Pistes d'audit claires</a:t>
          </a:r>
        </a:p>
      </dgm:t>
    </dgm:pt>
    <dgm:pt modelId="{84981142-1D36-4177-A721-38342476374B}" type="parTrans" cxnId="{3B10ABD7-4703-4C1C-B574-18FF0C752512}">
      <dgm:prSet/>
      <dgm:spPr/>
      <dgm:t>
        <a:bodyPr/>
        <a:lstStyle/>
        <a:p>
          <a:endParaRPr lang="en-US"/>
        </a:p>
      </dgm:t>
    </dgm:pt>
    <dgm:pt modelId="{B5507681-6559-4393-AF7D-41E168745846}" type="sibTrans" cxnId="{3B10ABD7-4703-4C1C-B574-18FF0C752512}">
      <dgm:prSet/>
      <dgm:spPr/>
      <dgm:t>
        <a:bodyPr/>
        <a:lstStyle/>
        <a:p>
          <a:endParaRPr lang="en-US"/>
        </a:p>
      </dgm:t>
    </dgm:pt>
    <dgm:pt modelId="{1692D72F-BB25-4CA2-9346-C44C0C9856FF}">
      <dgm:prSet custT="1"/>
      <dgm:spPr/>
      <dgm:t>
        <a:bodyPr/>
        <a:lstStyle/>
        <a:p>
          <a:r>
            <a:rPr lang="en-US" sz="1000" b="0"/>
            <a:t>Passation de marchés concurrentielle</a:t>
          </a:r>
        </a:p>
      </dgm:t>
    </dgm:pt>
    <dgm:pt modelId="{B17D7D04-7277-4E97-A1DF-FE4336D67D82}" type="parTrans" cxnId="{7A115086-9221-488A-AC17-EF5183948ED3}">
      <dgm:prSet/>
      <dgm:spPr/>
      <dgm:t>
        <a:bodyPr/>
        <a:lstStyle/>
        <a:p>
          <a:endParaRPr lang="en-US"/>
        </a:p>
      </dgm:t>
    </dgm:pt>
    <dgm:pt modelId="{34345F19-2E50-4CF2-B5DC-5F79C5B0E8DF}" type="sibTrans" cxnId="{7A115086-9221-488A-AC17-EF5183948ED3}">
      <dgm:prSet/>
      <dgm:spPr/>
      <dgm:t>
        <a:bodyPr/>
        <a:lstStyle/>
        <a:p>
          <a:endParaRPr lang="en-US"/>
        </a:p>
      </dgm:t>
    </dgm:pt>
    <dgm:pt modelId="{B69362E8-B457-4590-A679-6E567AF42DC0}">
      <dgm:prSet custT="1"/>
      <dgm:spPr/>
      <dgm:t>
        <a:bodyPr/>
        <a:lstStyle/>
        <a:p>
          <a:r>
            <a:rPr lang="en-US" sz="1000" b="0"/>
            <a:t>Récits illustrés par des chiffres</a:t>
          </a:r>
        </a:p>
      </dgm:t>
    </dgm:pt>
    <dgm:pt modelId="{AAF1AAD7-1AF9-4CEA-9880-58F363F75D11}" type="parTrans" cxnId="{67FE51BA-AD8E-4156-B1A6-D457C94D7E8D}">
      <dgm:prSet/>
      <dgm:spPr/>
      <dgm:t>
        <a:bodyPr/>
        <a:lstStyle/>
        <a:p>
          <a:endParaRPr lang="en-US"/>
        </a:p>
      </dgm:t>
    </dgm:pt>
    <dgm:pt modelId="{989BF561-59B2-4E83-851C-8DEA267598E8}" type="sibTrans" cxnId="{67FE51BA-AD8E-4156-B1A6-D457C94D7E8D}">
      <dgm:prSet/>
      <dgm:spPr/>
      <dgm:t>
        <a:bodyPr/>
        <a:lstStyle/>
        <a:p>
          <a:endParaRPr lang="en-US"/>
        </a:p>
      </dgm:t>
    </dgm:pt>
    <dgm:pt modelId="{0052A44C-90FB-4F87-8093-EB4BB0BF4EAD}">
      <dgm:prSet custT="1"/>
      <dgm:spPr/>
      <dgm:t>
        <a:bodyPr/>
        <a:lstStyle/>
        <a:p>
          <a:r>
            <a:rPr lang="en-US" sz="1000" b="0"/>
            <a:t>Langue locale et accessibilité</a:t>
          </a:r>
        </a:p>
      </dgm:t>
    </dgm:pt>
    <dgm:pt modelId="{A8542C56-0218-498D-9BE8-3535EF8FAEDD}" type="parTrans" cxnId="{004262B5-9864-4A59-B2CD-88369FD959C0}">
      <dgm:prSet/>
      <dgm:spPr/>
      <dgm:t>
        <a:bodyPr/>
        <a:lstStyle/>
        <a:p>
          <a:endParaRPr lang="en-US"/>
        </a:p>
      </dgm:t>
    </dgm:pt>
    <dgm:pt modelId="{73217397-82A1-49FA-B2AC-C3E12F07A1D5}" type="sibTrans" cxnId="{004262B5-9864-4A59-B2CD-88369FD959C0}">
      <dgm:prSet/>
      <dgm:spPr/>
      <dgm:t>
        <a:bodyPr/>
        <a:lstStyle/>
        <a:p>
          <a:endParaRPr lang="en-US"/>
        </a:p>
      </dgm:t>
    </dgm:pt>
    <dgm:pt modelId="{A607EB55-3055-410E-B894-9F72462C85BE}">
      <dgm:prSet custT="1"/>
      <dgm:spPr/>
      <dgm:t>
        <a:bodyPr/>
        <a:lstStyle/>
        <a:p>
          <a:r>
            <a:rPr lang="en-US" sz="1000" b="0"/>
            <a:t>Rencontres régulières</a:t>
          </a:r>
        </a:p>
      </dgm:t>
    </dgm:pt>
    <dgm:pt modelId="{37538373-A1A5-4DDD-AC0F-822DA590C52E}" type="parTrans" cxnId="{71015C77-1B5E-468D-AF52-9F59BBA43EE7}">
      <dgm:prSet/>
      <dgm:spPr/>
      <dgm:t>
        <a:bodyPr/>
        <a:lstStyle/>
        <a:p>
          <a:endParaRPr lang="en-US"/>
        </a:p>
      </dgm:t>
    </dgm:pt>
    <dgm:pt modelId="{4B174EF9-2500-4B6F-AEDC-2B93A2C7848B}" type="sibTrans" cxnId="{71015C77-1B5E-468D-AF52-9F59BBA43EE7}">
      <dgm:prSet/>
      <dgm:spPr/>
      <dgm:t>
        <a:bodyPr/>
        <a:lstStyle/>
        <a:p>
          <a:endParaRPr lang="en-US"/>
        </a:p>
      </dgm:t>
    </dgm:pt>
    <dgm:pt modelId="{07C78369-03E8-4C1F-B16A-327C5026D035}">
      <dgm:prSet custT="1"/>
      <dgm:spPr/>
      <dgm:t>
        <a:bodyPr/>
        <a:lstStyle/>
        <a:p>
          <a:r>
            <a:rPr lang="en-US" sz="1000" b="0"/>
            <a:t>Souveraineté des données</a:t>
          </a:r>
        </a:p>
      </dgm:t>
    </dgm:pt>
    <dgm:pt modelId="{F0316B2A-1172-461E-93AF-26D88BAECA3D}" type="parTrans" cxnId="{CFAA09B8-EBFD-4452-89C9-5D24261FE0CD}">
      <dgm:prSet/>
      <dgm:spPr/>
      <dgm:t>
        <a:bodyPr/>
        <a:lstStyle/>
        <a:p>
          <a:endParaRPr lang="en-US"/>
        </a:p>
      </dgm:t>
    </dgm:pt>
    <dgm:pt modelId="{BAAE3668-88B2-4DF6-B856-22FB1A1F4E75}" type="sibTrans" cxnId="{CFAA09B8-EBFD-4452-89C9-5D24261FE0CD}">
      <dgm:prSet/>
      <dgm:spPr/>
      <dgm:t>
        <a:bodyPr/>
        <a:lstStyle/>
        <a:p>
          <a:endParaRPr lang="en-US"/>
        </a:p>
      </dgm:t>
    </dgm:pt>
    <dgm:pt modelId="{310BD905-7467-44A3-AE42-A3497CBB1F2D}" type="pres">
      <dgm:prSet presAssocID="{7792C9F2-118D-406D-A61D-58D4DF92F99E}" presName="Name0" presStyleCnt="0">
        <dgm:presLayoutVars>
          <dgm:dir/>
          <dgm:animLvl val="lvl"/>
          <dgm:resizeHandles/>
        </dgm:presLayoutVars>
      </dgm:prSet>
      <dgm:spPr/>
      <dgm:t>
        <a:bodyPr/>
        <a:lstStyle/>
        <a:p>
          <a:endParaRPr lang="en-US"/>
        </a:p>
      </dgm:t>
    </dgm:pt>
    <dgm:pt modelId="{4F2F3F59-6DAE-4B1A-AF51-77C490A3E2E8}" type="pres">
      <dgm:prSet presAssocID="{CD263EC1-3B40-408F-908C-89B7C204E4E1}" presName="linNode" presStyleCnt="0"/>
      <dgm:spPr/>
    </dgm:pt>
    <dgm:pt modelId="{27D53AEC-150D-4308-B129-23607AF89C93}" type="pres">
      <dgm:prSet presAssocID="{CD263EC1-3B40-408F-908C-89B7C204E4E1}" presName="parentShp" presStyleLbl="node1" presStyleIdx="0" presStyleCnt="3">
        <dgm:presLayoutVars>
          <dgm:bulletEnabled val="1"/>
        </dgm:presLayoutVars>
      </dgm:prSet>
      <dgm:spPr/>
      <dgm:t>
        <a:bodyPr/>
        <a:lstStyle/>
        <a:p>
          <a:endParaRPr lang="en-US"/>
        </a:p>
      </dgm:t>
    </dgm:pt>
    <dgm:pt modelId="{8C82FBD0-507F-4B7A-8587-F4674D78FCBA}" type="pres">
      <dgm:prSet presAssocID="{CD263EC1-3B40-408F-908C-89B7C204E4E1}" presName="childShp" presStyleLbl="bgAccFollowNode1" presStyleIdx="0" presStyleCnt="3">
        <dgm:presLayoutVars>
          <dgm:bulletEnabled val="1"/>
        </dgm:presLayoutVars>
      </dgm:prSet>
      <dgm:spPr/>
      <dgm:t>
        <a:bodyPr/>
        <a:lstStyle/>
        <a:p>
          <a:endParaRPr lang="en-US"/>
        </a:p>
      </dgm:t>
    </dgm:pt>
    <dgm:pt modelId="{21A8C9FA-894B-440B-B200-D773FBE22B10}" type="pres">
      <dgm:prSet presAssocID="{2E3FF335-CC26-4E59-90A2-725CCE467663}" presName="spacing" presStyleCnt="0"/>
      <dgm:spPr/>
    </dgm:pt>
    <dgm:pt modelId="{6297C37E-6B48-49A4-BDAD-8F8EF9229108}" type="pres">
      <dgm:prSet presAssocID="{65D1BEE0-AE94-48B3-8134-BAE8ACA5CC6F}" presName="linNode" presStyleCnt="0"/>
      <dgm:spPr/>
    </dgm:pt>
    <dgm:pt modelId="{7FE61DDB-9D9D-48D5-8074-20F6E8295A09}" type="pres">
      <dgm:prSet presAssocID="{65D1BEE0-AE94-48B3-8134-BAE8ACA5CC6F}" presName="parentShp" presStyleLbl="node1" presStyleIdx="1" presStyleCnt="3">
        <dgm:presLayoutVars>
          <dgm:bulletEnabled val="1"/>
        </dgm:presLayoutVars>
      </dgm:prSet>
      <dgm:spPr/>
      <dgm:t>
        <a:bodyPr/>
        <a:lstStyle/>
        <a:p>
          <a:endParaRPr lang="en-US"/>
        </a:p>
      </dgm:t>
    </dgm:pt>
    <dgm:pt modelId="{4BD52D53-F7A9-4B7C-99FD-A62F524F603F}" type="pres">
      <dgm:prSet presAssocID="{65D1BEE0-AE94-48B3-8134-BAE8ACA5CC6F}" presName="childShp" presStyleLbl="bgAccFollowNode1" presStyleIdx="1" presStyleCnt="3">
        <dgm:presLayoutVars>
          <dgm:bulletEnabled val="1"/>
        </dgm:presLayoutVars>
      </dgm:prSet>
      <dgm:spPr/>
      <dgm:t>
        <a:bodyPr/>
        <a:lstStyle/>
        <a:p>
          <a:endParaRPr lang="en-US"/>
        </a:p>
      </dgm:t>
    </dgm:pt>
    <dgm:pt modelId="{2BD8CDA9-11EE-4CB8-8EF0-3BE1A777CB16}" type="pres">
      <dgm:prSet presAssocID="{D7A5B51C-C94F-4A59-AF60-B32461A7575C}" presName="spacing" presStyleCnt="0"/>
      <dgm:spPr/>
    </dgm:pt>
    <dgm:pt modelId="{645ED56D-B8EA-4FCE-9569-8377B02E8A24}" type="pres">
      <dgm:prSet presAssocID="{7AC75BBA-7642-4D64-BE07-612761894451}" presName="linNode" presStyleCnt="0"/>
      <dgm:spPr/>
    </dgm:pt>
    <dgm:pt modelId="{BF3C83FD-78B6-411A-A56D-497A1719AA63}" type="pres">
      <dgm:prSet presAssocID="{7AC75BBA-7642-4D64-BE07-612761894451}" presName="parentShp" presStyleLbl="node1" presStyleIdx="2" presStyleCnt="3">
        <dgm:presLayoutVars>
          <dgm:bulletEnabled val="1"/>
        </dgm:presLayoutVars>
      </dgm:prSet>
      <dgm:spPr/>
      <dgm:t>
        <a:bodyPr/>
        <a:lstStyle/>
        <a:p>
          <a:endParaRPr lang="en-US"/>
        </a:p>
      </dgm:t>
    </dgm:pt>
    <dgm:pt modelId="{4E01558B-C90E-4939-A351-AB078AE8FEEF}" type="pres">
      <dgm:prSet presAssocID="{7AC75BBA-7642-4D64-BE07-612761894451}" presName="childShp" presStyleLbl="bgAccFollowNode1" presStyleIdx="2" presStyleCnt="3">
        <dgm:presLayoutVars>
          <dgm:bulletEnabled val="1"/>
        </dgm:presLayoutVars>
      </dgm:prSet>
      <dgm:spPr/>
      <dgm:t>
        <a:bodyPr/>
        <a:lstStyle/>
        <a:p>
          <a:endParaRPr lang="en-US"/>
        </a:p>
      </dgm:t>
    </dgm:pt>
  </dgm:ptLst>
  <dgm:cxnLst>
    <dgm:cxn modelId="{411BFE11-CEAE-4BF6-A33A-B6E9AEAEF517}" type="presOf" srcId="{CD263EC1-3B40-408F-908C-89B7C204E4E1}" destId="{27D53AEC-150D-4308-B129-23607AF89C93}" srcOrd="0" destOrd="0" presId="urn:microsoft.com/office/officeart/2005/8/layout/vList6"/>
    <dgm:cxn modelId="{67FE51BA-AD8E-4156-B1A6-D457C94D7E8D}" srcId="{7AC75BBA-7642-4D64-BE07-612761894451}" destId="{B69362E8-B457-4590-A679-6E567AF42DC0}" srcOrd="0" destOrd="0" parTransId="{AAF1AAD7-1AF9-4CEA-9880-58F363F75D11}" sibTransId="{989BF561-59B2-4E83-851C-8DEA267598E8}"/>
    <dgm:cxn modelId="{0176FD82-CB31-492F-9814-828FD1937CB1}" type="presOf" srcId="{07C78369-03E8-4C1F-B16A-327C5026D035}" destId="{4E01558B-C90E-4939-A351-AB078AE8FEEF}" srcOrd="0" destOrd="3" presId="urn:microsoft.com/office/officeart/2005/8/layout/vList6"/>
    <dgm:cxn modelId="{068FDCDD-D5D0-40B3-95EA-035EB79048CD}" srcId="{65D1BEE0-AE94-48B3-8134-BAE8ACA5CC6F}" destId="{32AEF182-FEDA-4E81-B7BD-0385149013FC}" srcOrd="0" destOrd="0" parTransId="{C698E583-0433-4406-968A-8D878A72DA8D}" sibTransId="{9FBC2972-BBE3-4EF7-814F-0FC6E8F61FD9}"/>
    <dgm:cxn modelId="{2466A251-D726-4AE4-9AB5-56853926111B}" type="presOf" srcId="{38B9A343-23E9-4306-932C-A8E7A5E78B93}" destId="{8C82FBD0-507F-4B7A-8587-F4674D78FCBA}" srcOrd="0" destOrd="2" presId="urn:microsoft.com/office/officeart/2005/8/layout/vList6"/>
    <dgm:cxn modelId="{D3B556F0-D45F-4E1A-92C0-814D7132900A}" type="presOf" srcId="{F5B30080-C8A0-47EB-87BB-AA06DD4D93C7}" destId="{8C82FBD0-507F-4B7A-8587-F4674D78FCBA}" srcOrd="0" destOrd="4" presId="urn:microsoft.com/office/officeart/2005/8/layout/vList6"/>
    <dgm:cxn modelId="{52340044-8FFC-4504-B7B3-306463553576}" srcId="{242825F7-7C88-4ABF-852E-E8A4AB5BC0D8}" destId="{38B9A343-23E9-4306-932C-A8E7A5E78B93}" srcOrd="1" destOrd="0" parTransId="{BA00F8FA-E014-4708-8959-B3CD37A7689F}" sibTransId="{3EC4127E-39A5-4D5F-AAEB-0EF4BB94F848}"/>
    <dgm:cxn modelId="{CFAA09B8-EBFD-4452-89C9-5D24261FE0CD}" srcId="{7AC75BBA-7642-4D64-BE07-612761894451}" destId="{07C78369-03E8-4C1F-B16A-327C5026D035}" srcOrd="3" destOrd="0" parTransId="{F0316B2A-1172-461E-93AF-26D88BAECA3D}" sibTransId="{BAAE3668-88B2-4DF6-B856-22FB1A1F4E75}"/>
    <dgm:cxn modelId="{4DF73F95-79E8-4AE9-A070-4461F37D6A4B}" srcId="{65D1BEE0-AE94-48B3-8134-BAE8ACA5CC6F}" destId="{74334986-8CB2-4318-8BF7-25DD097F4D6B}" srcOrd="1" destOrd="0" parTransId="{83AB0E03-18E9-48B8-AB44-91D29963991C}" sibTransId="{7D7AB9A6-F8F3-4DDE-83D4-C57AB2515985}"/>
    <dgm:cxn modelId="{8B88C1BC-EF58-4CC0-9BBF-0611F739C93B}" type="presOf" srcId="{1692D72F-BB25-4CA2-9346-C44C0C9856FF}" destId="{4BD52D53-F7A9-4B7C-99FD-A62F524F603F}" srcOrd="0" destOrd="3" presId="urn:microsoft.com/office/officeart/2005/8/layout/vList6"/>
    <dgm:cxn modelId="{7C1147D6-224F-4ED9-9AC0-96CBB3C81123}" type="presOf" srcId="{65D1BEE0-AE94-48B3-8134-BAE8ACA5CC6F}" destId="{7FE61DDB-9D9D-48D5-8074-20F6E8295A09}" srcOrd="0" destOrd="0" presId="urn:microsoft.com/office/officeart/2005/8/layout/vList6"/>
    <dgm:cxn modelId="{E1FDD08C-2CFA-4BDE-9532-461A17DED2B8}" type="presOf" srcId="{32AEF182-FEDA-4E81-B7BD-0385149013FC}" destId="{4BD52D53-F7A9-4B7C-99FD-A62F524F603F}" srcOrd="0" destOrd="0" presId="urn:microsoft.com/office/officeart/2005/8/layout/vList6"/>
    <dgm:cxn modelId="{7A115086-9221-488A-AC17-EF5183948ED3}" srcId="{65D1BEE0-AE94-48B3-8134-BAE8ACA5CC6F}" destId="{1692D72F-BB25-4CA2-9346-C44C0C9856FF}" srcOrd="3" destOrd="0" parTransId="{B17D7D04-7277-4E97-A1DF-FE4336D67D82}" sibTransId="{34345F19-2E50-4CF2-B5DC-5F79C5B0E8DF}"/>
    <dgm:cxn modelId="{6DDBD631-EA66-44D3-BC79-4ED4B517B5D1}" type="presOf" srcId="{7792C9F2-118D-406D-A61D-58D4DF92F99E}" destId="{310BD905-7467-44A3-AE42-A3497CBB1F2D}" srcOrd="0" destOrd="0" presId="urn:microsoft.com/office/officeart/2005/8/layout/vList6"/>
    <dgm:cxn modelId="{C18F1A88-6E91-4848-ADE2-4047F176C970}" srcId="{7792C9F2-118D-406D-A61D-58D4DF92F99E}" destId="{7AC75BBA-7642-4D64-BE07-612761894451}" srcOrd="2" destOrd="0" parTransId="{41950E48-48E1-4ABD-B721-53E48D2D9357}" sibTransId="{84E00095-9FFD-4849-BC57-A11AFC316D1D}"/>
    <dgm:cxn modelId="{BFDF96B1-DC40-4AA5-84C9-8AF9F38A0E37}" type="presOf" srcId="{B69362E8-B457-4590-A679-6E567AF42DC0}" destId="{4E01558B-C90E-4939-A351-AB078AE8FEEF}" srcOrd="0" destOrd="0" presId="urn:microsoft.com/office/officeart/2005/8/layout/vList6"/>
    <dgm:cxn modelId="{33ADDB2A-175D-4DA5-866D-D4687FA4BB03}" srcId="{7792C9F2-118D-406D-A61D-58D4DF92F99E}" destId="{CD263EC1-3B40-408F-908C-89B7C204E4E1}" srcOrd="0" destOrd="0" parTransId="{6DCD4D65-D71B-42C3-BD6F-8BBACB09ED72}" sibTransId="{2E3FF335-CC26-4E59-90A2-725CCE467663}"/>
    <dgm:cxn modelId="{CBBC0CB9-C06D-4426-9EEC-874EADC96E5E}" type="presOf" srcId="{35BFF4E9-5AE0-480F-A504-A4958A3F3B9E}" destId="{8C82FBD0-507F-4B7A-8587-F4674D78FCBA}" srcOrd="0" destOrd="3" presId="urn:microsoft.com/office/officeart/2005/8/layout/vList6"/>
    <dgm:cxn modelId="{5E15C257-0829-47A9-B52C-F0456303E899}" type="presOf" srcId="{A607EB55-3055-410E-B894-9F72462C85BE}" destId="{4E01558B-C90E-4939-A351-AB078AE8FEEF}" srcOrd="0" destOrd="2" presId="urn:microsoft.com/office/officeart/2005/8/layout/vList6"/>
    <dgm:cxn modelId="{40D09020-D9B6-4403-AF1E-6B831CFDA0CE}" srcId="{CD263EC1-3B40-408F-908C-89B7C204E4E1}" destId="{242825F7-7C88-4ABF-852E-E8A4AB5BC0D8}" srcOrd="0" destOrd="0" parTransId="{8D81166F-7ADA-484F-B28C-4DE3FDF985E6}" sibTransId="{003CCED6-57EA-4179-9947-60E3DB76FF7F}"/>
    <dgm:cxn modelId="{EF5E1AEA-D840-4A99-9092-1A1AE189BCF4}" type="presOf" srcId="{74334986-8CB2-4318-8BF7-25DD097F4D6B}" destId="{4BD52D53-F7A9-4B7C-99FD-A62F524F603F}" srcOrd="0" destOrd="1" presId="urn:microsoft.com/office/officeart/2005/8/layout/vList6"/>
    <dgm:cxn modelId="{53439217-0ACA-4B0F-9041-2DEA7DCC880C}" srcId="{242825F7-7C88-4ABF-852E-E8A4AB5BC0D8}" destId="{508F1EF2-EF93-419A-AFBB-21A5E3867F36}" srcOrd="0" destOrd="0" parTransId="{B645533B-9F8C-4397-BA1F-102890598DF1}" sibTransId="{F633C392-9058-4B2D-990B-C5EC5AE60E0E}"/>
    <dgm:cxn modelId="{71015C77-1B5E-468D-AF52-9F59BBA43EE7}" srcId="{7AC75BBA-7642-4D64-BE07-612761894451}" destId="{A607EB55-3055-410E-B894-9F72462C85BE}" srcOrd="2" destOrd="0" parTransId="{37538373-A1A5-4DDD-AC0F-822DA590C52E}" sibTransId="{4B174EF9-2500-4B6F-AEDC-2B93A2C7848B}"/>
    <dgm:cxn modelId="{3B10ABD7-4703-4C1C-B574-18FF0C752512}" srcId="{65D1BEE0-AE94-48B3-8134-BAE8ACA5CC6F}" destId="{D28E81A0-9BD1-4CCE-B28A-D3CBE7E53802}" srcOrd="2" destOrd="0" parTransId="{84981142-1D36-4177-A721-38342476374B}" sibTransId="{B5507681-6559-4393-AF7D-41E168745846}"/>
    <dgm:cxn modelId="{85088B02-9B9E-46E9-B71E-39074682F79C}" type="presOf" srcId="{7AC75BBA-7642-4D64-BE07-612761894451}" destId="{BF3C83FD-78B6-411A-A56D-497A1719AA63}" srcOrd="0" destOrd="0" presId="urn:microsoft.com/office/officeart/2005/8/layout/vList6"/>
    <dgm:cxn modelId="{7CA73F5B-04D3-461B-897B-112DB05FE9E7}" srcId="{242825F7-7C88-4ABF-852E-E8A4AB5BC0D8}" destId="{35BFF4E9-5AE0-480F-A504-A4958A3F3B9E}" srcOrd="2" destOrd="0" parTransId="{7D7B0FEA-BED1-4E8A-A586-725F10A6D79B}" sibTransId="{DBC138E1-14CC-4C13-9761-772BD50B86FA}"/>
    <dgm:cxn modelId="{6226915C-9C00-4732-95A5-26E1C80AEC9C}" srcId="{7792C9F2-118D-406D-A61D-58D4DF92F99E}" destId="{65D1BEE0-AE94-48B3-8134-BAE8ACA5CC6F}" srcOrd="1" destOrd="0" parTransId="{BBF538CA-C01F-4F6C-97FD-61EFC4F92BA0}" sibTransId="{D7A5B51C-C94F-4A59-AF60-B32461A7575C}"/>
    <dgm:cxn modelId="{1FB1F15F-4DA1-4FE9-9D4E-A9C9CDBD75B1}" srcId="{CD263EC1-3B40-408F-908C-89B7C204E4E1}" destId="{F5B30080-C8A0-47EB-87BB-AA06DD4D93C7}" srcOrd="1" destOrd="0" parTransId="{ABF6B247-D57B-46FB-811E-299186BF9EE3}" sibTransId="{4F99114A-39D5-4532-AC73-B1819E442377}"/>
    <dgm:cxn modelId="{7D47DFA1-5D0A-4A9F-8028-5178F4E71724}" type="presOf" srcId="{D28E81A0-9BD1-4CCE-B28A-D3CBE7E53802}" destId="{4BD52D53-F7A9-4B7C-99FD-A62F524F603F}" srcOrd="0" destOrd="2" presId="urn:microsoft.com/office/officeart/2005/8/layout/vList6"/>
    <dgm:cxn modelId="{004262B5-9864-4A59-B2CD-88369FD959C0}" srcId="{7AC75BBA-7642-4D64-BE07-612761894451}" destId="{0052A44C-90FB-4F87-8093-EB4BB0BF4EAD}" srcOrd="1" destOrd="0" parTransId="{A8542C56-0218-498D-9BE8-3535EF8FAEDD}" sibTransId="{73217397-82A1-49FA-B2AC-C3E12F07A1D5}"/>
    <dgm:cxn modelId="{D6181713-112F-46C9-9B20-29B3FF00B977}" type="presOf" srcId="{508F1EF2-EF93-419A-AFBB-21A5E3867F36}" destId="{8C82FBD0-507F-4B7A-8587-F4674D78FCBA}" srcOrd="0" destOrd="1" presId="urn:microsoft.com/office/officeart/2005/8/layout/vList6"/>
    <dgm:cxn modelId="{7078C4F5-E3F3-411F-ACF6-4516094CDF7D}" type="presOf" srcId="{0052A44C-90FB-4F87-8093-EB4BB0BF4EAD}" destId="{4E01558B-C90E-4939-A351-AB078AE8FEEF}" srcOrd="0" destOrd="1" presId="urn:microsoft.com/office/officeart/2005/8/layout/vList6"/>
    <dgm:cxn modelId="{4FB687D6-0D2B-4E81-8881-BACA356CCB19}" type="presOf" srcId="{242825F7-7C88-4ABF-852E-E8A4AB5BC0D8}" destId="{8C82FBD0-507F-4B7A-8587-F4674D78FCBA}" srcOrd="0" destOrd="0" presId="urn:microsoft.com/office/officeart/2005/8/layout/vList6"/>
    <dgm:cxn modelId="{D0062415-94C9-4FDB-B313-2070E33A77E2}" type="presParOf" srcId="{310BD905-7467-44A3-AE42-A3497CBB1F2D}" destId="{4F2F3F59-6DAE-4B1A-AF51-77C490A3E2E8}" srcOrd="0" destOrd="0" presId="urn:microsoft.com/office/officeart/2005/8/layout/vList6"/>
    <dgm:cxn modelId="{E485EFC4-A8F0-4C54-B079-BA8AA84B550E}" type="presParOf" srcId="{4F2F3F59-6DAE-4B1A-AF51-77C490A3E2E8}" destId="{27D53AEC-150D-4308-B129-23607AF89C93}" srcOrd="0" destOrd="0" presId="urn:microsoft.com/office/officeart/2005/8/layout/vList6"/>
    <dgm:cxn modelId="{4BC9BFCF-6542-4418-A3D1-00F849079896}" type="presParOf" srcId="{4F2F3F59-6DAE-4B1A-AF51-77C490A3E2E8}" destId="{8C82FBD0-507F-4B7A-8587-F4674D78FCBA}" srcOrd="1" destOrd="0" presId="urn:microsoft.com/office/officeart/2005/8/layout/vList6"/>
    <dgm:cxn modelId="{83214A33-D127-466E-A309-DD8BF89DAFCA}" type="presParOf" srcId="{310BD905-7467-44A3-AE42-A3497CBB1F2D}" destId="{21A8C9FA-894B-440B-B200-D773FBE22B10}" srcOrd="1" destOrd="0" presId="urn:microsoft.com/office/officeart/2005/8/layout/vList6"/>
    <dgm:cxn modelId="{56DA14B3-15B3-45FC-96F1-E30C99DD0F3D}" type="presParOf" srcId="{310BD905-7467-44A3-AE42-A3497CBB1F2D}" destId="{6297C37E-6B48-49A4-BDAD-8F8EF9229108}" srcOrd="2" destOrd="0" presId="urn:microsoft.com/office/officeart/2005/8/layout/vList6"/>
    <dgm:cxn modelId="{24819AD6-1631-4C0A-B28B-8E764EF5C357}" type="presParOf" srcId="{6297C37E-6B48-49A4-BDAD-8F8EF9229108}" destId="{7FE61DDB-9D9D-48D5-8074-20F6E8295A09}" srcOrd="0" destOrd="0" presId="urn:microsoft.com/office/officeart/2005/8/layout/vList6"/>
    <dgm:cxn modelId="{A23592E1-9A22-43F6-BE2D-95D8EC427682}" type="presParOf" srcId="{6297C37E-6B48-49A4-BDAD-8F8EF9229108}" destId="{4BD52D53-F7A9-4B7C-99FD-A62F524F603F}" srcOrd="1" destOrd="0" presId="urn:microsoft.com/office/officeart/2005/8/layout/vList6"/>
    <dgm:cxn modelId="{EB5D1B74-C964-49E3-8EDF-C60B773DF5DD}" type="presParOf" srcId="{310BD905-7467-44A3-AE42-A3497CBB1F2D}" destId="{2BD8CDA9-11EE-4CB8-8EF0-3BE1A777CB16}" srcOrd="3" destOrd="0" presId="urn:microsoft.com/office/officeart/2005/8/layout/vList6"/>
    <dgm:cxn modelId="{D99017C8-41C5-45CC-8E36-25A16E98FC1F}" type="presParOf" srcId="{310BD905-7467-44A3-AE42-A3497CBB1F2D}" destId="{645ED56D-B8EA-4FCE-9569-8377B02E8A24}" srcOrd="4" destOrd="0" presId="urn:microsoft.com/office/officeart/2005/8/layout/vList6"/>
    <dgm:cxn modelId="{CCB2F65F-EDA1-4203-956F-96299FAE3D11}" type="presParOf" srcId="{645ED56D-B8EA-4FCE-9569-8377B02E8A24}" destId="{BF3C83FD-78B6-411A-A56D-497A1719AA63}" srcOrd="0" destOrd="0" presId="urn:microsoft.com/office/officeart/2005/8/layout/vList6"/>
    <dgm:cxn modelId="{A70E30E7-1789-4922-A0C2-6039A2126714}" type="presParOf" srcId="{645ED56D-B8EA-4FCE-9569-8377B02E8A24}" destId="{4E01558B-C90E-4939-A351-AB078AE8FEEF}" srcOrd="1" destOrd="0" presId="urn:microsoft.com/office/officeart/2005/8/layout/vList6"/>
  </dgm:cxnLst>
  <dgm:bg>
    <a:solidFill>
      <a:schemeClr val="accent3">
        <a:lumMod val="75000"/>
      </a:schemeClr>
    </a:solidFill>
  </dgm:bg>
  <dgm:whole>
    <a:ln>
      <a:solidFill>
        <a:schemeClr val="accent2">
          <a:lumMod val="5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sp="http://schemas.microsoft.com/office/drawing/2008/diagram" xmlns:dgm="http://schemas.openxmlformats.org/drawingml/2006/diagram" xmlns:a="http://schemas.openxmlformats.org/drawingml/2006/main">
  <dgm:ptLst>
    <dgm:pt modelId="{68C8DBF5-222A-459A-B20E-4A675136D404}" type="doc">
      <dgm:prSet loTypeId="urn:microsoft.com/office/officeart/2011/layout/HexagonRadial" loCatId="cycle" qsTypeId="urn:microsoft.com/office/officeart/2005/8/quickstyle/3d1" qsCatId="3D" csTypeId="urn:microsoft.com/office/officeart/2005/8/colors/colorful3" csCatId="colorful" phldr="1"/>
      <dgm:spPr/>
      <dgm:t>
        <a:bodyPr/>
        <a:lstStyle/>
        <a:p>
          <a:endParaRPr lang="en-US"/>
        </a:p>
      </dgm:t>
    </dgm:pt>
    <dgm:pt modelId="{A6976CBC-CEB0-4CB8-B372-7BD4C323DFD4}">
      <dgm:prSet phldrT="[Text]"/>
      <dgm:spPr/>
      <dgm:t>
        <a:bodyPr/>
        <a:lstStyle/>
        <a:p>
          <a:r>
            <a:rPr lang="en-US"/>
            <a:t>PRINCIPES ÉTHIQUES FONDAMENTAUX</a:t>
          </a:r>
        </a:p>
      </dgm:t>
    </dgm:pt>
    <dgm:pt modelId="{B54A3312-12A1-44C9-B75B-7B9213072C10}" type="parTrans" cxnId="{750F9288-9C53-4F89-A939-FD95F9A00CBD}">
      <dgm:prSet/>
      <dgm:spPr/>
      <dgm:t>
        <a:bodyPr/>
        <a:lstStyle/>
        <a:p>
          <a:endParaRPr lang="en-US"/>
        </a:p>
      </dgm:t>
    </dgm:pt>
    <dgm:pt modelId="{5A1F8E7C-7C9C-4D44-A2DF-282F6FFEB759}" type="sibTrans" cxnId="{750F9288-9C53-4F89-A939-FD95F9A00CBD}">
      <dgm:prSet/>
      <dgm:spPr/>
      <dgm:t>
        <a:bodyPr/>
        <a:lstStyle/>
        <a:p>
          <a:endParaRPr lang="en-US"/>
        </a:p>
      </dgm:t>
    </dgm:pt>
    <dgm:pt modelId="{21AAA069-D7D1-42E4-8360-58BF837859D2}">
      <dgm:prSet phldrT="[Text]"/>
      <dgm:spPr/>
      <dgm:t>
        <a:bodyPr/>
        <a:lstStyle/>
        <a:p>
          <a:r>
            <a:rPr lang="en-US" b="1"/>
            <a:t>Intégrité</a:t>
          </a:r>
          <a:endParaRPr lang="en-US"/>
        </a:p>
      </dgm:t>
    </dgm:pt>
    <dgm:pt modelId="{BFCA7E36-4A6C-479E-80E7-5630E98ED6A4}" type="parTrans" cxnId="{CBDAA58F-747A-4A16-9F40-3B705E619D18}">
      <dgm:prSet/>
      <dgm:spPr/>
      <dgm:t>
        <a:bodyPr/>
        <a:lstStyle/>
        <a:p>
          <a:endParaRPr lang="en-US"/>
        </a:p>
      </dgm:t>
    </dgm:pt>
    <dgm:pt modelId="{59F3C2C2-E68B-4085-891F-5193241CF662}" type="sibTrans" cxnId="{CBDAA58F-747A-4A16-9F40-3B705E619D18}">
      <dgm:prSet/>
      <dgm:spPr/>
      <dgm:t>
        <a:bodyPr/>
        <a:lstStyle/>
        <a:p>
          <a:endParaRPr lang="en-US"/>
        </a:p>
      </dgm:t>
    </dgm:pt>
    <dgm:pt modelId="{AEB7A291-3627-4B72-B3FF-CEB6E9664C15}">
      <dgm:prSet phldrT="[Text]"/>
      <dgm:spPr/>
      <dgm:t>
        <a:bodyPr/>
        <a:lstStyle/>
        <a:p>
          <a:r>
            <a:rPr lang="en-US" b="1"/>
            <a:t>Respect de la culture et du droit coutumier</a:t>
          </a:r>
          <a:endParaRPr lang="en-US"/>
        </a:p>
      </dgm:t>
    </dgm:pt>
    <dgm:pt modelId="{B41A58E9-2034-455D-A212-C05D10A63D61}" type="parTrans" cxnId="{4083CA42-C0F5-4220-BA9C-518E289FD0FA}">
      <dgm:prSet/>
      <dgm:spPr/>
      <dgm:t>
        <a:bodyPr/>
        <a:lstStyle/>
        <a:p>
          <a:endParaRPr lang="en-US"/>
        </a:p>
      </dgm:t>
    </dgm:pt>
    <dgm:pt modelId="{E3ABB0E4-B143-4B62-B8BD-115463E2D399}" type="sibTrans" cxnId="{4083CA42-C0F5-4220-BA9C-518E289FD0FA}">
      <dgm:prSet/>
      <dgm:spPr/>
      <dgm:t>
        <a:bodyPr/>
        <a:lstStyle/>
        <a:p>
          <a:endParaRPr lang="en-US"/>
        </a:p>
      </dgm:t>
    </dgm:pt>
    <dgm:pt modelId="{9D7A2E1E-D8DA-46F0-B206-7A79D176BE84}">
      <dgm:prSet phldrT="[Text]"/>
      <dgm:spPr/>
      <dgm:t>
        <a:bodyPr/>
        <a:lstStyle/>
        <a:p>
          <a:r>
            <a:rPr lang="en-US" b="1"/>
            <a:t>Prévention des conflits d'intérêts</a:t>
          </a:r>
          <a:endParaRPr lang="en-US"/>
        </a:p>
      </dgm:t>
    </dgm:pt>
    <dgm:pt modelId="{D212241D-12CF-4FF0-9AC9-CB0CADFD975A}" type="parTrans" cxnId="{25185E19-803E-47DB-ABA8-3AB9F4651E35}">
      <dgm:prSet/>
      <dgm:spPr/>
      <dgm:t>
        <a:bodyPr/>
        <a:lstStyle/>
        <a:p>
          <a:endParaRPr lang="en-US"/>
        </a:p>
      </dgm:t>
    </dgm:pt>
    <dgm:pt modelId="{F05B2830-86D2-4B03-B8EA-D570A571132D}" type="sibTrans" cxnId="{25185E19-803E-47DB-ABA8-3AB9F4651E35}">
      <dgm:prSet/>
      <dgm:spPr/>
      <dgm:t>
        <a:bodyPr/>
        <a:lstStyle/>
        <a:p>
          <a:endParaRPr lang="en-US"/>
        </a:p>
      </dgm:t>
    </dgm:pt>
    <dgm:pt modelId="{3249C882-6654-4943-A91E-BA24922CD7D0}">
      <dgm:prSet phldrT="[Text]"/>
      <dgm:spPr/>
      <dgm:t>
        <a:bodyPr/>
        <a:lstStyle/>
        <a:p>
          <a:r>
            <a:rPr lang="en-US" b="1"/>
            <a:t>Responsabilité envers la communauté</a:t>
          </a:r>
          <a:endParaRPr lang="en-US"/>
        </a:p>
      </dgm:t>
    </dgm:pt>
    <dgm:pt modelId="{6C45A843-367D-4477-9C61-59152AAE35AF}" type="parTrans" cxnId="{587025FF-4039-4880-A39E-01FE9362A7DB}">
      <dgm:prSet/>
      <dgm:spPr/>
      <dgm:t>
        <a:bodyPr/>
        <a:lstStyle/>
        <a:p>
          <a:endParaRPr lang="en-US"/>
        </a:p>
      </dgm:t>
    </dgm:pt>
    <dgm:pt modelId="{D32FFBDD-E215-4C9D-8B40-20EFD787D247}" type="sibTrans" cxnId="{587025FF-4039-4880-A39E-01FE9362A7DB}">
      <dgm:prSet/>
      <dgm:spPr/>
      <dgm:t>
        <a:bodyPr/>
        <a:lstStyle/>
        <a:p>
          <a:endParaRPr lang="en-US"/>
        </a:p>
      </dgm:t>
    </dgm:pt>
    <dgm:pt modelId="{2D2762C2-9F9A-44A9-B66E-D92E42D061EE}">
      <dgm:prSet phldrT="[Text]"/>
      <dgm:spPr/>
      <dgm:t>
        <a:bodyPr/>
        <a:lstStyle/>
        <a:p>
          <a:r>
            <a:rPr lang="en-US" b="1"/>
            <a:t>Protection des connaissances autochtones</a:t>
          </a:r>
          <a:endParaRPr lang="en-US"/>
        </a:p>
      </dgm:t>
    </dgm:pt>
    <dgm:pt modelId="{AFB1E0E1-3CD0-48D8-97D3-6F493E1FDE67}" type="parTrans" cxnId="{5FF976EF-670C-47E6-B0B6-988E018951A0}">
      <dgm:prSet/>
      <dgm:spPr/>
      <dgm:t>
        <a:bodyPr/>
        <a:lstStyle/>
        <a:p>
          <a:endParaRPr lang="en-US"/>
        </a:p>
      </dgm:t>
    </dgm:pt>
    <dgm:pt modelId="{8C99B996-4DE9-4F7F-9B07-247DFCFB593A}" type="sibTrans" cxnId="{5FF976EF-670C-47E6-B0B6-988E018951A0}">
      <dgm:prSet/>
      <dgm:spPr/>
      <dgm:t>
        <a:bodyPr/>
        <a:lstStyle/>
        <a:p>
          <a:endParaRPr lang="en-US"/>
        </a:p>
      </dgm:t>
    </dgm:pt>
    <dgm:pt modelId="{246E99B6-D411-41C9-B27D-E103F11AF6B7}" type="pres">
      <dgm:prSet presAssocID="{68C8DBF5-222A-459A-B20E-4A675136D404}" presName="Name0" presStyleCnt="0">
        <dgm:presLayoutVars>
          <dgm:chMax val="1"/>
          <dgm:chPref val="1"/>
          <dgm:dir/>
          <dgm:animOne val="branch"/>
          <dgm:animLvl val="lvl"/>
        </dgm:presLayoutVars>
      </dgm:prSet>
      <dgm:spPr/>
      <dgm:t>
        <a:bodyPr/>
        <a:lstStyle/>
        <a:p>
          <a:endParaRPr lang="en-US"/>
        </a:p>
      </dgm:t>
    </dgm:pt>
    <dgm:pt modelId="{F8BA7727-C1F4-4245-963B-CD86421C71D9}" type="pres">
      <dgm:prSet presAssocID="{A6976CBC-CEB0-4CB8-B372-7BD4C323DFD4}" presName="Parent" presStyleLbl="node0" presStyleIdx="0" presStyleCnt="1">
        <dgm:presLayoutVars>
          <dgm:chMax val="6"/>
          <dgm:chPref val="6"/>
        </dgm:presLayoutVars>
      </dgm:prSet>
      <dgm:spPr/>
      <dgm:t>
        <a:bodyPr/>
        <a:lstStyle/>
        <a:p>
          <a:endParaRPr lang="en-US"/>
        </a:p>
      </dgm:t>
    </dgm:pt>
    <dgm:pt modelId="{E3585ED1-AD6E-4E8C-A0C3-EC7BEB19031C}" type="pres">
      <dgm:prSet presAssocID="{21AAA069-D7D1-42E4-8360-58BF837859D2}" presName="Accent1" presStyleCnt="0"/>
      <dgm:spPr/>
    </dgm:pt>
    <dgm:pt modelId="{30B98A58-3E16-4932-9529-ECB773C91C98}" type="pres">
      <dgm:prSet presAssocID="{21AAA069-D7D1-42E4-8360-58BF837859D2}" presName="Accent" presStyleLbl="bgShp" presStyleIdx="0" presStyleCnt="5"/>
      <dgm:spPr/>
    </dgm:pt>
    <dgm:pt modelId="{518022E0-190F-432B-AA58-381F73D6C977}" type="pres">
      <dgm:prSet presAssocID="{21AAA069-D7D1-42E4-8360-58BF837859D2}" presName="Child1" presStyleLbl="node1" presStyleIdx="0" presStyleCnt="5">
        <dgm:presLayoutVars>
          <dgm:chMax val="0"/>
          <dgm:chPref val="0"/>
          <dgm:bulletEnabled val="1"/>
        </dgm:presLayoutVars>
      </dgm:prSet>
      <dgm:spPr/>
      <dgm:t>
        <a:bodyPr/>
        <a:lstStyle/>
        <a:p>
          <a:endParaRPr lang="en-US"/>
        </a:p>
      </dgm:t>
    </dgm:pt>
    <dgm:pt modelId="{E1778395-2687-450B-8D2C-557036D18144}" type="pres">
      <dgm:prSet presAssocID="{AEB7A291-3627-4B72-B3FF-CEB6E9664C15}" presName="Accent2" presStyleCnt="0"/>
      <dgm:spPr/>
    </dgm:pt>
    <dgm:pt modelId="{290B2D94-280F-4C4E-90A5-4D3614BD8D1F}" type="pres">
      <dgm:prSet presAssocID="{AEB7A291-3627-4B72-B3FF-CEB6E9664C15}" presName="Accent" presStyleLbl="bgShp" presStyleIdx="1" presStyleCnt="5"/>
      <dgm:spPr/>
    </dgm:pt>
    <dgm:pt modelId="{87DE8A55-5814-4972-A5F4-9E106FCCDB30}" type="pres">
      <dgm:prSet presAssocID="{AEB7A291-3627-4B72-B3FF-CEB6E9664C15}" presName="Child2" presStyleLbl="node1" presStyleIdx="1" presStyleCnt="5">
        <dgm:presLayoutVars>
          <dgm:chMax val="0"/>
          <dgm:chPref val="0"/>
          <dgm:bulletEnabled val="1"/>
        </dgm:presLayoutVars>
      </dgm:prSet>
      <dgm:spPr/>
      <dgm:t>
        <a:bodyPr/>
        <a:lstStyle/>
        <a:p>
          <a:endParaRPr lang="en-US"/>
        </a:p>
      </dgm:t>
    </dgm:pt>
    <dgm:pt modelId="{41970AF0-1A93-4652-85EB-E473F3CF6CF2}" type="pres">
      <dgm:prSet presAssocID="{9D7A2E1E-D8DA-46F0-B206-7A79D176BE84}" presName="Accent3" presStyleCnt="0"/>
      <dgm:spPr/>
    </dgm:pt>
    <dgm:pt modelId="{43FA1A64-A36C-4F09-92A5-A3F85CD50320}" type="pres">
      <dgm:prSet presAssocID="{9D7A2E1E-D8DA-46F0-B206-7A79D176BE84}" presName="Accent" presStyleLbl="bgShp" presStyleIdx="2" presStyleCnt="5"/>
      <dgm:spPr/>
    </dgm:pt>
    <dgm:pt modelId="{AD5900D9-798D-4F41-B3E6-7401CCF7E565}" type="pres">
      <dgm:prSet presAssocID="{9D7A2E1E-D8DA-46F0-B206-7A79D176BE84}" presName="Child3" presStyleLbl="node1" presStyleIdx="2" presStyleCnt="5" custLinFactNeighborX="-2952" custLinFactNeighborY="17746">
        <dgm:presLayoutVars>
          <dgm:chMax val="0"/>
          <dgm:chPref val="0"/>
          <dgm:bulletEnabled val="1"/>
        </dgm:presLayoutVars>
      </dgm:prSet>
      <dgm:spPr/>
      <dgm:t>
        <a:bodyPr/>
        <a:lstStyle/>
        <a:p>
          <a:endParaRPr lang="en-US"/>
        </a:p>
      </dgm:t>
    </dgm:pt>
    <dgm:pt modelId="{D8B680BD-7ECD-4D07-9E78-5E1D5245C51D}" type="pres">
      <dgm:prSet presAssocID="{3249C882-6654-4943-A91E-BA24922CD7D0}" presName="Accent4" presStyleCnt="0"/>
      <dgm:spPr/>
    </dgm:pt>
    <dgm:pt modelId="{45C56D0B-EFFD-4DFF-BB9E-713AB44DD5E5}" type="pres">
      <dgm:prSet presAssocID="{3249C882-6654-4943-A91E-BA24922CD7D0}" presName="Accent" presStyleLbl="bgShp" presStyleIdx="3" presStyleCnt="5"/>
      <dgm:spPr/>
    </dgm:pt>
    <dgm:pt modelId="{3BEB0169-6988-4291-B76E-14984D35BCC9}" type="pres">
      <dgm:prSet presAssocID="{3249C882-6654-4943-A91E-BA24922CD7D0}" presName="Child4" presStyleLbl="node1" presStyleIdx="3" presStyleCnt="5" custLinFactNeighborX="-68495" custLinFactNeighborY="-20808">
        <dgm:presLayoutVars>
          <dgm:chMax val="0"/>
          <dgm:chPref val="0"/>
          <dgm:bulletEnabled val="1"/>
        </dgm:presLayoutVars>
      </dgm:prSet>
      <dgm:spPr/>
      <dgm:t>
        <a:bodyPr/>
        <a:lstStyle/>
        <a:p>
          <a:endParaRPr lang="en-US"/>
        </a:p>
      </dgm:t>
    </dgm:pt>
    <dgm:pt modelId="{DDF45587-7358-4178-AAA8-AC5890C79B9A}" type="pres">
      <dgm:prSet presAssocID="{2D2762C2-9F9A-44A9-B66E-D92E42D061EE}" presName="Accent5" presStyleCnt="0"/>
      <dgm:spPr/>
    </dgm:pt>
    <dgm:pt modelId="{AB39EC70-CAFA-428F-9F96-AD2663F215F1}" type="pres">
      <dgm:prSet presAssocID="{2D2762C2-9F9A-44A9-B66E-D92E42D061EE}" presName="Accent" presStyleLbl="bgShp" presStyleIdx="4" presStyleCnt="5"/>
      <dgm:spPr/>
    </dgm:pt>
    <dgm:pt modelId="{3B7CB3E7-C20F-45ED-AE54-3AF6DF5FC727}" type="pres">
      <dgm:prSet presAssocID="{2D2762C2-9F9A-44A9-B66E-D92E42D061EE}" presName="Child5" presStyleLbl="node1" presStyleIdx="4" presStyleCnt="5" custLinFactNeighborX="-18895" custLinFactNeighborY="-94793">
        <dgm:presLayoutVars>
          <dgm:chMax val="0"/>
          <dgm:chPref val="0"/>
          <dgm:bulletEnabled val="1"/>
        </dgm:presLayoutVars>
      </dgm:prSet>
      <dgm:spPr/>
      <dgm:t>
        <a:bodyPr/>
        <a:lstStyle/>
        <a:p>
          <a:endParaRPr lang="en-US"/>
        </a:p>
      </dgm:t>
    </dgm:pt>
  </dgm:ptLst>
  <dgm:cxnLst>
    <dgm:cxn modelId="{750F9288-9C53-4F89-A939-FD95F9A00CBD}" srcId="{68C8DBF5-222A-459A-B20E-4A675136D404}" destId="{A6976CBC-CEB0-4CB8-B372-7BD4C323DFD4}" srcOrd="0" destOrd="0" parTransId="{B54A3312-12A1-44C9-B75B-7B9213072C10}" sibTransId="{5A1F8E7C-7C9C-4D44-A2DF-282F6FFEB759}"/>
    <dgm:cxn modelId="{E814881D-795B-40E0-88E1-5464292A18EE}" type="presOf" srcId="{2D2762C2-9F9A-44A9-B66E-D92E42D061EE}" destId="{3B7CB3E7-C20F-45ED-AE54-3AF6DF5FC727}" srcOrd="0" destOrd="0" presId="urn:microsoft.com/office/officeart/2011/layout/HexagonRadial"/>
    <dgm:cxn modelId="{5359D761-88FE-43DC-B255-F0741DC46AB9}" type="presOf" srcId="{3249C882-6654-4943-A91E-BA24922CD7D0}" destId="{3BEB0169-6988-4291-B76E-14984D35BCC9}" srcOrd="0" destOrd="0" presId="urn:microsoft.com/office/officeart/2011/layout/HexagonRadial"/>
    <dgm:cxn modelId="{CBDAA58F-747A-4A16-9F40-3B705E619D18}" srcId="{A6976CBC-CEB0-4CB8-B372-7BD4C323DFD4}" destId="{21AAA069-D7D1-42E4-8360-58BF837859D2}" srcOrd="0" destOrd="0" parTransId="{BFCA7E36-4A6C-479E-80E7-5630E98ED6A4}" sibTransId="{59F3C2C2-E68B-4085-891F-5193241CF662}"/>
    <dgm:cxn modelId="{587025FF-4039-4880-A39E-01FE9362A7DB}" srcId="{A6976CBC-CEB0-4CB8-B372-7BD4C323DFD4}" destId="{3249C882-6654-4943-A91E-BA24922CD7D0}" srcOrd="3" destOrd="0" parTransId="{6C45A843-367D-4477-9C61-59152AAE35AF}" sibTransId="{D32FFBDD-E215-4C9D-8B40-20EFD787D247}"/>
    <dgm:cxn modelId="{41645C67-A14A-46BF-83F8-B55DA3071701}" type="presOf" srcId="{68C8DBF5-222A-459A-B20E-4A675136D404}" destId="{246E99B6-D411-41C9-B27D-E103F11AF6B7}" srcOrd="0" destOrd="0" presId="urn:microsoft.com/office/officeart/2011/layout/HexagonRadial"/>
    <dgm:cxn modelId="{4083CA42-C0F5-4220-BA9C-518E289FD0FA}" srcId="{A6976CBC-CEB0-4CB8-B372-7BD4C323DFD4}" destId="{AEB7A291-3627-4B72-B3FF-CEB6E9664C15}" srcOrd="1" destOrd="0" parTransId="{B41A58E9-2034-455D-A212-C05D10A63D61}" sibTransId="{E3ABB0E4-B143-4B62-B8BD-115463E2D399}"/>
    <dgm:cxn modelId="{291D7D8A-9A9F-49D0-A05F-841218E1C833}" type="presOf" srcId="{21AAA069-D7D1-42E4-8360-58BF837859D2}" destId="{518022E0-190F-432B-AA58-381F73D6C977}" srcOrd="0" destOrd="0" presId="urn:microsoft.com/office/officeart/2011/layout/HexagonRadial"/>
    <dgm:cxn modelId="{5FF976EF-670C-47E6-B0B6-988E018951A0}" srcId="{A6976CBC-CEB0-4CB8-B372-7BD4C323DFD4}" destId="{2D2762C2-9F9A-44A9-B66E-D92E42D061EE}" srcOrd="4" destOrd="0" parTransId="{AFB1E0E1-3CD0-48D8-97D3-6F493E1FDE67}" sibTransId="{8C99B996-4DE9-4F7F-9B07-247DFCFB593A}"/>
    <dgm:cxn modelId="{25185E19-803E-47DB-ABA8-3AB9F4651E35}" srcId="{A6976CBC-CEB0-4CB8-B372-7BD4C323DFD4}" destId="{9D7A2E1E-D8DA-46F0-B206-7A79D176BE84}" srcOrd="2" destOrd="0" parTransId="{D212241D-12CF-4FF0-9AC9-CB0CADFD975A}" sibTransId="{F05B2830-86D2-4B03-B8EA-D570A571132D}"/>
    <dgm:cxn modelId="{318DDA79-5C95-4744-A3EB-A0209C3DFCFA}" type="presOf" srcId="{AEB7A291-3627-4B72-B3FF-CEB6E9664C15}" destId="{87DE8A55-5814-4972-A5F4-9E106FCCDB30}" srcOrd="0" destOrd="0" presId="urn:microsoft.com/office/officeart/2011/layout/HexagonRadial"/>
    <dgm:cxn modelId="{80D5C223-0D6C-4959-868D-62626D8A0CE0}" type="presOf" srcId="{A6976CBC-CEB0-4CB8-B372-7BD4C323DFD4}" destId="{F8BA7727-C1F4-4245-963B-CD86421C71D9}" srcOrd="0" destOrd="0" presId="urn:microsoft.com/office/officeart/2011/layout/HexagonRadial"/>
    <dgm:cxn modelId="{98F91B36-C001-41EA-902A-876EF5EFB545}" type="presOf" srcId="{9D7A2E1E-D8DA-46F0-B206-7A79D176BE84}" destId="{AD5900D9-798D-4F41-B3E6-7401CCF7E565}" srcOrd="0" destOrd="0" presId="urn:microsoft.com/office/officeart/2011/layout/HexagonRadial"/>
    <dgm:cxn modelId="{9373854B-D8B4-4B05-A5EF-F0ABAB46E8C6}" type="presParOf" srcId="{246E99B6-D411-41C9-B27D-E103F11AF6B7}" destId="{F8BA7727-C1F4-4245-963B-CD86421C71D9}" srcOrd="0" destOrd="0" presId="urn:microsoft.com/office/officeart/2011/layout/HexagonRadial"/>
    <dgm:cxn modelId="{1F01D9B5-0EDF-4E04-A501-31069DC66320}" type="presParOf" srcId="{246E99B6-D411-41C9-B27D-E103F11AF6B7}" destId="{E3585ED1-AD6E-4E8C-A0C3-EC7BEB19031C}" srcOrd="1" destOrd="0" presId="urn:microsoft.com/office/officeart/2011/layout/HexagonRadial"/>
    <dgm:cxn modelId="{096CC1B0-E86B-44F6-A227-FFC82C2D70A3}" type="presParOf" srcId="{E3585ED1-AD6E-4E8C-A0C3-EC7BEB19031C}" destId="{30B98A58-3E16-4932-9529-ECB773C91C98}" srcOrd="0" destOrd="0" presId="urn:microsoft.com/office/officeart/2011/layout/HexagonRadial"/>
    <dgm:cxn modelId="{C66B38DB-988A-492A-8800-9D48F36F237C}" type="presParOf" srcId="{246E99B6-D411-41C9-B27D-E103F11AF6B7}" destId="{518022E0-190F-432B-AA58-381F73D6C977}" srcOrd="2" destOrd="0" presId="urn:microsoft.com/office/officeart/2011/layout/HexagonRadial"/>
    <dgm:cxn modelId="{2C8FF4C7-A13E-4EA0-ADAC-6387042B4C28}" type="presParOf" srcId="{246E99B6-D411-41C9-B27D-E103F11AF6B7}" destId="{E1778395-2687-450B-8D2C-557036D18144}" srcOrd="3" destOrd="0" presId="urn:microsoft.com/office/officeart/2011/layout/HexagonRadial"/>
    <dgm:cxn modelId="{B63D0AD1-8AFA-496B-AB04-9FB72D75E078}" type="presParOf" srcId="{E1778395-2687-450B-8D2C-557036D18144}" destId="{290B2D94-280F-4C4E-90A5-4D3614BD8D1F}" srcOrd="0" destOrd="0" presId="urn:microsoft.com/office/officeart/2011/layout/HexagonRadial"/>
    <dgm:cxn modelId="{3AA88DA0-7F23-45E4-BECD-AB43BEDDA05E}" type="presParOf" srcId="{246E99B6-D411-41C9-B27D-E103F11AF6B7}" destId="{87DE8A55-5814-4972-A5F4-9E106FCCDB30}" srcOrd="4" destOrd="0" presId="urn:microsoft.com/office/officeart/2011/layout/HexagonRadial"/>
    <dgm:cxn modelId="{B4F34430-2909-4839-91FE-9EC360141E80}" type="presParOf" srcId="{246E99B6-D411-41C9-B27D-E103F11AF6B7}" destId="{41970AF0-1A93-4652-85EB-E473F3CF6CF2}" srcOrd="5" destOrd="0" presId="urn:microsoft.com/office/officeart/2011/layout/HexagonRadial"/>
    <dgm:cxn modelId="{CDCCAD55-1EF1-40CE-AA99-FB41231ED055}" type="presParOf" srcId="{41970AF0-1A93-4652-85EB-E473F3CF6CF2}" destId="{43FA1A64-A36C-4F09-92A5-A3F85CD50320}" srcOrd="0" destOrd="0" presId="urn:microsoft.com/office/officeart/2011/layout/HexagonRadial"/>
    <dgm:cxn modelId="{4602A79F-CB2E-4E3C-ADC2-9438B6FD9AFD}" type="presParOf" srcId="{246E99B6-D411-41C9-B27D-E103F11AF6B7}" destId="{AD5900D9-798D-4F41-B3E6-7401CCF7E565}" srcOrd="6" destOrd="0" presId="urn:microsoft.com/office/officeart/2011/layout/HexagonRadial"/>
    <dgm:cxn modelId="{D45E2FF9-C703-454B-A2FA-71B0A0A46FEC}" type="presParOf" srcId="{246E99B6-D411-41C9-B27D-E103F11AF6B7}" destId="{D8B680BD-7ECD-4D07-9E78-5E1D5245C51D}" srcOrd="7" destOrd="0" presId="urn:microsoft.com/office/officeart/2011/layout/HexagonRadial"/>
    <dgm:cxn modelId="{FF95FA90-8DC3-4ABE-82B6-B93E77FE1EA9}" type="presParOf" srcId="{D8B680BD-7ECD-4D07-9E78-5E1D5245C51D}" destId="{45C56D0B-EFFD-4DFF-BB9E-713AB44DD5E5}" srcOrd="0" destOrd="0" presId="urn:microsoft.com/office/officeart/2011/layout/HexagonRadial"/>
    <dgm:cxn modelId="{2CA8DEDA-3037-477A-A5FD-E05C5679EE04}" type="presParOf" srcId="{246E99B6-D411-41C9-B27D-E103F11AF6B7}" destId="{3BEB0169-6988-4291-B76E-14984D35BCC9}" srcOrd="8" destOrd="0" presId="urn:microsoft.com/office/officeart/2011/layout/HexagonRadial"/>
    <dgm:cxn modelId="{D0E6005D-2ED2-4A04-99FA-3E8D04ACDA6E}" type="presParOf" srcId="{246E99B6-D411-41C9-B27D-E103F11AF6B7}" destId="{DDF45587-7358-4178-AAA8-AC5890C79B9A}" srcOrd="9" destOrd="0" presId="urn:microsoft.com/office/officeart/2011/layout/HexagonRadial"/>
    <dgm:cxn modelId="{474EF1DB-8F7B-4786-A0BF-A6D9B4046F44}" type="presParOf" srcId="{DDF45587-7358-4178-AAA8-AC5890C79B9A}" destId="{AB39EC70-CAFA-428F-9F96-AD2663F215F1}" srcOrd="0" destOrd="0" presId="urn:microsoft.com/office/officeart/2011/layout/HexagonRadial"/>
    <dgm:cxn modelId="{DB9E123C-1DD2-4561-A513-C0052B154655}" type="presParOf" srcId="{246E99B6-D411-41C9-B27D-E103F11AF6B7}" destId="{3B7CB3E7-C20F-45ED-AE54-3AF6DF5FC727}" srcOrd="10"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2FBD0-507F-4B7A-8587-F4674D78FCBA}">
      <dsp:nvSpPr>
        <dsp:cNvPr id="0" name=""/>
        <dsp:cNvSpPr/>
      </dsp:nvSpPr>
      <dsp:spPr>
        <a:xfrm>
          <a:off x="2438400" y="0"/>
          <a:ext cx="3657600" cy="2107774"/>
        </a:xfrm>
        <a:prstGeom prst="rightArrow">
          <a:avLst>
            <a:gd name="adj1" fmla="val 75000"/>
            <a:gd name="adj2" fmla="val 5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endParaRPr lang="en-US" sz="1000" kern="1200"/>
        </a:p>
        <a:p>
          <a:pPr marL="114300" lvl="2" indent="-57150" algn="l" defTabSz="444500">
            <a:lnSpc>
              <a:spcPct val="90000"/>
            </a:lnSpc>
            <a:spcBef>
              <a:spcPct val="0"/>
            </a:spcBef>
            <a:spcAft>
              <a:spcPct val="15000"/>
            </a:spcAft>
            <a:buChar char="••"/>
          </a:pPr>
          <a:r>
            <a:rPr lang="en-US" sz="1000" b="0" kern="1200"/>
            <a:t>Financial Administration Law (FAL)</a:t>
          </a:r>
        </a:p>
        <a:p>
          <a:pPr marL="114300" lvl="2" indent="-57150" algn="l" defTabSz="444500">
            <a:lnSpc>
              <a:spcPct val="90000"/>
            </a:lnSpc>
            <a:spcBef>
              <a:spcPct val="0"/>
            </a:spcBef>
            <a:spcAft>
              <a:spcPct val="15000"/>
            </a:spcAft>
            <a:buChar char="••"/>
          </a:pPr>
          <a:r>
            <a:rPr lang="en-US" sz="1000" b="0" kern="1200"/>
            <a:t>The "Seven Generations" Budget</a:t>
          </a:r>
        </a:p>
        <a:p>
          <a:pPr marL="114300" lvl="2" indent="-57150" algn="l" defTabSz="444500">
            <a:lnSpc>
              <a:spcPct val="90000"/>
            </a:lnSpc>
            <a:spcBef>
              <a:spcPct val="0"/>
            </a:spcBef>
            <a:spcAft>
              <a:spcPct val="15000"/>
            </a:spcAft>
            <a:buChar char="••"/>
          </a:pPr>
          <a:r>
            <a:rPr lang="en-US" sz="1000" b="0" kern="1200"/>
            <a:t>Separation of Politics and Finance</a:t>
          </a:r>
        </a:p>
        <a:p>
          <a:pPr marL="57150" lvl="1" indent="-57150" algn="l" defTabSz="444500">
            <a:lnSpc>
              <a:spcPct val="90000"/>
            </a:lnSpc>
            <a:spcBef>
              <a:spcPct val="0"/>
            </a:spcBef>
            <a:spcAft>
              <a:spcPct val="15000"/>
            </a:spcAft>
            <a:buChar char="••"/>
          </a:pPr>
          <a:r>
            <a:rPr lang="en-US" sz="1000" b="0" kern="1200"/>
            <a:t>Board Financial Literacy</a:t>
          </a:r>
        </a:p>
      </dsp:txBody>
      <dsp:txXfrm>
        <a:off x="2438400" y="263472"/>
        <a:ext cx="2867185" cy="1580830"/>
      </dsp:txXfrm>
    </dsp:sp>
    <dsp:sp modelId="{27D53AEC-150D-4308-B129-23607AF89C93}">
      <dsp:nvSpPr>
        <dsp:cNvPr id="0" name=""/>
        <dsp:cNvSpPr/>
      </dsp:nvSpPr>
      <dsp:spPr>
        <a:xfrm>
          <a:off x="0" y="0"/>
          <a:ext cx="2438400" cy="210777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n-US" sz="1200" b="1" kern="1200"/>
            <a:t>Governance &amp; Strategic Alignment</a:t>
          </a:r>
        </a:p>
        <a:p>
          <a:pPr lvl="0" algn="ctr" defTabSz="533400">
            <a:lnSpc>
              <a:spcPct val="90000"/>
            </a:lnSpc>
            <a:spcBef>
              <a:spcPct val="0"/>
            </a:spcBef>
            <a:spcAft>
              <a:spcPct val="35000"/>
            </a:spcAft>
          </a:pPr>
          <a:r>
            <a:rPr lang="en-US" sz="1200" b="1" kern="1200"/>
            <a:t>-</a:t>
          </a:r>
          <a:r>
            <a:rPr lang="en-US" sz="1000" kern="1200"/>
            <a:t>Financial management should start with the leadership, ensuring that money serves the long-term vision of the Nation or organization.</a:t>
          </a:r>
          <a:endParaRPr lang="en-US" sz="1200" kern="1200"/>
        </a:p>
      </dsp:txBody>
      <dsp:txXfrm>
        <a:off x="102893" y="102893"/>
        <a:ext cx="2232614" cy="1901988"/>
      </dsp:txXfrm>
    </dsp:sp>
    <dsp:sp modelId="{4BD52D53-F7A9-4B7C-99FD-A62F524F603F}">
      <dsp:nvSpPr>
        <dsp:cNvPr id="0" name=""/>
        <dsp:cNvSpPr/>
      </dsp:nvSpPr>
      <dsp:spPr>
        <a:xfrm>
          <a:off x="2438400" y="2318552"/>
          <a:ext cx="3657600" cy="2107774"/>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en-US" sz="1000" b="0" kern="1200"/>
            <a:t>Segregation of Duties</a:t>
          </a:r>
        </a:p>
        <a:p>
          <a:pPr marL="57150" lvl="1" indent="-57150" algn="l" defTabSz="444500">
            <a:lnSpc>
              <a:spcPct val="90000"/>
            </a:lnSpc>
            <a:spcBef>
              <a:spcPct val="0"/>
            </a:spcBef>
            <a:spcAft>
              <a:spcPct val="15000"/>
            </a:spcAft>
            <a:buChar char="••"/>
          </a:pPr>
          <a:r>
            <a:rPr lang="en-US" sz="1000" b="0" kern="1200"/>
            <a:t>Restricted Fund </a:t>
          </a:r>
        </a:p>
        <a:p>
          <a:pPr marL="57150" lvl="1" indent="-57150" algn="l" defTabSz="444500">
            <a:lnSpc>
              <a:spcPct val="90000"/>
            </a:lnSpc>
            <a:spcBef>
              <a:spcPct val="0"/>
            </a:spcBef>
            <a:spcAft>
              <a:spcPct val="15000"/>
            </a:spcAft>
            <a:buChar char="••"/>
          </a:pPr>
          <a:r>
            <a:rPr lang="en-US" sz="1000" b="0" kern="1200"/>
            <a:t>Clean Audit Trails</a:t>
          </a:r>
        </a:p>
        <a:p>
          <a:pPr marL="57150" lvl="1" indent="-57150" algn="l" defTabSz="444500">
            <a:lnSpc>
              <a:spcPct val="90000"/>
            </a:lnSpc>
            <a:spcBef>
              <a:spcPct val="0"/>
            </a:spcBef>
            <a:spcAft>
              <a:spcPct val="15000"/>
            </a:spcAft>
            <a:buChar char="••"/>
          </a:pPr>
          <a:r>
            <a:rPr lang="en-US" sz="1000" b="0" kern="1200"/>
            <a:t>Competitive Procurement</a:t>
          </a:r>
        </a:p>
      </dsp:txBody>
      <dsp:txXfrm>
        <a:off x="2438400" y="2582024"/>
        <a:ext cx="2867185" cy="1580830"/>
      </dsp:txXfrm>
    </dsp:sp>
    <dsp:sp modelId="{7FE61DDB-9D9D-48D5-8074-20F6E8295A09}">
      <dsp:nvSpPr>
        <dsp:cNvPr id="0" name=""/>
        <dsp:cNvSpPr/>
      </dsp:nvSpPr>
      <dsp:spPr>
        <a:xfrm>
          <a:off x="0" y="2318552"/>
          <a:ext cx="2438400" cy="2107774"/>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n-US" sz="1200" b="1" kern="1200" dirty="0"/>
            <a:t>Operational Internal Controls</a:t>
          </a:r>
        </a:p>
        <a:p>
          <a:pPr lvl="0" algn="ctr" defTabSz="533400">
            <a:lnSpc>
              <a:spcPct val="90000"/>
            </a:lnSpc>
            <a:spcBef>
              <a:spcPct val="0"/>
            </a:spcBef>
            <a:spcAft>
              <a:spcPct val="35000"/>
            </a:spcAft>
          </a:pPr>
          <a:r>
            <a:rPr lang="en-US" sz="1200" b="1" kern="1200" dirty="0"/>
            <a:t>-</a:t>
          </a:r>
          <a:r>
            <a:rPr lang="en-US" sz="1000" b="0" kern="1200" dirty="0"/>
            <a:t>These are the "technical" practices that protect the organization from error or fraud and keep donors satisfied.</a:t>
          </a:r>
        </a:p>
        <a:p>
          <a:pPr lvl="0" algn="ctr" defTabSz="533400">
            <a:lnSpc>
              <a:spcPct val="90000"/>
            </a:lnSpc>
            <a:spcBef>
              <a:spcPct val="0"/>
            </a:spcBef>
            <a:spcAft>
              <a:spcPct val="35000"/>
            </a:spcAft>
          </a:pPr>
          <a:endParaRPr lang="en-US" sz="1200" kern="1200" dirty="0"/>
        </a:p>
      </dsp:txBody>
      <dsp:txXfrm>
        <a:off x="102893" y="2421445"/>
        <a:ext cx="2232614" cy="1901988"/>
      </dsp:txXfrm>
    </dsp:sp>
    <dsp:sp modelId="{4E01558B-C90E-4939-A351-AB078AE8FEEF}">
      <dsp:nvSpPr>
        <dsp:cNvPr id="0" name=""/>
        <dsp:cNvSpPr/>
      </dsp:nvSpPr>
      <dsp:spPr>
        <a:xfrm>
          <a:off x="2438400" y="4637104"/>
          <a:ext cx="3657600" cy="2107774"/>
        </a:xfrm>
        <a:prstGeom prst="rightArrow">
          <a:avLst>
            <a:gd name="adj1" fmla="val 75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en-US" sz="1000" b="0" kern="1200"/>
            <a:t>Storytelling with Numbers</a:t>
          </a:r>
        </a:p>
        <a:p>
          <a:pPr marL="57150" lvl="1" indent="-57150" algn="l" defTabSz="444500">
            <a:lnSpc>
              <a:spcPct val="90000"/>
            </a:lnSpc>
            <a:spcBef>
              <a:spcPct val="0"/>
            </a:spcBef>
            <a:spcAft>
              <a:spcPct val="15000"/>
            </a:spcAft>
            <a:buChar char="••"/>
          </a:pPr>
          <a:r>
            <a:rPr lang="en-US" sz="1000" b="0" kern="1200"/>
            <a:t>Local Language &amp; Accessibility</a:t>
          </a:r>
        </a:p>
        <a:p>
          <a:pPr marL="57150" lvl="1" indent="-57150" algn="l" defTabSz="444500">
            <a:lnSpc>
              <a:spcPct val="90000"/>
            </a:lnSpc>
            <a:spcBef>
              <a:spcPct val="0"/>
            </a:spcBef>
            <a:spcAft>
              <a:spcPct val="15000"/>
            </a:spcAft>
            <a:buChar char="••"/>
          </a:pPr>
          <a:r>
            <a:rPr lang="en-US" sz="1000" b="0" kern="1200"/>
            <a:t>Regular Meet-and-Greets</a:t>
          </a:r>
        </a:p>
        <a:p>
          <a:pPr marL="57150" lvl="1" indent="-57150" algn="l" defTabSz="444500">
            <a:lnSpc>
              <a:spcPct val="90000"/>
            </a:lnSpc>
            <a:spcBef>
              <a:spcPct val="0"/>
            </a:spcBef>
            <a:spcAft>
              <a:spcPct val="15000"/>
            </a:spcAft>
            <a:buChar char="••"/>
          </a:pPr>
          <a:r>
            <a:rPr lang="en-US" sz="1000" b="0" kern="1200"/>
            <a:t>Data Sovereignty</a:t>
          </a:r>
        </a:p>
      </dsp:txBody>
      <dsp:txXfrm>
        <a:off x="2438400" y="4900576"/>
        <a:ext cx="2867185" cy="1580830"/>
      </dsp:txXfrm>
    </dsp:sp>
    <dsp:sp modelId="{BF3C83FD-78B6-411A-A56D-497A1719AA63}">
      <dsp:nvSpPr>
        <dsp:cNvPr id="0" name=""/>
        <dsp:cNvSpPr/>
      </dsp:nvSpPr>
      <dsp:spPr>
        <a:xfrm>
          <a:off x="0" y="4637104"/>
          <a:ext cx="2438400" cy="210777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en-US" sz="1200" b="1" kern="1200"/>
            <a:t>Community Transparency </a:t>
          </a:r>
        </a:p>
        <a:p>
          <a:pPr lvl="0" algn="ctr" defTabSz="533400">
            <a:lnSpc>
              <a:spcPct val="90000"/>
            </a:lnSpc>
            <a:spcBef>
              <a:spcPct val="0"/>
            </a:spcBef>
            <a:spcAft>
              <a:spcPct val="35000"/>
            </a:spcAft>
          </a:pPr>
          <a:r>
            <a:rPr lang="en-US" sz="1200" b="1" kern="1200"/>
            <a:t>-</a:t>
          </a:r>
          <a:r>
            <a:rPr lang="en-US" sz="1000" kern="1200"/>
            <a:t>In an Indigenous context, the community members are the "owners" of the organization. Financial reporting should be a form of storytelling.</a:t>
          </a:r>
        </a:p>
        <a:p>
          <a:pPr lvl="0" algn="ctr" defTabSz="533400">
            <a:lnSpc>
              <a:spcPct val="90000"/>
            </a:lnSpc>
            <a:spcBef>
              <a:spcPct val="0"/>
            </a:spcBef>
            <a:spcAft>
              <a:spcPct val="35000"/>
            </a:spcAft>
          </a:pPr>
          <a:endParaRPr lang="en-US" sz="1200" kern="1200"/>
        </a:p>
      </dsp:txBody>
      <dsp:txXfrm>
        <a:off x="102893" y="4739997"/>
        <a:ext cx="2232614" cy="19019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A7727-C1F4-4245-963B-CD86421C71D9}">
      <dsp:nvSpPr>
        <dsp:cNvPr id="0" name=""/>
        <dsp:cNvSpPr/>
      </dsp:nvSpPr>
      <dsp:spPr>
        <a:xfrm>
          <a:off x="1718553" y="2279180"/>
          <a:ext cx="2592302" cy="2242446"/>
        </a:xfrm>
        <a:prstGeom prst="hexagon">
          <a:avLst>
            <a:gd name="adj" fmla="val 28570"/>
            <a:gd name="vf" fmla="val 11547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a:t>CORE ETHICAL PRINCIPLES</a:t>
          </a:r>
        </a:p>
      </dsp:txBody>
      <dsp:txXfrm>
        <a:off x="2148134" y="2650785"/>
        <a:ext cx="1733140" cy="1499236"/>
      </dsp:txXfrm>
    </dsp:sp>
    <dsp:sp modelId="{290B2D94-280F-4C4E-90A5-4D3614BD8D1F}">
      <dsp:nvSpPr>
        <dsp:cNvPr id="0" name=""/>
        <dsp:cNvSpPr/>
      </dsp:nvSpPr>
      <dsp:spPr>
        <a:xfrm>
          <a:off x="3341832" y="1206321"/>
          <a:ext cx="978067" cy="842734"/>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518022E0-190F-432B-AA58-381F73D6C977}">
      <dsp:nvSpPr>
        <dsp:cNvPr id="0" name=""/>
        <dsp:cNvSpPr/>
      </dsp:nvSpPr>
      <dsp:spPr>
        <a:xfrm>
          <a:off x="1957341" y="239673"/>
          <a:ext cx="2124373" cy="1837832"/>
        </a:xfrm>
        <a:prstGeom prst="hexagon">
          <a:avLst>
            <a:gd name="adj" fmla="val 28570"/>
            <a:gd name="vf" fmla="val 11547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a:t>Integrity</a:t>
          </a:r>
          <a:endParaRPr lang="en-US" sz="1800" kern="1200"/>
        </a:p>
      </dsp:txBody>
      <dsp:txXfrm>
        <a:off x="2309395" y="544241"/>
        <a:ext cx="1420265" cy="1228696"/>
      </dsp:txXfrm>
    </dsp:sp>
    <dsp:sp modelId="{43FA1A64-A36C-4F09-92A5-A3F85CD50320}">
      <dsp:nvSpPr>
        <dsp:cNvPr id="0" name=""/>
        <dsp:cNvSpPr/>
      </dsp:nvSpPr>
      <dsp:spPr>
        <a:xfrm>
          <a:off x="4483313" y="2781786"/>
          <a:ext cx="978067" cy="842734"/>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87DE8A55-5814-4972-A5F4-9E106FCCDB30}">
      <dsp:nvSpPr>
        <dsp:cNvPr id="0" name=""/>
        <dsp:cNvSpPr/>
      </dsp:nvSpPr>
      <dsp:spPr>
        <a:xfrm>
          <a:off x="3905638" y="1370063"/>
          <a:ext cx="2124373" cy="1837832"/>
        </a:xfrm>
        <a:prstGeom prst="hexagon">
          <a:avLst>
            <a:gd name="adj" fmla="val 28570"/>
            <a:gd name="vf" fmla="val 115470"/>
          </a:avLst>
        </a:prstGeom>
        <a:gradFill rotWithShape="0">
          <a:gsLst>
            <a:gs pos="0">
              <a:schemeClr val="accent3">
                <a:hueOff val="677650"/>
                <a:satOff val="25000"/>
                <a:lumOff val="-3676"/>
                <a:alphaOff val="0"/>
                <a:satMod val="103000"/>
                <a:lumMod val="102000"/>
                <a:tint val="94000"/>
              </a:schemeClr>
            </a:gs>
            <a:gs pos="50000">
              <a:schemeClr val="accent3">
                <a:hueOff val="677650"/>
                <a:satOff val="25000"/>
                <a:lumOff val="-3676"/>
                <a:alphaOff val="0"/>
                <a:satMod val="110000"/>
                <a:lumMod val="100000"/>
                <a:shade val="100000"/>
              </a:schemeClr>
            </a:gs>
            <a:gs pos="100000">
              <a:schemeClr val="accent3">
                <a:hueOff val="677650"/>
                <a:satOff val="25000"/>
                <a:lumOff val="-367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a:t>Respect for Culture &amp; Customary Law</a:t>
          </a:r>
          <a:endParaRPr lang="en-US" sz="1800" kern="1200"/>
        </a:p>
      </dsp:txBody>
      <dsp:txXfrm>
        <a:off x="4257692" y="1674631"/>
        <a:ext cx="1420265" cy="1228696"/>
      </dsp:txXfrm>
    </dsp:sp>
    <dsp:sp modelId="{45C56D0B-EFFD-4DFF-BB9E-713AB44DD5E5}">
      <dsp:nvSpPr>
        <dsp:cNvPr id="0" name=""/>
        <dsp:cNvSpPr/>
      </dsp:nvSpPr>
      <dsp:spPr>
        <a:xfrm>
          <a:off x="3690367" y="4560191"/>
          <a:ext cx="978067" cy="842734"/>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AD5900D9-798D-4F41-B3E6-7401CCF7E565}">
      <dsp:nvSpPr>
        <dsp:cNvPr id="0" name=""/>
        <dsp:cNvSpPr/>
      </dsp:nvSpPr>
      <dsp:spPr>
        <a:xfrm>
          <a:off x="3842927" y="3918420"/>
          <a:ext cx="2124373" cy="1837832"/>
        </a:xfrm>
        <a:prstGeom prst="hexagon">
          <a:avLst>
            <a:gd name="adj" fmla="val 28570"/>
            <a:gd name="vf" fmla="val 115470"/>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a:t>Avoidance of Conflict of Interest</a:t>
          </a:r>
          <a:endParaRPr lang="en-US" sz="1800" kern="1200"/>
        </a:p>
      </dsp:txBody>
      <dsp:txXfrm>
        <a:off x="4194981" y="4222988"/>
        <a:ext cx="1420265" cy="1228696"/>
      </dsp:txXfrm>
    </dsp:sp>
    <dsp:sp modelId="{AB39EC70-CAFA-428F-9F96-AD2663F215F1}">
      <dsp:nvSpPr>
        <dsp:cNvPr id="0" name=""/>
        <dsp:cNvSpPr/>
      </dsp:nvSpPr>
      <dsp:spPr>
        <a:xfrm>
          <a:off x="1723377" y="4744796"/>
          <a:ext cx="978067" cy="842734"/>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3BEB0169-6988-4291-B76E-14984D35BCC9}">
      <dsp:nvSpPr>
        <dsp:cNvPr id="0" name=""/>
        <dsp:cNvSpPr/>
      </dsp:nvSpPr>
      <dsp:spPr>
        <a:xfrm>
          <a:off x="502252" y="4341517"/>
          <a:ext cx="2124373" cy="1837832"/>
        </a:xfrm>
        <a:prstGeom prst="hexagon">
          <a:avLst>
            <a:gd name="adj" fmla="val 28570"/>
            <a:gd name="vf" fmla="val 115470"/>
          </a:avLst>
        </a:prstGeom>
        <a:gradFill rotWithShape="0">
          <a:gsLst>
            <a:gs pos="0">
              <a:schemeClr val="accent3">
                <a:hueOff val="2032949"/>
                <a:satOff val="75000"/>
                <a:lumOff val="-11029"/>
                <a:alphaOff val="0"/>
                <a:satMod val="103000"/>
                <a:lumMod val="102000"/>
                <a:tint val="94000"/>
              </a:schemeClr>
            </a:gs>
            <a:gs pos="50000">
              <a:schemeClr val="accent3">
                <a:hueOff val="2032949"/>
                <a:satOff val="75000"/>
                <a:lumOff val="-11029"/>
                <a:alphaOff val="0"/>
                <a:satMod val="110000"/>
                <a:lumMod val="100000"/>
                <a:shade val="100000"/>
              </a:schemeClr>
            </a:gs>
            <a:gs pos="100000">
              <a:schemeClr val="accent3">
                <a:hueOff val="2032949"/>
                <a:satOff val="75000"/>
                <a:lumOff val="-1102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a:t>Accountability to Community</a:t>
          </a:r>
          <a:endParaRPr lang="en-US" sz="1800" kern="1200"/>
        </a:p>
      </dsp:txBody>
      <dsp:txXfrm>
        <a:off x="854306" y="4646085"/>
        <a:ext cx="1420265" cy="1228696"/>
      </dsp:txXfrm>
    </dsp:sp>
    <dsp:sp modelId="{3B7CB3E7-C20F-45ED-AE54-3AF6DF5FC727}">
      <dsp:nvSpPr>
        <dsp:cNvPr id="0" name=""/>
        <dsp:cNvSpPr/>
      </dsp:nvSpPr>
      <dsp:spPr>
        <a:xfrm>
          <a:off x="0" y="1851406"/>
          <a:ext cx="2124373" cy="1837832"/>
        </a:xfrm>
        <a:prstGeom prst="hexagon">
          <a:avLst>
            <a:gd name="adj" fmla="val 28570"/>
            <a:gd name="vf" fmla="val 11547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a:t>Protection of Indigenous Knowledge</a:t>
          </a:r>
          <a:endParaRPr lang="en-US" sz="1800" kern="1200"/>
        </a:p>
      </dsp:txBody>
      <dsp:txXfrm>
        <a:off x="352054" y="2155974"/>
        <a:ext cx="1420265" cy="122869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9CD25-B748-40C2-9B87-67F0C1BD400A}"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176193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9CD25-B748-40C2-9B87-67F0C1BD400A}"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829312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9CD25-B748-40C2-9B87-67F0C1BD400A}"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570329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9CD25-B748-40C2-9B87-67F0C1BD400A}"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3914313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B9CD25-B748-40C2-9B87-67F0C1BD400A}"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50939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9CD25-B748-40C2-9B87-67F0C1BD400A}"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1838579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9CD25-B748-40C2-9B87-67F0C1BD400A}"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1397634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9CD25-B748-40C2-9B87-67F0C1BD400A}" type="datetimeFigureOut">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3079646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9CD25-B748-40C2-9B87-67F0C1BD400A}" type="datetimeFigureOut">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2906099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B9CD25-B748-40C2-9B87-67F0C1BD400A}"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3328839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B9CD25-B748-40C2-9B87-67F0C1BD400A}"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69DBA-EBB0-412F-8D53-C74F9DA24A2D}" type="slidenum">
              <a:rPr lang="en-US" smtClean="0"/>
              <a:t>‹#›</a:t>
            </a:fld>
            <a:endParaRPr lang="en-US"/>
          </a:p>
        </p:txBody>
      </p:sp>
    </p:spTree>
    <p:extLst>
      <p:ext uri="{BB962C8B-B14F-4D97-AF65-F5344CB8AC3E}">
        <p14:creationId xmlns:p14="http://schemas.microsoft.com/office/powerpoint/2010/main" val="262803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Cliquez pour modifier le style du titre principal</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Modifier les styles de texte principaux</a:t>
            </a:r>
          </a:p>
          <a:p>
            <a:pPr lvl="1"/>
            <a:r>
              <a:rPr lang="en-US" smtClean="0"/>
              <a:t>Deuxième niveau</a:t>
            </a:r>
          </a:p>
          <a:p>
            <a:pPr lvl="2"/>
            <a:r>
              <a:rPr lang="en-US" smtClean="0"/>
              <a:t>Troisième niveau</a:t>
            </a:r>
          </a:p>
          <a:p>
            <a:pPr lvl="3"/>
            <a:r>
              <a:rPr lang="en-US" smtClean="0"/>
              <a:t>Quatrième niveau</a:t>
            </a:r>
          </a:p>
          <a:p>
            <a:pPr lvl="4"/>
            <a:r>
              <a:rPr lang="en-US" smtClean="0"/>
              <a:t>Cinquième niveau</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9CD25-B748-40C2-9B87-67F0C1BD400A}" type="datetimeFigureOut">
              <a:rPr lang="en-US" smtClean="0"/>
              <a:t>14/01/2026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69DBA-EBB0-412F-8D53-C74F9DA24A2D}" type="slidenum">
              <a:rPr lang="en-US" smtClean="0"/>
              <a:t>‹#›</a:t>
            </a:fld>
            <a:endParaRPr lang="en-US"/>
          </a:p>
        </p:txBody>
      </p:sp>
    </p:spTree>
    <p:extLst>
      <p:ext uri="{BB962C8B-B14F-4D97-AF65-F5344CB8AC3E}">
        <p14:creationId xmlns:p14="http://schemas.microsoft.com/office/powerpoint/2010/main" val="3783652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6096000" cy="6858000"/>
          </a:xfrm>
          <a:prstGeom prst="rect">
            <a:avLst/>
          </a:prstGeom>
        </p:spPr>
      </p:pic>
      <p:sp>
        <p:nvSpPr>
          <p:cNvPr id="10" name="TextBox 9"/>
          <p:cNvSpPr txBox="1"/>
          <p:nvPr/>
        </p:nvSpPr>
        <p:spPr>
          <a:xfrm>
            <a:off x="6815579" y="791852"/>
            <a:ext cx="4336330" cy="1200329"/>
          </a:xfrm>
          <a:prstGeom prst="rect">
            <a:avLst/>
          </a:prstGeom>
          <a:noFill/>
        </p:spPr>
        <p:txBody>
          <a:bodyPr wrap="square" rtlCol="0">
            <a:spAutoFit/>
          </a:bodyPr>
          <a:lstStyle/>
          <a:p>
            <a:r>
              <a:rPr lang="en-US" sz="7200" dirty="0"/>
              <a:t>MODULE 2</a:t>
            </a:r>
          </a:p>
        </p:txBody>
      </p:sp>
      <p:sp>
        <p:nvSpPr>
          <p:cNvPr id="11" name="TextBox 10"/>
          <p:cNvSpPr txBox="1"/>
          <p:nvPr/>
        </p:nvSpPr>
        <p:spPr>
          <a:xfrm>
            <a:off x="7277493" y="3223967"/>
            <a:ext cx="4572000" cy="1938992"/>
          </a:xfrm>
          <a:prstGeom prst="rect">
            <a:avLst/>
          </a:prstGeom>
          <a:noFill/>
        </p:spPr>
        <p:txBody>
          <a:bodyPr wrap="square" rtlCol="0">
            <a:spAutoFit/>
          </a:bodyPr>
          <a:lstStyle/>
          <a:p>
            <a:r>
              <a:rPr lang="en-US" sz="6000" b="1" dirty="0"/>
              <a:t>Exigences fiduciaires</a:t>
            </a:r>
          </a:p>
        </p:txBody>
      </p:sp>
    </p:spTree>
    <p:extLst>
      <p:ext uri="{BB962C8B-B14F-4D97-AF65-F5344CB8AC3E}">
        <p14:creationId xmlns:p14="http://schemas.microsoft.com/office/powerpoint/2010/main" val="264649117"/>
      </p:ext>
    </p:extLst>
  </p:cSld>
  <p:clrMapOvr>
    <a:masterClrMapping/>
  </p:clrMapOvr>
  <p:timing>
    <p:tnLst>
      <p:par>
        <p:cTn id="1" dur="indefinite" restart="never" nodeType="tmRoot"/>
      </p:par>
    </p:tnLst>
  </p:timing>
</p:sld>
</file>

<file path=ppt/slides/slide10.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6096000" cy="6858000"/>
          </a:xfrm>
          <a:prstGeom prst="rect">
            <a:avLst/>
          </a:prstGeom>
        </p:spPr>
      </p:pic>
      <p:sp>
        <p:nvSpPr>
          <p:cNvPr id="10" name="TextBox 9"/>
          <p:cNvSpPr txBox="1"/>
          <p:nvPr/>
        </p:nvSpPr>
        <p:spPr>
          <a:xfrm>
            <a:off x="7390614" y="2055044"/>
            <a:ext cx="4336330" cy="3046988"/>
          </a:xfrm>
          <a:prstGeom prst="rect">
            <a:avLst/>
          </a:prstGeom>
          <a:noFill/>
        </p:spPr>
        <p:txBody>
          <a:bodyPr wrap="square" rtlCol="0">
            <a:spAutoFit/>
          </a:bodyPr>
          <a:lstStyle/>
          <a:p>
            <a:r>
              <a:rPr lang="en-US" sz="9600" b="1" dirty="0" smtClean="0">
                <a:latin typeface="Arial Black" panose="020B0A04020102020204" pitchFamily="34" charset="0"/>
              </a:rPr>
              <a:t>FIN</a:t>
            </a:r>
            <a:endParaRPr lang="en-US" sz="9600" b="1" dirty="0">
              <a:latin typeface="Arial Black" panose="020B0A04020102020204" pitchFamily="34" charset="0"/>
            </a:endParaRPr>
          </a:p>
        </p:txBody>
      </p:sp>
    </p:spTree>
    <p:extLst>
      <p:ext uri="{BB962C8B-B14F-4D97-AF65-F5344CB8AC3E}">
        <p14:creationId xmlns:p14="http://schemas.microsoft.com/office/powerpoint/2010/main" val="899283769"/>
      </p:ext>
    </p:extLst>
  </p:cSld>
  <p:clrMapOvr>
    <a:masterClrMapping/>
  </p:clrMapOvr>
  <p:timing>
    <p:tnLst>
      <p:par>
        <p:cTn id="1" dur="indefinite" restart="never" nodeType="tmRoot"/>
      </p:par>
    </p:tnLst>
  </p:timing>
</p:sld>
</file>

<file path=ppt/slides/slide2.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6096000" cy="6858000"/>
          </a:xfrm>
          <a:prstGeom prst="rect">
            <a:avLst/>
          </a:prstGeom>
        </p:spPr>
      </p:pic>
      <p:sp>
        <p:nvSpPr>
          <p:cNvPr id="10" name="TextBox 9"/>
          <p:cNvSpPr txBox="1"/>
          <p:nvPr/>
        </p:nvSpPr>
        <p:spPr>
          <a:xfrm>
            <a:off x="6815579" y="791852"/>
            <a:ext cx="4336330" cy="1200329"/>
          </a:xfrm>
          <a:prstGeom prst="rect">
            <a:avLst/>
          </a:prstGeom>
          <a:noFill/>
        </p:spPr>
        <p:txBody>
          <a:bodyPr wrap="square" rtlCol="0">
            <a:spAutoFit/>
          </a:bodyPr>
          <a:lstStyle/>
          <a:p>
            <a:r>
              <a:rPr lang="en-US" sz="3600" b="1" dirty="0" smtClean="0"/>
              <a:t>Que sont les obligations fiduciaires ?</a:t>
            </a:r>
            <a:endParaRPr lang="en-US" sz="3600" b="1" dirty="0"/>
          </a:p>
        </p:txBody>
      </p:sp>
      <p:sp>
        <p:nvSpPr>
          <p:cNvPr id="11" name="TextBox 10"/>
          <p:cNvSpPr txBox="1"/>
          <p:nvPr/>
        </p:nvSpPr>
        <p:spPr>
          <a:xfrm>
            <a:off x="6212264" y="2422689"/>
            <a:ext cx="5363851" cy="3139321"/>
          </a:xfrm>
          <a:prstGeom prst="rect">
            <a:avLst/>
          </a:prstGeom>
          <a:noFill/>
        </p:spPr>
        <p:txBody>
          <a:bodyPr wrap="square" rtlCol="0">
            <a:spAutoFit/>
          </a:bodyPr>
          <a:lstStyle/>
          <a:p>
            <a:r>
              <a:rPr lang="en-US" dirty="0" smtClean="0"/>
              <a:t>Le </a:t>
            </a:r>
            <a:r>
              <a:rPr lang="en-US" dirty="0"/>
              <a:t>terme « fiduciaire » vient du latin </a:t>
            </a:r>
            <a:r>
              <a:rPr lang="en-US" i="1" dirty="0" err="1"/>
              <a:t>fiducia</a:t>
            </a:r>
            <a:r>
              <a:rPr lang="en-US" dirty="0"/>
              <a:t>, qui signifie « </a:t>
            </a:r>
            <a:r>
              <a:rPr lang="en-US" b="1" dirty="0"/>
              <a:t>confiance </a:t>
            </a:r>
            <a:r>
              <a:rPr lang="en-US" dirty="0"/>
              <a:t>». Lorsque vous avez une responsabilité fiduciaire, vous êtes légalement tenu d'agir dans l'intérêt supérieur d'une autre personne (les bénéficiaires), plutôt que dans votre propre intérêt personnel</a:t>
            </a:r>
            <a:r>
              <a:rPr lang="en-US" dirty="0" smtClean="0"/>
              <a:t>.</a:t>
            </a:r>
          </a:p>
          <a:p>
            <a:endParaRPr lang="en-US" dirty="0"/>
          </a:p>
          <a:p>
            <a:r>
              <a:rPr lang="en-US" dirty="0"/>
              <a:t>Dans le contexte des organisations autochtones, les exigences fiduciaires relatives aux autochtones font référence aux obligations légales et éthiques de gérer les ressources (argent, terres et actifs) avec le plus haut niveau de diligence, d'honnêteté et de loyauté.</a:t>
            </a:r>
          </a:p>
        </p:txBody>
      </p:sp>
    </p:spTree>
    <p:extLst>
      <p:ext uri="{BB962C8B-B14F-4D97-AF65-F5344CB8AC3E}">
        <p14:creationId xmlns:p14="http://schemas.microsoft.com/office/powerpoint/2010/main" val="4003163188"/>
      </p:ext>
    </p:extLst>
  </p:cSld>
  <p:clrMapOvr>
    <a:masterClrMapping/>
  </p:clrMapOvr>
  <p:timing>
    <p:tnLst>
      <p:par>
        <p:cTn id="1" dur="indefinite" restart="never" nodeType="tmRoot"/>
      </p:par>
    </p:tnLst>
  </p:timing>
</p:sld>
</file>

<file path=ppt/slides/slide3.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6096000" cy="6858000"/>
          </a:xfrm>
          <a:prstGeom prst="rect">
            <a:avLst/>
          </a:prstGeom>
        </p:spPr>
      </p:pic>
      <p:sp>
        <p:nvSpPr>
          <p:cNvPr id="10" name="TextBox 9"/>
          <p:cNvSpPr txBox="1"/>
          <p:nvPr/>
        </p:nvSpPr>
        <p:spPr>
          <a:xfrm>
            <a:off x="6815579" y="791852"/>
            <a:ext cx="4336330" cy="954107"/>
          </a:xfrm>
          <a:prstGeom prst="rect">
            <a:avLst/>
          </a:prstGeom>
          <a:noFill/>
        </p:spPr>
        <p:txBody>
          <a:bodyPr wrap="square" rtlCol="0">
            <a:spAutoFit/>
          </a:bodyPr>
          <a:lstStyle/>
          <a:p>
            <a:r>
              <a:rPr lang="en-US" sz="2800" b="1" dirty="0" smtClean="0"/>
              <a:t>Pourquoi les donateurs mettent-ils l'accent sur la responsabilité fiduciaire ?</a:t>
            </a:r>
            <a:endParaRPr lang="en-US" sz="2800" b="1" dirty="0"/>
          </a:p>
        </p:txBody>
      </p:sp>
      <p:sp>
        <p:nvSpPr>
          <p:cNvPr id="11" name="TextBox 10"/>
          <p:cNvSpPr txBox="1"/>
          <p:nvPr/>
        </p:nvSpPr>
        <p:spPr>
          <a:xfrm>
            <a:off x="6466788" y="2422689"/>
            <a:ext cx="5109327" cy="2246769"/>
          </a:xfrm>
          <a:prstGeom prst="rect">
            <a:avLst/>
          </a:prstGeom>
          <a:noFill/>
        </p:spPr>
        <p:txBody>
          <a:bodyPr wrap="square" rtlCol="0">
            <a:spAutoFit/>
          </a:bodyPr>
          <a:lstStyle/>
          <a:p>
            <a:pPr algn="just"/>
            <a:r>
              <a:rPr lang="en-US" sz="2000" b="1" dirty="0"/>
              <a:t>La responsabilité fiduciaire</a:t>
            </a:r>
            <a:r>
              <a:rPr lang="en-US" sz="2000" dirty="0"/>
              <a:t> des</a:t>
            </a:r>
            <a:r>
              <a:rPr lang="en-US" sz="2000" dirty="0" smtClean="0"/>
              <a:t> principaux </a:t>
            </a:r>
            <a:r>
              <a:rPr lang="en-US" sz="2000" dirty="0"/>
              <a:t>donateurs </a:t>
            </a:r>
            <a:r>
              <a:rPr lang="en-US" sz="2000" dirty="0"/>
              <a:t>est la preuve qu'ils remplissent leur devoir envers leurs contribuables ou leurs donateurs, c'est pourquoi ils opèrent dans le cadre de mandats juridiques stricts. Il existe cinq exigences « non négociables » auxquelles les organisations autochtones sont susceptibles d'être confrontées dans le cadre d'un accord de subvention.</a:t>
            </a:r>
          </a:p>
        </p:txBody>
      </p:sp>
    </p:spTree>
    <p:extLst>
      <p:ext uri="{BB962C8B-B14F-4D97-AF65-F5344CB8AC3E}">
        <p14:creationId xmlns:p14="http://schemas.microsoft.com/office/powerpoint/2010/main" val="2955376627"/>
      </p:ext>
    </p:extLst>
  </p:cSld>
  <p:clrMapOvr>
    <a:masterClrMapping/>
  </p:clrMapOvr>
  <p:timing>
    <p:tnLst>
      <p:par>
        <p:cTn id="1" dur="indefinite" restart="never" nodeType="tmRoot"/>
      </p:par>
    </p:tnLst>
  </p:timing>
</p:sld>
</file>

<file path=ppt/slides/slide4.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85508094"/>
              </p:ext>
            </p:extLst>
          </p:nvPr>
        </p:nvGraphicFramePr>
        <p:xfrm>
          <a:off x="0" y="0"/>
          <a:ext cx="12192001" cy="6894216"/>
        </p:xfrm>
        <a:graphic>
          <a:graphicData uri="http://schemas.openxmlformats.org/drawingml/2006/table">
            <a:tbl>
              <a:tblPr firstRow="1" firstCol="1" bandRow="1">
                <a:tableStyleId>{5C22544A-7EE6-4342-B048-85BDC9FD1C3A}</a:tableStyleId>
              </a:tblPr>
              <a:tblGrid>
                <a:gridCol w="2753034">
                  <a:extLst>
                    <a:ext uri="{9D8B030D-6E8A-4147-A177-3AD203B41FA5}">
                      <a16:colId xmlns:a16="http://schemas.microsoft.com/office/drawing/2014/main" val="3460891426"/>
                    </a:ext>
                  </a:extLst>
                </a:gridCol>
                <a:gridCol w="9438967">
                  <a:extLst>
                    <a:ext uri="{9D8B030D-6E8A-4147-A177-3AD203B41FA5}">
                      <a16:colId xmlns:a16="http://schemas.microsoft.com/office/drawing/2014/main" val="3479346257"/>
                    </a:ext>
                  </a:extLst>
                </a:gridCol>
              </a:tblGrid>
              <a:tr h="1421159">
                <a:tc>
                  <a:txBody>
                    <a:bodyPr/>
                    <a:lstStyle/>
                    <a:p>
                      <a:pPr marL="0" marR="0">
                        <a:lnSpc>
                          <a:spcPct val="107000"/>
                        </a:lnSpc>
                        <a:spcBef>
                          <a:spcPts val="0"/>
                        </a:spcBef>
                        <a:spcAft>
                          <a:spcPts val="800"/>
                        </a:spcAft>
                      </a:pPr>
                      <a:r>
                        <a:rPr lang="en-US" sz="1100" dirty="0">
                          <a:effectLst/>
                        </a:rPr>
                        <a:t>Contrôles financiers internes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tc>
                  <a:txBody>
                    <a:bodyPr/>
                    <a:lstStyle/>
                    <a:p>
                      <a:pPr marL="0" marR="0">
                        <a:lnSpc>
                          <a:spcPct val="107000"/>
                        </a:lnSpc>
                        <a:spcBef>
                          <a:spcPts val="0"/>
                        </a:spcBef>
                        <a:spcAft>
                          <a:spcPts val="800"/>
                        </a:spcAft>
                      </a:pPr>
                      <a:r>
                        <a:rPr lang="en-US" sz="1100">
                          <a:effectLst/>
                        </a:rPr>
                        <a:t>Les donateurs veulent s'assurer qu'aucune personne n'a le contrôle total sur l'argent.</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a:effectLst/>
                        </a:rPr>
                        <a:t>Séparation des tâches : la personne qui approuve un achat ne peut pas être la même que celle qui signe le chèque ou enregistre la transaction dans les livres comptables.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a:effectLst/>
                        </a:rPr>
                        <a:t>Niveaux d'autorisation : règles écrites claires sur qui peut dépenser quoi (par exemple, un responsable peut approuver jusqu'à 1 000 dollars, mais tout montant supérieur à 5 000 dollars doit être approuvé par le conseil d'administration).</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a:effectLst/>
                        </a:rPr>
                        <a:t>Pistes d'audit : chaque dépense doit être accompagnée d'un « document source » original (facture, reçu ou feuille de temps).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extLst>
                  <a:ext uri="{0D108BD9-81ED-4DB2-BD59-A6C34878D82A}">
                    <a16:rowId xmlns:a16="http://schemas.microsoft.com/office/drawing/2014/main" val="112715765"/>
                  </a:ext>
                </a:extLst>
              </a:tr>
              <a:tr h="1421159">
                <a:tc>
                  <a:txBody>
                    <a:bodyPr/>
                    <a:lstStyle/>
                    <a:p>
                      <a:pPr marL="0" marR="0">
                        <a:lnSpc>
                          <a:spcPct val="107000"/>
                        </a:lnSpc>
                        <a:spcBef>
                          <a:spcPts val="0"/>
                        </a:spcBef>
                        <a:spcAft>
                          <a:spcPts val="800"/>
                        </a:spcAft>
                      </a:pPr>
                      <a:r>
                        <a:rPr lang="en-US" sz="1100" dirty="0">
                          <a:effectLst/>
                        </a:rPr>
                        <a:t>2. Normes d'approvisionnement (la « règle d'équité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tc>
                  <a:txBody>
                    <a:bodyPr/>
                    <a:lstStyle/>
                    <a:p>
                      <a:pPr marL="0" marR="0">
                        <a:lnSpc>
                          <a:spcPct val="107000"/>
                        </a:lnSpc>
                        <a:spcBef>
                          <a:spcPts val="0"/>
                        </a:spcBef>
                        <a:spcAft>
                          <a:spcPts val="800"/>
                        </a:spcAft>
                      </a:pPr>
                      <a:r>
                        <a:rPr lang="en-US" sz="1100" dirty="0">
                          <a:effectLst/>
                        </a:rPr>
                        <a:t>Les donateurs mettent l'accent sur le rapport qualité-prix (</a:t>
                      </a:r>
                      <a:r>
                        <a:rPr lang="en-US" sz="1100" dirty="0" err="1">
                          <a:effectLst/>
                        </a:rPr>
                        <a:t>VfM</a:t>
                      </a:r>
                      <a:r>
                        <a:rPr lang="en-US" sz="1100" dirty="0">
                          <a:effectLst/>
                        </a:rPr>
                        <a:t>). Ils veulent s'assurer que les subventions ne sont pas utilisées pour payer des services trop chers ou favoriser certaines personnes.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Appel d'offres concurrentiel : pour les achats importants (souvent supérieurs à 5 000 ou 10 000 dollars), vous devez obtenir au moins trois devis afin de prouver que vous obtenez le meilleur prix et la meilleure qualité.</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Politique en matière de conflits d'intérêts : vous devez divulguer si un fournisseur est lié à un membre du personnel ou du conseil d'administration.</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Coûts éligibles et non éligibles : les donateurs interdisent strictement l'utilisation des subventions pour des dépenses telles que l'alcool, les amendes ou les « divertissements », sauf autorisation préalable explicite.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extLst>
                  <a:ext uri="{0D108BD9-81ED-4DB2-BD59-A6C34878D82A}">
                    <a16:rowId xmlns:a16="http://schemas.microsoft.com/office/drawing/2014/main" val="382370721"/>
                  </a:ext>
                </a:extLst>
              </a:tr>
              <a:tr h="1063922">
                <a:tc>
                  <a:txBody>
                    <a:bodyPr/>
                    <a:lstStyle/>
                    <a:p>
                      <a:pPr marL="0" marR="0">
                        <a:lnSpc>
                          <a:spcPct val="107000"/>
                        </a:lnSpc>
                        <a:spcBef>
                          <a:spcPts val="0"/>
                        </a:spcBef>
                        <a:spcAft>
                          <a:spcPts val="800"/>
                        </a:spcAft>
                      </a:pPr>
                      <a:r>
                        <a:rPr lang="en-US" sz="1100" dirty="0">
                          <a:effectLst/>
                        </a:rPr>
                        <a:t>Comptabilité des fonds restreints (le « système des compartiments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tc>
                  <a:txBody>
                    <a:bodyPr/>
                    <a:lstStyle/>
                    <a:p>
                      <a:pPr marL="0" marR="0">
                        <a:lnSpc>
                          <a:spcPct val="107000"/>
                        </a:lnSpc>
                        <a:spcBef>
                          <a:spcPts val="0"/>
                        </a:spcBef>
                        <a:spcAft>
                          <a:spcPts val="800"/>
                        </a:spcAft>
                      </a:pPr>
                      <a:r>
                        <a:rPr lang="en-US" sz="1100" dirty="0">
                          <a:effectLst/>
                        </a:rPr>
                        <a:t>Les donateurs exigent que leur argent soit conservé séparément des fonds généraux de votre organisation.</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Pas de mélange : vous devez être en mesure de suivre chaque dollar de la « subvention A » séparément de la « subvention B » dans votre logiciel de comptabilité (souvent à l'aide de « classes » ou de « codes de projet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Dépenses limitées dans le temps : les fonds doivent être dépensés entre les dates de début et de fin de l'accord. Tout argent restant doit généralement être restitué ou « reprogrammé » avec une autorisation écrite.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extLst>
                  <a:ext uri="{0D108BD9-81ED-4DB2-BD59-A6C34878D82A}">
                    <a16:rowId xmlns:a16="http://schemas.microsoft.com/office/drawing/2014/main" val="254438574"/>
                  </a:ext>
                </a:extLst>
              </a:tr>
              <a:tr h="1581395">
                <a:tc>
                  <a:txBody>
                    <a:bodyPr/>
                    <a:lstStyle/>
                    <a:p>
                      <a:pPr marL="0" marR="0">
                        <a:lnSpc>
                          <a:spcPct val="107000"/>
                        </a:lnSpc>
                        <a:spcBef>
                          <a:spcPts val="0"/>
                        </a:spcBef>
                        <a:spcAft>
                          <a:spcPts val="800"/>
                        </a:spcAft>
                      </a:pPr>
                      <a:r>
                        <a:rPr lang="en-US" sz="1100">
                          <a:effectLst/>
                        </a:rPr>
                        <a:t>Rapports et audits (la « preuve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tc>
                  <a:txBody>
                    <a:bodyPr/>
                    <a:lstStyle/>
                    <a:p>
                      <a:pPr marL="0" marR="0">
                        <a:lnSpc>
                          <a:spcPct val="107000"/>
                        </a:lnSpc>
                        <a:spcBef>
                          <a:spcPts val="0"/>
                        </a:spcBef>
                        <a:spcAft>
                          <a:spcPts val="800"/>
                        </a:spcAft>
                      </a:pPr>
                      <a:r>
                        <a:rPr lang="en-US" sz="1100" dirty="0">
                          <a:effectLst/>
                        </a:rPr>
                        <a:t>Les principaux donateurs s'appuient sur des rapports standardisés et fréquents pour surveiller leurs risques.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Alignement narratif et financier : votre rapport d'activité doit correspondre à votre rapport financier. Si vous déclarez avoir organisé un atelier pour 50 personnes, votre rapport financier doit indiquer les frais de restauration et de déplacement correspondant exactement à cet événement.</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Audits externes : de nombreux donateurs exigent un audit annuel indépendant du projet, dans le cadre duquel un expert-comptable tiers vérifie que vous avez respecté les règles spécifiques du donateur.</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Suivi du taux d'épuisement : les donateurs examinent votre « taux d'absorption ». Si vous avez utilisé 90 % de votre temps mais seulement 20 % de votre budget, ils considèrent que le projet présente un risque élevé d'échec.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extLst>
                  <a:ext uri="{0D108BD9-81ED-4DB2-BD59-A6C34878D82A}">
                    <a16:rowId xmlns:a16="http://schemas.microsoft.com/office/drawing/2014/main" val="2553431880"/>
                  </a:ext>
                </a:extLst>
              </a:tr>
              <a:tr h="1370365">
                <a:tc>
                  <a:txBody>
                    <a:bodyPr/>
                    <a:lstStyle/>
                    <a:p>
                      <a:pPr marL="0" marR="0">
                        <a:lnSpc>
                          <a:spcPct val="107000"/>
                        </a:lnSpc>
                        <a:spcBef>
                          <a:spcPts val="0"/>
                        </a:spcBef>
                        <a:spcAft>
                          <a:spcPts val="800"/>
                        </a:spcAft>
                      </a:pPr>
                      <a:r>
                        <a:rPr lang="en-US" sz="1100">
                          <a:effectLst/>
                        </a:rPr>
                        <a:t>Conformité aux « mesures de sauvegarde » mondiales</a:t>
                      </a:r>
                    </a:p>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tc>
                  <a:txBody>
                    <a:bodyPr/>
                    <a:lstStyle/>
                    <a:p>
                      <a:pPr marL="0" marR="0">
                        <a:lnSpc>
                          <a:spcPct val="107000"/>
                        </a:lnSpc>
                        <a:spcBef>
                          <a:spcPts val="0"/>
                        </a:spcBef>
                        <a:spcAft>
                          <a:spcPts val="800"/>
                        </a:spcAft>
                      </a:pPr>
                      <a:r>
                        <a:rPr lang="en-US" sz="1100" dirty="0">
                          <a:effectLst/>
                        </a:rPr>
                        <a:t>Les donateurs modernes ont ajouté des obligations « fiduciaires sociales » à leurs exigences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Lutte contre le terrorisme/AML : veiller à ce que les fonds ne soient pas versés à des personnes figurant sur les « listes de sanctions » mondiales.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Protection contre l'exploitation et les abus sexuels (PSEA) : vous devez disposer de politiques écrites prouvant que vous protégez les membres de la communauté que vous servez.</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100" dirty="0">
                          <a:effectLst/>
                        </a:rPr>
                        <a:t>Souveraineté des données : en particulier pour les groupes autochtones, les donateurs peuvent avoir des exigences concernant la manière dont vous stockez et protégez les données sensibles de la communauté.</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3861" marR="43861" marT="0" marB="0"/>
                </a:tc>
                <a:extLst>
                  <a:ext uri="{0D108BD9-81ED-4DB2-BD59-A6C34878D82A}">
                    <a16:rowId xmlns:a16="http://schemas.microsoft.com/office/drawing/2014/main" val="164903231"/>
                  </a:ext>
                </a:extLst>
              </a:tr>
            </a:tbl>
          </a:graphicData>
        </a:graphic>
      </p:graphicFrame>
    </p:spTree>
    <p:extLst>
      <p:ext uri="{BB962C8B-B14F-4D97-AF65-F5344CB8AC3E}">
        <p14:creationId xmlns:p14="http://schemas.microsoft.com/office/powerpoint/2010/main" val="2769195867"/>
      </p:ext>
    </p:extLst>
  </p:cSld>
  <p:clrMapOvr>
    <a:masterClrMapping/>
  </p:clrMapOvr>
  <p:timing>
    <p:tnLst>
      <p:par>
        <p:cTn id="1" dur="indefinite" restart="never" nodeType="tmRoot"/>
      </p:par>
    </p:tnLst>
  </p:timing>
</p:sld>
</file>

<file path=ppt/slides/slide5.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6096000" cy="6858000"/>
          </a:xfrm>
          <a:prstGeom prst="rect">
            <a:avLst/>
          </a:prstGeom>
        </p:spPr>
      </p:pic>
      <p:sp>
        <p:nvSpPr>
          <p:cNvPr id="10" name="TextBox 9"/>
          <p:cNvSpPr txBox="1"/>
          <p:nvPr/>
        </p:nvSpPr>
        <p:spPr>
          <a:xfrm>
            <a:off x="6721311" y="113122"/>
            <a:ext cx="4336330" cy="830997"/>
          </a:xfrm>
          <a:prstGeom prst="rect">
            <a:avLst/>
          </a:prstGeom>
          <a:noFill/>
        </p:spPr>
        <p:txBody>
          <a:bodyPr wrap="square" rtlCol="0">
            <a:spAutoFit/>
          </a:bodyPr>
          <a:lstStyle/>
          <a:p>
            <a:r>
              <a:rPr lang="en-US" sz="2400" b="1" dirty="0" smtClean="0"/>
              <a:t>Pourquoi la responsabilité fiduciaire pour les organisations autochtones ?</a:t>
            </a:r>
            <a:endParaRPr lang="en-US" sz="2400" b="1" dirty="0"/>
          </a:p>
        </p:txBody>
      </p:sp>
      <p:sp>
        <p:nvSpPr>
          <p:cNvPr id="11" name="TextBox 10"/>
          <p:cNvSpPr txBox="1"/>
          <p:nvPr/>
        </p:nvSpPr>
        <p:spPr>
          <a:xfrm>
            <a:off x="6249971" y="1206631"/>
            <a:ext cx="5825765" cy="4708981"/>
          </a:xfrm>
          <a:prstGeom prst="rect">
            <a:avLst/>
          </a:prstGeom>
          <a:noFill/>
        </p:spPr>
        <p:txBody>
          <a:bodyPr wrap="square" rtlCol="0">
            <a:spAutoFit/>
          </a:bodyPr>
          <a:lstStyle/>
          <a:p>
            <a:r>
              <a:rPr lang="en-US" sz="2000" dirty="0"/>
              <a:t>Pour la plupart des organisations autochtones, </a:t>
            </a:r>
            <a:r>
              <a:rPr lang="en-US" sz="2000" dirty="0" smtClean="0"/>
              <a:t>rendre des comptes </a:t>
            </a:r>
            <a:r>
              <a:rPr lang="en-US" sz="2000" dirty="0"/>
              <a:t>est perçu comme une punition ou un fardeau. Maîtriser la responsabilité fiduciaire est en réalité un outil d'autodétermination qui permet de créer : </a:t>
            </a:r>
            <a:endParaRPr lang="en-US" sz="2000" dirty="0" smtClean="0"/>
          </a:p>
          <a:p>
            <a:endParaRPr lang="en-US" sz="2000" dirty="0"/>
          </a:p>
          <a:p>
            <a:pPr marL="342900" lvl="0" indent="-342900">
              <a:buFont typeface="Wingdings" panose="05000000000000000000" pitchFamily="2" charset="2"/>
              <a:buChar char="q"/>
            </a:pPr>
            <a:r>
              <a:rPr lang="en-US" sz="2000" b="1" dirty="0"/>
              <a:t>Indépendance financière : </a:t>
            </a:r>
            <a:r>
              <a:rPr lang="en-US" sz="2000" dirty="0"/>
              <a:t>les organisations dont les audits sont « irréprochables » et qui obtiennent des notes élevées en matière de responsabilité fiduciaire ont plus de chances d'obtenir </a:t>
            </a:r>
            <a:r>
              <a:rPr lang="en-US" sz="2000" dirty="0"/>
              <a:t>un financement </a:t>
            </a:r>
            <a:r>
              <a:rPr lang="en-US" sz="2000" b="1" dirty="0"/>
              <a:t>pluriannuel </a:t>
            </a:r>
            <a:r>
              <a:rPr lang="en-US" sz="2000" dirty="0"/>
              <a:t>ou </a:t>
            </a:r>
            <a:r>
              <a:rPr lang="en-US" sz="2000" b="1" dirty="0"/>
              <a:t>sans restriction</a:t>
            </a:r>
            <a:r>
              <a:rPr lang="en-US" sz="2000" dirty="0"/>
              <a:t>.</a:t>
            </a:r>
          </a:p>
          <a:p>
            <a:pPr marL="342900" lvl="0" indent="-342900">
              <a:buFont typeface="Wingdings" panose="05000000000000000000" pitchFamily="2" charset="2"/>
              <a:buChar char="q"/>
            </a:pPr>
            <a:r>
              <a:rPr lang="en-US" sz="2000" b="1" dirty="0"/>
              <a:t>La solidité de la gouvernance : </a:t>
            </a:r>
            <a:r>
              <a:rPr lang="en-US" sz="2000" dirty="0"/>
              <a:t>des systèmes financiers solides protègent l'organisation des conflits internes et garantissent la sécurité des actifs communautaires (tels que les terres ou les subventions) pour les « sept générations » à venir.</a:t>
            </a:r>
          </a:p>
          <a:p>
            <a:pPr marL="342900" lvl="0" indent="-342900">
              <a:buFont typeface="Wingdings" panose="05000000000000000000" pitchFamily="2" charset="2"/>
              <a:buChar char="q"/>
            </a:pPr>
            <a:r>
              <a:rPr lang="en-US" sz="2000" b="1" dirty="0"/>
              <a:t>Respect mutuel : </a:t>
            </a:r>
            <a:r>
              <a:rPr lang="en-US" sz="2000" dirty="0"/>
              <a:t>lorsqu'une organisation répond aux normes fiduciaires, le rapport de force passe de « bailleur de fonds et bénéficiaire » à « partenaires égaux ».</a:t>
            </a:r>
          </a:p>
        </p:txBody>
      </p:sp>
    </p:spTree>
    <p:extLst>
      <p:ext uri="{BB962C8B-B14F-4D97-AF65-F5344CB8AC3E}">
        <p14:creationId xmlns:p14="http://schemas.microsoft.com/office/powerpoint/2010/main" val="3731071782"/>
      </p:ext>
    </p:extLst>
  </p:cSld>
  <p:clrMapOvr>
    <a:masterClrMapping/>
  </p:clrMapOvr>
  <p:timing>
    <p:tnLst>
      <p:par>
        <p:cTn id="1" dur="indefinite" restart="never" nodeType="tmRoot"/>
      </p:par>
    </p:tnLst>
  </p:timing>
</p:sld>
</file>

<file path=ppt/slides/slide6.xml><?xml version="1.0" encoding="utf-8"?>
<p:sld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721311" y="113122"/>
            <a:ext cx="4336330" cy="830997"/>
          </a:xfrm>
          <a:prstGeom prst="rect">
            <a:avLst/>
          </a:prstGeom>
          <a:noFill/>
        </p:spPr>
        <p:txBody>
          <a:bodyPr wrap="square" rtlCol="0">
            <a:spAutoFit/>
          </a:bodyPr>
          <a:lstStyle/>
          <a:p>
            <a:r>
              <a:rPr lang="en-US" sz="2400" b="1" dirty="0" smtClean="0"/>
              <a:t>Bonnes pratiques de gestion financière </a:t>
            </a:r>
            <a:endParaRPr lang="en-US" sz="2400" b="1" dirty="0"/>
          </a:p>
        </p:txBody>
      </p:sp>
      <p:sp>
        <p:nvSpPr>
          <p:cNvPr id="11" name="TextBox 10"/>
          <p:cNvSpPr txBox="1"/>
          <p:nvPr/>
        </p:nvSpPr>
        <p:spPr>
          <a:xfrm>
            <a:off x="6366235" y="2331398"/>
            <a:ext cx="5825765" cy="2308324"/>
          </a:xfrm>
          <a:prstGeom prst="rect">
            <a:avLst/>
          </a:prstGeom>
          <a:noFill/>
        </p:spPr>
        <p:txBody>
          <a:bodyPr wrap="square" rtlCol="0">
            <a:spAutoFit/>
          </a:bodyPr>
          <a:lstStyle/>
          <a:p>
            <a:r>
              <a:rPr lang="en-US" dirty="0" smtClean="0"/>
              <a:t>Deux </a:t>
            </a:r>
            <a:r>
              <a:rPr lang="en-US" dirty="0"/>
              <a:t>raisons principales pour lesquelles les organisations autochtones devraient adopter de bonnes pratiques de gestion financière </a:t>
            </a:r>
            <a:endParaRPr lang="en-US" dirty="0" smtClean="0"/>
          </a:p>
          <a:p>
            <a:endParaRPr lang="en-US" dirty="0" smtClean="0"/>
          </a:p>
          <a:p>
            <a:pPr marL="285750" indent="-285750">
              <a:buFont typeface="Wingdings" panose="05000000000000000000" pitchFamily="2" charset="2"/>
              <a:buChar char="q"/>
            </a:pPr>
            <a:r>
              <a:rPr lang="en-US" dirty="0" smtClean="0"/>
              <a:t>Pour </a:t>
            </a:r>
            <a:r>
              <a:rPr lang="en-US" dirty="0"/>
              <a:t>satisfaire les donateurs et les auditeurs (</a:t>
            </a:r>
            <a:r>
              <a:rPr lang="en-US" b="1" dirty="0"/>
              <a:t>rigueur technique</a:t>
            </a:r>
            <a:r>
              <a:rPr lang="en-US" dirty="0"/>
              <a:t>) et </a:t>
            </a:r>
            <a:endParaRPr lang="en-US" dirty="0" smtClean="0"/>
          </a:p>
          <a:p>
            <a:pPr marL="285750" indent="-285750">
              <a:buFont typeface="Wingdings" panose="05000000000000000000" pitchFamily="2" charset="2"/>
              <a:buChar char="q"/>
            </a:pPr>
            <a:r>
              <a:rPr lang="en-US" dirty="0" smtClean="0"/>
              <a:t>Pour </a:t>
            </a:r>
            <a:r>
              <a:rPr lang="en-US" dirty="0"/>
              <a:t>satisfaire la communauté et les aînés (</a:t>
            </a:r>
            <a:r>
              <a:rPr lang="en-US" b="1" dirty="0"/>
              <a:t>intégrité culturelle</a:t>
            </a:r>
            <a:r>
              <a:rPr lang="en-US" dirty="0" smtClean="0"/>
              <a:t>)</a:t>
            </a:r>
          </a:p>
          <a:p>
            <a:endParaRPr lang="en-US" dirty="0"/>
          </a:p>
          <a:p>
            <a:r>
              <a:rPr lang="en-US" dirty="0"/>
              <a:t>Vous trouverez ci-dessous les meilleures pratiques classées en trois catégories : gouvernance, opérations et transparence communautaire.</a:t>
            </a:r>
          </a:p>
        </p:txBody>
      </p:sp>
      <p:graphicFrame>
        <p:nvGraphicFramePr>
          <p:cNvPr id="5" name="Diagram 4"/>
          <p:cNvGraphicFramePr/>
          <p:nvPr>
            <p:extLst>
              <p:ext uri="{D42A27DB-BD31-4B8C-83A1-F6EECF244321}">
                <p14:modId xmlns:p14="http://schemas.microsoft.com/office/powerpoint/2010/main" val="3752059347"/>
              </p:ext>
            </p:extLst>
          </p:nvPr>
        </p:nvGraphicFramePr>
        <p:xfrm>
          <a:off x="0" y="113121"/>
          <a:ext cx="6096000" cy="67448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6353813"/>
      </p:ext>
    </p:extLst>
  </p:cSld>
  <p:clrMapOvr>
    <a:masterClrMapping/>
  </p:clrMapOvr>
  <p:timing>
    <p:tnLst>
      <p:par>
        <p:cTn id="1" dur="indefinite" restart="never" nodeType="tmRoot"/>
      </p:par>
    </p:tnLst>
  </p:timing>
</p:sld>
</file>

<file path=ppt/slides/slide7.xml><?xml version="1.0" encoding="utf-8"?>
<p:sld xmlns:p14="http://schemas.microsoft.com/office/powerpoint/2010/main"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855670" y="73793"/>
            <a:ext cx="4336330" cy="707886"/>
          </a:xfrm>
          <a:prstGeom prst="rect">
            <a:avLst/>
          </a:prstGeom>
          <a:noFill/>
        </p:spPr>
        <p:txBody>
          <a:bodyPr wrap="square" rtlCol="0">
            <a:spAutoFit/>
          </a:bodyPr>
          <a:lstStyle/>
          <a:p>
            <a:r>
              <a:rPr lang="en-US" sz="2000" b="1" dirty="0"/>
              <a:t>Approvisionnement et éthique en relation avec les organisations autochtones</a:t>
            </a:r>
          </a:p>
        </p:txBody>
      </p:sp>
      <p:sp>
        <p:nvSpPr>
          <p:cNvPr id="6" name="TextBox 5"/>
          <p:cNvSpPr txBox="1"/>
          <p:nvPr/>
        </p:nvSpPr>
        <p:spPr>
          <a:xfrm>
            <a:off x="7183427" y="1425474"/>
            <a:ext cx="4892512" cy="4524315"/>
          </a:xfrm>
          <a:prstGeom prst="rect">
            <a:avLst/>
          </a:prstGeom>
          <a:noFill/>
        </p:spPr>
        <p:txBody>
          <a:bodyPr wrap="square" rtlCol="0">
            <a:spAutoFit/>
          </a:bodyPr>
          <a:lstStyle/>
          <a:p>
            <a:pPr algn="just"/>
            <a:r>
              <a:rPr lang="en-US" b="1" dirty="0"/>
              <a:t>Qu'est-ce que l'approvisionnement </a:t>
            </a:r>
            <a:r>
              <a:rPr lang="en-US" b="1" dirty="0" smtClean="0"/>
              <a:t>?</a:t>
            </a:r>
          </a:p>
          <a:p>
            <a:pPr algn="just"/>
            <a:endParaRPr lang="en-US" b="1" dirty="0"/>
          </a:p>
          <a:p>
            <a:pPr algn="just"/>
            <a:endParaRPr lang="en-US" b="1" dirty="0"/>
          </a:p>
          <a:p>
            <a:pPr algn="just"/>
            <a:r>
              <a:rPr lang="en-US" dirty="0"/>
              <a:t>Il s'agit du processus de planification, d'achat et de gestion des biens et services nécessaires à la mise en œuvre d'un projet ou au fonctionnement d'une organisation. </a:t>
            </a:r>
            <a:endParaRPr lang="en-US" b="1" dirty="0"/>
          </a:p>
          <a:p>
            <a:pPr algn="just"/>
            <a:r>
              <a:rPr lang="en-US" dirty="0"/>
              <a:t>Dans un contexte autochtone, </a:t>
            </a:r>
            <a:r>
              <a:rPr lang="en-US" b="1" dirty="0"/>
              <a:t>l'approvisionnement et l'éthique </a:t>
            </a:r>
            <a:r>
              <a:rPr lang="en-US" dirty="0"/>
              <a:t>consistent à s'assurer que la manière dont une organisation achète des biens et des services est conforme aux normes juridiques et aux valeurs communautaires. Il s'agit de trouver un équilibre entre « l'optimisation des ressources » et « la valeur pour la communauté ».</a:t>
            </a:r>
          </a:p>
          <a:p>
            <a:pPr algn="just"/>
            <a:r>
              <a:rPr lang="en-US" dirty="0"/>
              <a:t> </a:t>
            </a:r>
          </a:p>
          <a:p>
            <a:pPr algn="just"/>
            <a:r>
              <a:rPr lang="en-US" dirty="0"/>
              <a:t>Les principes d'approvisionnement suivants peuvent être suivis par les organisations autochtones : </a:t>
            </a:r>
          </a:p>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643894001"/>
              </p:ext>
            </p:extLst>
          </p:nvPr>
        </p:nvGraphicFramePr>
        <p:xfrm>
          <a:off x="0" y="-1"/>
          <a:ext cx="7183427" cy="6858001"/>
        </p:xfrm>
        <a:graphic>
          <a:graphicData uri="http://schemas.openxmlformats.org/drawingml/2006/table">
            <a:tbl>
              <a:tblPr firstRow="1" firstCol="1" bandRow="1">
                <a:tableStyleId>{7DF18680-E054-41AD-8BC1-D1AEF772440D}</a:tableStyleId>
              </a:tblPr>
              <a:tblGrid>
                <a:gridCol w="1433908">
                  <a:extLst>
                    <a:ext uri="{9D8B030D-6E8A-4147-A177-3AD203B41FA5}">
                      <a16:colId xmlns:a16="http://schemas.microsoft.com/office/drawing/2014/main" val="980847165"/>
                    </a:ext>
                  </a:extLst>
                </a:gridCol>
                <a:gridCol w="5749519">
                  <a:extLst>
                    <a:ext uri="{9D8B030D-6E8A-4147-A177-3AD203B41FA5}">
                      <a16:colId xmlns:a16="http://schemas.microsoft.com/office/drawing/2014/main" val="2178962264"/>
                    </a:ext>
                  </a:extLst>
                </a:gridCol>
              </a:tblGrid>
              <a:tr h="321183">
                <a:tc gridSpan="2">
                  <a:txBody>
                    <a:bodyPr/>
                    <a:lstStyle/>
                    <a:p>
                      <a:pPr marL="0" marR="0" algn="ctr">
                        <a:lnSpc>
                          <a:spcPct val="107000"/>
                        </a:lnSpc>
                        <a:spcBef>
                          <a:spcPts val="0"/>
                        </a:spcBef>
                        <a:spcAft>
                          <a:spcPts val="0"/>
                        </a:spcAft>
                      </a:pPr>
                      <a:r>
                        <a:rPr lang="en-US" sz="1200">
                          <a:effectLst/>
                        </a:rPr>
                        <a:t>Principes d'approvisionnement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644263172"/>
                  </a:ext>
                </a:extLst>
              </a:tr>
              <a:tr h="827487">
                <a:tc>
                  <a:txBody>
                    <a:bodyPr/>
                    <a:lstStyle/>
                    <a:p>
                      <a:pPr marL="0" marR="0">
                        <a:lnSpc>
                          <a:spcPct val="107000"/>
                        </a:lnSpc>
                        <a:spcBef>
                          <a:spcPts val="0"/>
                        </a:spcBef>
                        <a:spcAft>
                          <a:spcPts val="0"/>
                        </a:spcAft>
                      </a:pPr>
                      <a:r>
                        <a:rPr lang="en-US" sz="1200">
                          <a:effectLst/>
                        </a:rPr>
                        <a:t>Responsabilité</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Le </a:t>
                      </a:r>
                      <a:r>
                        <a:rPr lang="en-US" sz="1200">
                          <a:effectLst/>
                        </a:rPr>
                        <a:t>concept </a:t>
                      </a:r>
                      <a:r>
                        <a:rPr lang="en-US" sz="1200">
                          <a:effectLst/>
                        </a:rPr>
                        <a:t>de </a:t>
                      </a:r>
                      <a:r>
                        <a:rPr lang="en-US" sz="1200">
                          <a:effectLst/>
                        </a:rPr>
                        <a:t>responsabilité, </a:t>
                      </a:r>
                      <a:r>
                        <a:rPr lang="en-US" sz="1200">
                          <a:effectLst/>
                        </a:rPr>
                        <a:t>tel </a:t>
                      </a:r>
                      <a:r>
                        <a:rPr lang="en-US" sz="1200">
                          <a:effectLst/>
                        </a:rPr>
                        <a:t>qu'il </a:t>
                      </a:r>
                      <a:r>
                        <a:rPr lang="en-US" sz="1200">
                          <a:effectLst/>
                        </a:rPr>
                        <a:t>s'applique </a:t>
                      </a:r>
                      <a:r>
                        <a:rPr lang="en-US" sz="1200">
                          <a:effectLst/>
                        </a:rPr>
                        <a:t>aux </a:t>
                      </a:r>
                      <a:r>
                        <a:rPr lang="en-US" sz="1200">
                          <a:effectLst/>
                        </a:rPr>
                        <a:t>donateurs et aux organisations, combine les exigences de transparence et de responsabilité, et tient les personnes impliquées dans le processus d'approvisionnement responsables de leurs actions (ou inactions).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3817397"/>
                  </a:ext>
                </a:extLst>
              </a:tr>
              <a:tr h="2750657">
                <a:tc>
                  <a:txBody>
                    <a:bodyPr/>
                    <a:lstStyle/>
                    <a:p>
                      <a:pPr marL="0" marR="0">
                        <a:lnSpc>
                          <a:spcPct val="107000"/>
                        </a:lnSpc>
                        <a:spcBef>
                          <a:spcPts val="0"/>
                        </a:spcBef>
                        <a:spcAft>
                          <a:spcPts val="0"/>
                        </a:spcAft>
                      </a:pPr>
                      <a:r>
                        <a:rPr lang="en-US" sz="1200">
                          <a:effectLst/>
                        </a:rPr>
                        <a:t>Transparence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458470">
                        <a:lnSpc>
                          <a:spcPct val="107000"/>
                        </a:lnSpc>
                        <a:spcBef>
                          <a:spcPts val="805"/>
                        </a:spcBef>
                        <a:spcAft>
                          <a:spcPts val="0"/>
                        </a:spcAft>
                      </a:pPr>
                      <a:r>
                        <a:rPr lang="en-US" sz="1200" dirty="0">
                          <a:effectLst/>
                        </a:rPr>
                        <a:t>Le principe de transparence exige que l'organisation permette </a:t>
                      </a:r>
                      <a:r>
                        <a:rPr lang="en-US" sz="1200" dirty="0">
                          <a:effectLst/>
                        </a:rPr>
                        <a:t>un examen </a:t>
                      </a:r>
                      <a:r>
                        <a:rPr lang="en-US" sz="1200" dirty="0">
                          <a:effectLst/>
                        </a:rPr>
                        <a:t>approprié </a:t>
                      </a:r>
                      <a:r>
                        <a:rPr lang="en-US" sz="1200" dirty="0">
                          <a:effectLst/>
                        </a:rPr>
                        <a:t>des </a:t>
                      </a:r>
                      <a:r>
                        <a:rPr lang="en-US" sz="1200" dirty="0">
                          <a:effectLst/>
                        </a:rPr>
                        <a:t>activités </a:t>
                      </a:r>
                      <a:r>
                        <a:rPr lang="en-US" sz="1200" dirty="0">
                          <a:effectLst/>
                        </a:rPr>
                        <a:t>d'approvisionnement</a:t>
                      </a:r>
                      <a:r>
                        <a:rPr lang="en-US" sz="1200" dirty="0">
                          <a:effectLst/>
                        </a:rPr>
                        <a:t>, </a:t>
                      </a:r>
                      <a:r>
                        <a:rPr lang="en-US" sz="1200" dirty="0">
                          <a:effectLst/>
                        </a:rPr>
                        <a:t>étayé </a:t>
                      </a:r>
                      <a:r>
                        <a:rPr lang="en-US" sz="1200" dirty="0">
                          <a:effectLst/>
                        </a:rPr>
                        <a:t>par </a:t>
                      </a:r>
                      <a:r>
                        <a:rPr lang="en-US" sz="1200" dirty="0">
                          <a:effectLst/>
                        </a:rPr>
                        <a:t>une documentation et une divulgation appropriées. La transparence exige :</a:t>
                      </a:r>
                    </a:p>
                    <a:p>
                      <a:pPr marL="0" marR="592455" algn="just">
                        <a:lnSpc>
                          <a:spcPct val="107000"/>
                        </a:lnSpc>
                        <a:spcBef>
                          <a:spcPts val="795"/>
                        </a:spcBef>
                        <a:spcAft>
                          <a:spcPts val="0"/>
                        </a:spcAft>
                        <a:tabLst>
                          <a:tab pos="1600200" algn="l"/>
                        </a:tabLst>
                      </a:pPr>
                      <a:r>
                        <a:rPr lang="en-US" sz="1200" dirty="0">
                          <a:effectLst/>
                        </a:rPr>
                        <a:t>-Que </a:t>
                      </a:r>
                      <a:r>
                        <a:rPr lang="en-US" sz="1200" dirty="0">
                          <a:effectLst/>
                        </a:rPr>
                        <a:t>les informations </a:t>
                      </a:r>
                      <a:r>
                        <a:rPr lang="en-US" sz="1200" dirty="0">
                          <a:effectLst/>
                        </a:rPr>
                        <a:t>pertinentes </a:t>
                      </a:r>
                      <a:r>
                        <a:rPr lang="en-US" sz="1200" dirty="0">
                          <a:effectLst/>
                        </a:rPr>
                        <a:t>relatives aux achats </a:t>
                      </a:r>
                      <a:r>
                        <a:rPr lang="en-US" sz="1200" dirty="0">
                          <a:effectLst/>
                        </a:rPr>
                        <a:t>soient </a:t>
                      </a:r>
                      <a:r>
                        <a:rPr lang="en-US" sz="1200" dirty="0">
                          <a:effectLst/>
                        </a:rPr>
                        <a:t>mises </a:t>
                      </a:r>
                      <a:r>
                        <a:rPr lang="en-US" sz="1200" dirty="0">
                          <a:effectLst/>
                        </a:rPr>
                        <a:t>à la disposition </a:t>
                      </a:r>
                      <a:r>
                        <a:rPr lang="en-US" sz="1200" dirty="0">
                          <a:effectLst/>
                        </a:rPr>
                        <a:t>de </a:t>
                      </a:r>
                      <a:r>
                        <a:rPr lang="en-US" sz="1200" dirty="0">
                          <a:effectLst/>
                        </a:rPr>
                        <a:t>toutes les parties intéressées, de </a:t>
                      </a:r>
                      <a:r>
                        <a:rPr lang="en-US" sz="1200" dirty="0">
                          <a:effectLst/>
                        </a:rPr>
                        <a:t>manière</a:t>
                      </a:r>
                      <a:r>
                        <a:rPr lang="en-US" sz="1200" dirty="0">
                          <a:effectLst/>
                        </a:rPr>
                        <a:t> cohérente et en </a:t>
                      </a:r>
                      <a:r>
                        <a:rPr lang="en-US" sz="1200" dirty="0">
                          <a:effectLst/>
                        </a:rPr>
                        <a:t>temps utile, </a:t>
                      </a:r>
                      <a:r>
                        <a:rPr lang="en-US" sz="1200" dirty="0">
                          <a:effectLst/>
                        </a:rPr>
                        <a:t>par le biais de sources facilement accessibles et largement disponibles, à un coût raisonnable ou sans frais ;</a:t>
                      </a:r>
                    </a:p>
                    <a:p>
                      <a:pPr marL="0" marR="0" algn="just">
                        <a:lnSpc>
                          <a:spcPts val="1460"/>
                        </a:lnSpc>
                        <a:spcBef>
                          <a:spcPts val="0"/>
                        </a:spcBef>
                        <a:spcAft>
                          <a:spcPts val="0"/>
                        </a:spcAft>
                        <a:tabLst>
                          <a:tab pos="1600200" algn="l"/>
                        </a:tabLst>
                      </a:pPr>
                      <a:r>
                        <a:rPr lang="en-US" sz="1200" dirty="0">
                          <a:effectLst/>
                        </a:rPr>
                        <a:t>- </a:t>
                      </a:r>
                      <a:r>
                        <a:rPr lang="en-US" sz="1200" dirty="0">
                          <a:effectLst/>
                        </a:rPr>
                        <a:t>Rapport </a:t>
                      </a:r>
                      <a:r>
                        <a:rPr lang="en-US" sz="1200" dirty="0">
                          <a:effectLst/>
                        </a:rPr>
                        <a:t>approprié </a:t>
                      </a:r>
                      <a:r>
                        <a:rPr lang="en-US" sz="1200" dirty="0">
                          <a:effectLst/>
                        </a:rPr>
                        <a:t>sur </a:t>
                      </a:r>
                      <a:r>
                        <a:rPr lang="en-US" sz="1200" dirty="0">
                          <a:effectLst/>
                        </a:rPr>
                        <a:t>les activités </a:t>
                      </a:r>
                      <a:r>
                        <a:rPr lang="en-US" sz="1200" dirty="0">
                          <a:effectLst/>
                        </a:rPr>
                        <a:t>d'approvisionnement </a:t>
                      </a:r>
                      <a:r>
                        <a:rPr lang="en-US" sz="1200" dirty="0">
                          <a:effectLst/>
                        </a:rPr>
                        <a:t>; </a:t>
                      </a:r>
                      <a:r>
                        <a:rPr lang="en-US" sz="1200" spc="-25" dirty="0">
                          <a:effectLst/>
                        </a:rPr>
                        <a:t>et</a:t>
                      </a:r>
                      <a:endParaRPr lang="en-US" sz="1200" dirty="0">
                        <a:effectLst/>
                      </a:endParaRPr>
                    </a:p>
                    <a:p>
                      <a:pPr marL="0" marR="0" algn="just">
                        <a:lnSpc>
                          <a:spcPct val="107000"/>
                        </a:lnSpc>
                        <a:spcBef>
                          <a:spcPts val="110"/>
                        </a:spcBef>
                        <a:spcAft>
                          <a:spcPts val="0"/>
                        </a:spcAft>
                        <a:tabLst>
                          <a:tab pos="1600200" algn="l"/>
                        </a:tabLst>
                      </a:pPr>
                      <a:r>
                        <a:rPr lang="en-US" sz="1200" dirty="0">
                          <a:effectLst/>
                        </a:rPr>
                        <a:t>- </a:t>
                      </a:r>
                      <a:r>
                        <a:rPr lang="en-US" sz="1200" dirty="0">
                          <a:effectLst/>
                        </a:rPr>
                        <a:t>Recours </a:t>
                      </a:r>
                      <a:r>
                        <a:rPr lang="en-US" sz="1200" dirty="0">
                          <a:effectLst/>
                        </a:rPr>
                        <a:t>aux </a:t>
                      </a:r>
                      <a:r>
                        <a:rPr lang="en-US" sz="1200" dirty="0">
                          <a:effectLst/>
                        </a:rPr>
                        <a:t>clauses </a:t>
                      </a:r>
                      <a:r>
                        <a:rPr lang="en-US" sz="1200" dirty="0">
                          <a:effectLst/>
                        </a:rPr>
                        <a:t>de confidentialité </a:t>
                      </a:r>
                      <a:r>
                        <a:rPr lang="en-US" sz="1200" dirty="0">
                          <a:effectLst/>
                        </a:rPr>
                        <a:t>dans </a:t>
                      </a:r>
                      <a:r>
                        <a:rPr lang="en-US" sz="1200" dirty="0">
                          <a:effectLst/>
                        </a:rPr>
                        <a:t>les contrats </a:t>
                      </a:r>
                      <a:r>
                        <a:rPr lang="en-US" sz="1200" dirty="0">
                          <a:effectLst/>
                        </a:rPr>
                        <a:t>uniquement </a:t>
                      </a:r>
                      <a:r>
                        <a:rPr lang="en-US" sz="1200" dirty="0">
                          <a:effectLst/>
                        </a:rPr>
                        <a:t>lorsque </a:t>
                      </a:r>
                      <a:r>
                        <a:rPr lang="en-US" sz="1200" spc="-10" dirty="0">
                          <a:effectLst/>
                        </a:rPr>
                        <a:t>cela se justifie.</a:t>
                      </a:r>
                      <a:endParaRPr lang="en-US" sz="1200" dirty="0">
                        <a:effectLst/>
                      </a:endParaRPr>
                    </a:p>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1806943"/>
                  </a:ext>
                </a:extLst>
              </a:tr>
              <a:tr h="1303700">
                <a:tc>
                  <a:txBody>
                    <a:bodyPr/>
                    <a:lstStyle/>
                    <a:p>
                      <a:pPr marL="0" marR="0">
                        <a:lnSpc>
                          <a:spcPct val="107000"/>
                        </a:lnSpc>
                        <a:spcBef>
                          <a:spcPts val="0"/>
                        </a:spcBef>
                        <a:spcAft>
                          <a:spcPts val="0"/>
                        </a:spcAft>
                      </a:pPr>
                      <a:r>
                        <a:rPr lang="en-US" sz="1200">
                          <a:effectLst/>
                        </a:rPr>
                        <a:t>Optimisation </a:t>
                      </a:r>
                      <a:r>
                        <a:rPr lang="en-US" sz="1200">
                          <a:effectLst/>
                        </a:rPr>
                        <a:t>des </a:t>
                      </a:r>
                      <a:r>
                        <a:rPr lang="en-US" sz="1200">
                          <a:effectLst/>
                        </a:rPr>
                        <a:t>ressources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925"/>
                        </a:spcBef>
                        <a:spcAft>
                          <a:spcPts val="0"/>
                        </a:spcAft>
                      </a:pPr>
                      <a:r>
                        <a:rPr lang="en-US" sz="1200">
                          <a:effectLst/>
                        </a:rPr>
                        <a:t>Le </a:t>
                      </a:r>
                      <a:r>
                        <a:rPr lang="en-US" sz="1200">
                          <a:effectLst/>
                        </a:rPr>
                        <a:t>principe </a:t>
                      </a:r>
                      <a:r>
                        <a:rPr lang="en-US" sz="1200">
                          <a:effectLst/>
                        </a:rPr>
                        <a:t>du </a:t>
                      </a:r>
                      <a:r>
                        <a:rPr lang="en-US" sz="1200">
                          <a:effectLst/>
                        </a:rPr>
                        <a:t>rapport </a:t>
                      </a:r>
                      <a:r>
                        <a:rPr lang="en-US" sz="1200">
                          <a:effectLst/>
                        </a:rPr>
                        <a:t>qualité-prix </a:t>
                      </a:r>
                      <a:r>
                        <a:rPr lang="en-US" sz="1200" spc="-10">
                          <a:effectLst/>
                        </a:rPr>
                        <a:t>signifie :</a:t>
                      </a:r>
                      <a:endParaRPr lang="en-US" sz="1200">
                        <a:effectLst/>
                      </a:endParaRPr>
                    </a:p>
                    <a:p>
                      <a:pPr marL="0" marR="501015">
                        <a:lnSpc>
                          <a:spcPct val="107000"/>
                        </a:lnSpc>
                        <a:spcBef>
                          <a:spcPts val="910"/>
                        </a:spcBef>
                        <a:spcAft>
                          <a:spcPts val="0"/>
                        </a:spcAft>
                        <a:tabLst>
                          <a:tab pos="1600200" algn="l"/>
                        </a:tabLst>
                      </a:pPr>
                      <a:r>
                        <a:rPr lang="en-US" sz="1200">
                          <a:effectLst/>
                        </a:rPr>
                        <a:t>- </a:t>
                      </a:r>
                      <a:r>
                        <a:rPr lang="en-US" sz="1200">
                          <a:effectLst/>
                        </a:rPr>
                        <a:t>L'utilisation </a:t>
                      </a:r>
                      <a:r>
                        <a:rPr lang="en-US" sz="1200">
                          <a:effectLst/>
                        </a:rPr>
                        <a:t>efficace, </a:t>
                      </a:r>
                      <a:r>
                        <a:rPr lang="en-US" sz="1200">
                          <a:effectLst/>
                        </a:rPr>
                        <a:t>efficiente </a:t>
                      </a:r>
                      <a:r>
                        <a:rPr lang="en-US" sz="1200">
                          <a:effectLst/>
                        </a:rPr>
                        <a:t>et </a:t>
                      </a:r>
                      <a:r>
                        <a:rPr lang="en-US" sz="1200">
                          <a:effectLst/>
                        </a:rPr>
                        <a:t>économique </a:t>
                      </a:r>
                      <a:r>
                        <a:rPr lang="en-US" sz="1200">
                          <a:effectLst/>
                        </a:rPr>
                        <a:t>des </a:t>
                      </a:r>
                      <a:r>
                        <a:rPr lang="en-US" sz="1200">
                          <a:effectLst/>
                        </a:rPr>
                        <a:t>ressources, </a:t>
                      </a:r>
                      <a:r>
                        <a:rPr lang="en-US" sz="1200">
                          <a:effectLst/>
                        </a:rPr>
                        <a:t>ce qui </a:t>
                      </a:r>
                      <a:r>
                        <a:rPr lang="en-US" sz="1200">
                          <a:effectLst/>
                        </a:rPr>
                        <a:t>nécessite </a:t>
                      </a:r>
                      <a:r>
                        <a:rPr lang="en-US" sz="1200">
                          <a:effectLst/>
                        </a:rPr>
                        <a:t>une évaluation des coûts et des avantages pertinents,</a:t>
                      </a:r>
                    </a:p>
                    <a:p>
                      <a:pPr marL="0" marR="0">
                        <a:lnSpc>
                          <a:spcPct val="107000"/>
                        </a:lnSpc>
                        <a:spcBef>
                          <a:spcPts val="5"/>
                        </a:spcBef>
                        <a:spcAft>
                          <a:spcPts val="0"/>
                        </a:spcAft>
                        <a:tabLst>
                          <a:tab pos="1600200" algn="l"/>
                        </a:tabLst>
                      </a:pPr>
                      <a:r>
                        <a:rPr lang="en-US" sz="1200">
                          <a:effectLst/>
                        </a:rPr>
                        <a:t>- une </a:t>
                      </a:r>
                      <a:r>
                        <a:rPr lang="en-US" sz="1200">
                          <a:effectLst/>
                        </a:rPr>
                        <a:t>évaluation </a:t>
                      </a:r>
                      <a:r>
                        <a:rPr lang="en-US" sz="1200">
                          <a:effectLst/>
                        </a:rPr>
                        <a:t>des </a:t>
                      </a:r>
                      <a:r>
                        <a:rPr lang="en-US" sz="1200" spc="-10">
                          <a:effectLst/>
                        </a:rPr>
                        <a:t>risques, </a:t>
                      </a:r>
                      <a:r>
                        <a:rPr lang="en-US" sz="1200">
                          <a:effectLst/>
                        </a:rPr>
                        <a:t>des caractéristiques </a:t>
                      </a:r>
                      <a:r>
                        <a:rPr lang="en-US" sz="1200">
                          <a:effectLst/>
                        </a:rPr>
                        <a:t>non liées au prix </a:t>
                      </a:r>
                      <a:r>
                        <a:rPr lang="en-US" sz="1200">
                          <a:effectLst/>
                        </a:rPr>
                        <a:t>et/ou </a:t>
                      </a:r>
                      <a:r>
                        <a:rPr lang="en-US" sz="1200">
                          <a:effectLst/>
                        </a:rPr>
                        <a:t>des coûts </a:t>
                      </a:r>
                      <a:r>
                        <a:rPr lang="en-US" sz="1200">
                          <a:effectLst/>
                        </a:rPr>
                        <a:t>du cycle </a:t>
                      </a:r>
                      <a:r>
                        <a:rPr lang="en-US" sz="1200">
                          <a:effectLst/>
                        </a:rPr>
                        <a:t>de vie</a:t>
                      </a:r>
                      <a:r>
                        <a:rPr lang="en-US" sz="1200">
                          <a:effectLst/>
                        </a:rPr>
                        <a:t>, </a:t>
                      </a:r>
                      <a:r>
                        <a:rPr lang="en-US" sz="1200">
                          <a:effectLst/>
                        </a:rPr>
                        <a:t>selon </a:t>
                      </a:r>
                      <a:r>
                        <a:rPr lang="en-US" sz="1200" spc="-10">
                          <a:effectLst/>
                        </a:rPr>
                        <a:t>le cas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2295610"/>
                  </a:ext>
                </a:extLst>
              </a:tr>
              <a:tr h="827487">
                <a:tc>
                  <a:txBody>
                    <a:bodyPr/>
                    <a:lstStyle/>
                    <a:p>
                      <a:pPr marL="0" marR="0">
                        <a:lnSpc>
                          <a:spcPct val="107000"/>
                        </a:lnSpc>
                        <a:spcBef>
                          <a:spcPts val="0"/>
                        </a:spcBef>
                        <a:spcAft>
                          <a:spcPts val="0"/>
                        </a:spcAft>
                      </a:pPr>
                      <a:r>
                        <a:rPr lang="en-US" sz="1200">
                          <a:effectLst/>
                        </a:rPr>
                        <a:t>Intégrité</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Le principe d'intégrité fait référence à l'utilisation des fonds, des ressources, des actifs et de l'autorité </a:t>
                      </a:r>
                      <a:r>
                        <a:rPr lang="en-US" sz="1200">
                          <a:effectLst/>
                        </a:rPr>
                        <a:t>conformément </a:t>
                      </a:r>
                      <a:r>
                        <a:rPr lang="en-US" sz="1200">
                          <a:effectLst/>
                        </a:rPr>
                        <a:t>aux </a:t>
                      </a:r>
                      <a:r>
                        <a:rPr lang="en-US" sz="1200">
                          <a:effectLst/>
                        </a:rPr>
                        <a:t>objectifs </a:t>
                      </a:r>
                      <a:r>
                        <a:rPr lang="en-US" sz="1200">
                          <a:effectLst/>
                        </a:rPr>
                        <a:t>prévus </a:t>
                      </a:r>
                      <a:r>
                        <a:rPr lang="en-US" sz="1200">
                          <a:effectLst/>
                        </a:rPr>
                        <a:t>et </a:t>
                      </a:r>
                      <a:r>
                        <a:rPr lang="en-US" sz="1200">
                          <a:effectLst/>
                        </a:rPr>
                        <a:t>d'une </a:t>
                      </a:r>
                      <a:r>
                        <a:rPr lang="en-US" sz="1200">
                          <a:effectLst/>
                        </a:rPr>
                        <a:t>manière </a:t>
                      </a:r>
                      <a:r>
                        <a:rPr lang="en-US" sz="1200">
                          <a:effectLst/>
                        </a:rPr>
                        <a:t>éclairée, </a:t>
                      </a:r>
                      <a:r>
                        <a:rPr lang="en-US" sz="1200">
                          <a:effectLst/>
                        </a:rPr>
                        <a:t>conforme à l'intérêt public et aux principes généraux de bonne gouvernance.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2173337"/>
                  </a:ext>
                </a:extLst>
              </a:tr>
              <a:tr h="827487">
                <a:tc>
                  <a:txBody>
                    <a:bodyPr/>
                    <a:lstStyle/>
                    <a:p>
                      <a:pPr marL="0" marR="0">
                        <a:lnSpc>
                          <a:spcPct val="107000"/>
                        </a:lnSpc>
                        <a:spcBef>
                          <a:spcPts val="0"/>
                        </a:spcBef>
                        <a:spcAft>
                          <a:spcPts val="0"/>
                        </a:spcAft>
                      </a:pPr>
                      <a:r>
                        <a:rPr lang="en-US" sz="1200">
                          <a:effectLst/>
                        </a:rPr>
                        <a:t>Conflit </a:t>
                      </a:r>
                      <a:r>
                        <a:rPr lang="en-US" sz="1200">
                          <a:effectLst/>
                        </a:rPr>
                        <a:t>d'</a:t>
                      </a:r>
                      <a:r>
                        <a:rPr lang="en-US" sz="1200">
                          <a:effectLst/>
                        </a:rPr>
                        <a:t>intérêts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Le </a:t>
                      </a:r>
                      <a:r>
                        <a:rPr lang="en-US" sz="1200" dirty="0">
                          <a:effectLst/>
                        </a:rPr>
                        <a:t>principe </a:t>
                      </a:r>
                      <a:r>
                        <a:rPr lang="en-US" sz="1200" dirty="0">
                          <a:effectLst/>
                        </a:rPr>
                        <a:t>de </a:t>
                      </a:r>
                      <a:r>
                        <a:rPr lang="en-US" sz="1200" dirty="0">
                          <a:effectLst/>
                        </a:rPr>
                        <a:t>conflit </a:t>
                      </a:r>
                      <a:r>
                        <a:rPr lang="en-US" sz="1200" dirty="0">
                          <a:effectLst/>
                        </a:rPr>
                        <a:t>d'intérêts </a:t>
                      </a:r>
                      <a:r>
                        <a:rPr lang="en-US" sz="1200" dirty="0">
                          <a:effectLst/>
                        </a:rPr>
                        <a:t>exige </a:t>
                      </a:r>
                      <a:r>
                        <a:rPr lang="en-US" sz="1200" dirty="0">
                          <a:effectLst/>
                        </a:rPr>
                        <a:t>que </a:t>
                      </a:r>
                      <a:r>
                        <a:rPr lang="en-US" sz="1200" dirty="0">
                          <a:effectLst/>
                        </a:rPr>
                        <a:t>toutes </a:t>
                      </a:r>
                      <a:r>
                        <a:rPr lang="en-US" sz="1200" dirty="0">
                          <a:effectLst/>
                        </a:rPr>
                        <a:t>les parties </a:t>
                      </a:r>
                      <a:r>
                        <a:rPr lang="en-US" sz="1200" dirty="0">
                          <a:effectLst/>
                        </a:rPr>
                        <a:t>impliquées </a:t>
                      </a:r>
                      <a:r>
                        <a:rPr lang="en-US" sz="1200" dirty="0">
                          <a:effectLst/>
                        </a:rPr>
                        <a:t>dans le processus d'approvisionnement ne soient pas en situation de conflit d'intérêts, à moins qu'un tel conflit n'ait été résolu d'une manière acceptable pour la communauté et l'organisme de financement.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48890620"/>
                  </a:ext>
                </a:extLst>
              </a:tr>
            </a:tbl>
          </a:graphicData>
        </a:graphic>
      </p:graphicFrame>
      <p:sp>
        <p:nvSpPr>
          <p:cNvPr id="8" name="Rectangle 5"/>
          <p:cNvSpPr>
            <a:spLocks noChangeArrowheads="1"/>
          </p:cNvSpPr>
          <p:nvPr/>
        </p:nvSpPr>
        <p:spPr bwMode="auto">
          <a:xfrm>
            <a:off x="1" y="28631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5720" rIns="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3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82685898"/>
      </p:ext>
    </p:extLst>
  </p:cSld>
  <p:clrMapOvr>
    <a:masterClrMapping/>
  </p:clrMapOvr>
  <p:timing>
    <p:tnLst>
      <p:par>
        <p:cTn id="1" dur="indefinite" restart="never" nodeType="tmRoot"/>
      </p:par>
    </p:tnLst>
  </p:timing>
</p:sld>
</file>

<file path=ppt/slides/slide8.xml><?xml version="1.0" encoding="utf-8"?>
<p:sld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721311" y="113122"/>
            <a:ext cx="4336330" cy="461665"/>
          </a:xfrm>
          <a:prstGeom prst="rect">
            <a:avLst/>
          </a:prstGeom>
          <a:noFill/>
        </p:spPr>
        <p:txBody>
          <a:bodyPr wrap="square" rtlCol="0">
            <a:spAutoFit/>
          </a:bodyPr>
          <a:lstStyle/>
          <a:p>
            <a:r>
              <a:rPr lang="en-US" sz="2400" b="1" dirty="0" smtClean="0"/>
              <a:t>Qu'est-ce que l'éthique ?</a:t>
            </a:r>
            <a:endParaRPr lang="en-US" sz="2400" b="1" dirty="0"/>
          </a:p>
        </p:txBody>
      </p:sp>
      <p:sp>
        <p:nvSpPr>
          <p:cNvPr id="11" name="TextBox 10"/>
          <p:cNvSpPr txBox="1"/>
          <p:nvPr/>
        </p:nvSpPr>
        <p:spPr>
          <a:xfrm>
            <a:off x="6249971" y="1206631"/>
            <a:ext cx="5825765" cy="1200329"/>
          </a:xfrm>
          <a:prstGeom prst="rect">
            <a:avLst/>
          </a:prstGeom>
          <a:noFill/>
        </p:spPr>
        <p:txBody>
          <a:bodyPr wrap="square" rtlCol="0">
            <a:spAutoFit/>
          </a:bodyPr>
          <a:lstStyle/>
          <a:p>
            <a:r>
              <a:rPr lang="en-US" dirty="0"/>
              <a:t>Les valeurs et principes moraux qui guident le comportement et la prise de décision sont appelés « éthique ». L'illustration ci-dessous présente les principes éthiques fondamentaux auxquels les organisations autochtones peuvent adhérer.</a:t>
            </a:r>
          </a:p>
        </p:txBody>
      </p:sp>
      <p:graphicFrame>
        <p:nvGraphicFramePr>
          <p:cNvPr id="5" name="Diagram 4"/>
          <p:cNvGraphicFramePr/>
          <p:nvPr>
            <p:extLst>
              <p:ext uri="{D42A27DB-BD31-4B8C-83A1-F6EECF244321}">
                <p14:modId xmlns:p14="http://schemas.microsoft.com/office/powerpoint/2010/main" val="1620570438"/>
              </p:ext>
            </p:extLst>
          </p:nvPr>
        </p:nvGraphicFramePr>
        <p:xfrm>
          <a:off x="65988" y="56561"/>
          <a:ext cx="6030012" cy="68014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2391771"/>
      </p:ext>
    </p:extLst>
  </p:cSld>
  <p:clrMapOvr>
    <a:masterClrMapping/>
  </p:clrMapOvr>
  <p:timing>
    <p:tnLst>
      <p:par>
        <p:cTn id="1" dur="indefinite" restart="never" nodeType="tmRoot"/>
      </p:par>
    </p:tnLst>
  </p:timing>
</p:sld>
</file>

<file path=ppt/slides/slide9.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6096000" cy="6858000"/>
          </a:xfrm>
          <a:prstGeom prst="rect">
            <a:avLst/>
          </a:prstGeom>
        </p:spPr>
      </p:pic>
      <p:sp>
        <p:nvSpPr>
          <p:cNvPr id="10" name="TextBox 9"/>
          <p:cNvSpPr txBox="1"/>
          <p:nvPr/>
        </p:nvSpPr>
        <p:spPr>
          <a:xfrm>
            <a:off x="6721311" y="113122"/>
            <a:ext cx="4336330" cy="707886"/>
          </a:xfrm>
          <a:prstGeom prst="rect">
            <a:avLst/>
          </a:prstGeom>
          <a:noFill/>
        </p:spPr>
        <p:txBody>
          <a:bodyPr wrap="square" rtlCol="0">
            <a:spAutoFit/>
          </a:bodyPr>
          <a:lstStyle/>
          <a:p>
            <a:r>
              <a:rPr lang="en-US" sz="4000" b="1" dirty="0" smtClean="0"/>
              <a:t>Conclusion</a:t>
            </a:r>
            <a:endParaRPr lang="en-US" sz="4000" b="1" dirty="0"/>
          </a:p>
        </p:txBody>
      </p:sp>
      <p:sp>
        <p:nvSpPr>
          <p:cNvPr id="11" name="TextBox 10"/>
          <p:cNvSpPr txBox="1"/>
          <p:nvPr/>
        </p:nvSpPr>
        <p:spPr>
          <a:xfrm>
            <a:off x="6249971" y="1206631"/>
            <a:ext cx="5825765" cy="3785652"/>
          </a:xfrm>
          <a:prstGeom prst="rect">
            <a:avLst/>
          </a:prstGeom>
          <a:noFill/>
        </p:spPr>
        <p:txBody>
          <a:bodyPr wrap="square" rtlCol="0">
            <a:spAutoFit/>
          </a:bodyPr>
          <a:lstStyle/>
          <a:p>
            <a:pPr algn="just"/>
            <a:r>
              <a:rPr lang="en-US" sz="2000" dirty="0" smtClean="0"/>
              <a:t>Le respect des </a:t>
            </a:r>
            <a:r>
              <a:rPr lang="en-US" sz="2000" b="1" dirty="0" smtClean="0"/>
              <a:t>exigences fiduciaires </a:t>
            </a:r>
            <a:r>
              <a:rPr lang="en-US" sz="2000" dirty="0" smtClean="0"/>
              <a:t>est essentiel pour instaurer la confiance parmi les donateurs, les partenaires et les bénéficiaires, tout en atténuant les risques financiers et opérationnels. </a:t>
            </a:r>
          </a:p>
          <a:p>
            <a:pPr algn="just"/>
            <a:endParaRPr lang="en-US" sz="2000" dirty="0"/>
          </a:p>
          <a:p>
            <a:pPr algn="just"/>
            <a:r>
              <a:rPr lang="en-US" sz="2000" dirty="0" smtClean="0"/>
              <a:t>Une conformité fiduciaire complète ne se limite pas à la protection des actifs ; elle renforce la crédibilité de l'organisation et garantit la pérennité des programmes. </a:t>
            </a:r>
          </a:p>
          <a:p>
            <a:pPr algn="just"/>
            <a:endParaRPr lang="en-US" sz="2000" dirty="0"/>
          </a:p>
          <a:p>
            <a:pPr algn="just"/>
            <a:r>
              <a:rPr lang="en-US" sz="2000" dirty="0" smtClean="0"/>
              <a:t>En maintenant ces normes rigoureuses, les organisations peuvent poursuivre leurs objectifs stratégiques avec transparence et intégrité institutionnelle.</a:t>
            </a:r>
            <a:endParaRPr lang="en-US" sz="2000" dirty="0"/>
          </a:p>
        </p:txBody>
      </p:sp>
    </p:spTree>
    <p:extLst>
      <p:ext uri="{BB962C8B-B14F-4D97-AF65-F5344CB8AC3E}">
        <p14:creationId xmlns:p14="http://schemas.microsoft.com/office/powerpoint/2010/main" val="3906875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1404</Words>
  <Application>Microsoft Office PowerPoint</Application>
  <PresentationFormat>Widescreen</PresentationFormat>
  <Paragraphs>104</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 Black</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oreProperties xmlns:dc="http://purl.org/dc/elements/1.1/" xmlns:dcterms="http://purl.org/dc/terms/" xmlns:xsi="http://www.w3.org/2001/XMLSchema-instance" xmlns="http://schemas.openxmlformats.org/package/2006/metadata/core-properties">
  <dc:title>PowerPoint Presentation</dc:title>
  <dc:creator>LENOVO</dc:creator>
  <lastModifiedBy>LENOVO</lastModifiedBy>
  <revision>4</revision>
  <dcterms:created xsi:type="dcterms:W3CDTF">2026-01-14T18:48:06.0000000Z</dcterms:created>
  <dcterms:modified xsi:type="dcterms:W3CDTF">2026-01-14T19:15:37.0000000Z</dcterms:modified>
  <keywords>, docId:3C1A83BC4DB4A2673313DA8A00013D7C</keywords>
</coreProperties>
</file>