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58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61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sp="http://schemas.microsoft.com/office/drawing/2008/diagram" xmlns:dgm="http://schemas.openxmlformats.org/drawingml/2006/diagram" xmlns:a="http://schemas.openxmlformats.org/drawingml/2006/main">
  <dgm:ptLst>
    <dgm:pt modelId="{7792C9F2-118D-406D-A61D-58D4DF92F99E}" type="doc">
      <dgm:prSet loTypeId="urn:microsoft.com/office/officeart/2005/8/layout/v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D263EC1-3B40-408F-908C-89B7C204E4E1}">
      <dgm:prSet phldrT="[Text]" custT="1"/>
      <dgm:spPr/>
      <dgm:t>
        <a:bodyPr/>
        <a:lstStyle/>
        <a:p>
          <a:r>
            <a:rPr lang="en-US" sz="1200" b="1"/>
            <a:t>Gobernanza y alineación estratégica</a:t>
          </a:r>
        </a:p>
        <a:p>
          <a:r>
            <a:rPr lang="en-US" sz="1000"/>
            <a:t>-La gestión financiera debe comenzar por el liderazgo, garantizando que el dinero sirva a la visión a largo plazo de la nación o la organización.</a:t>
          </a:r>
          <a:endParaRPr lang="en-US" sz="1200"/>
        </a:p>
      </dgm:t>
    </dgm:pt>
    <dgm:pt modelId="{6DCD4D65-D71B-42C3-BD6F-8BBACB09ED72}" type="parTrans" cxnId="{33ADDB2A-175D-4DA5-866D-D4687FA4BB03}">
      <dgm:prSet/>
      <dgm:spPr/>
      <dgm:t>
        <a:bodyPr/>
        <a:lstStyle/>
        <a:p>
          <a:endParaRPr lang="en-US"/>
        </a:p>
      </dgm:t>
    </dgm:pt>
    <dgm:pt modelId="{2E3FF335-CC26-4E59-90A2-725CCE467663}" type="sibTrans" cxnId="{33ADDB2A-175D-4DA5-866D-D4687FA4BB03}">
      <dgm:prSet/>
      <dgm:spPr/>
      <dgm:t>
        <a:bodyPr/>
        <a:lstStyle/>
        <a:p>
          <a:endParaRPr lang="en-US"/>
        </a:p>
      </dgm:t>
    </dgm:pt>
    <dgm:pt modelId="{65D1BEE0-AE94-48B3-8134-BAE8ACA5CC6F}">
      <dgm:prSet phldrT="[Text]" custT="1"/>
      <dgm:spPr/>
      <dgm:t>
        <a:bodyPr/>
        <a:lstStyle/>
        <a:p>
          <a:r>
            <a:rPr lang="en-US" sz="1200" b="1" dirty="0"/>
            <a:t>Controles internos operativos</a:t>
          </a:r>
        </a:p>
        <a:p>
          <a:r>
            <a:rPr lang="en-US" sz="1000" b="0" dirty="0"/>
            <a:t>-Se trata de prácticas «técnicas» que protegen a la organización de errores o fraudes y mantienen satisfechos a los donantes.</a:t>
          </a:r>
        </a:p>
        <a:p>
          <a:endParaRPr lang="en-US" sz="1200" dirty="0"/>
        </a:p>
      </dgm:t>
    </dgm:pt>
    <dgm:pt modelId="{BBF538CA-C01F-4F6C-97FD-61EFC4F92BA0}" type="parTrans" cxnId="{6226915C-9C00-4732-95A5-26E1C80AEC9C}">
      <dgm:prSet/>
      <dgm:spPr/>
      <dgm:t>
        <a:bodyPr/>
        <a:lstStyle/>
        <a:p>
          <a:endParaRPr lang="en-US"/>
        </a:p>
      </dgm:t>
    </dgm:pt>
    <dgm:pt modelId="{D7A5B51C-C94F-4A59-AF60-B32461A7575C}" type="sibTrans" cxnId="{6226915C-9C00-4732-95A5-26E1C80AEC9C}">
      <dgm:prSet/>
      <dgm:spPr/>
      <dgm:t>
        <a:bodyPr/>
        <a:lstStyle/>
        <a:p>
          <a:endParaRPr lang="en-US"/>
        </a:p>
      </dgm:t>
    </dgm:pt>
    <dgm:pt modelId="{7AC75BBA-7642-4D64-BE07-612761894451}">
      <dgm:prSet phldrT="[Text]" custT="1"/>
      <dgm:spPr/>
      <dgm:t>
        <a:bodyPr/>
        <a:lstStyle/>
        <a:p>
          <a:r>
            <a:rPr lang="en-US" sz="1200" b="1"/>
            <a:t>Transparencia comunitaria </a:t>
          </a:r>
        </a:p>
        <a:p>
          <a:r>
            <a:rPr lang="en-US" sz="1000"/>
            <a:t>-En un contexto indígena, los miembros de la comunidad son los «propietarios» de la organización. La información financiera debe ser una forma de narrar historias.</a:t>
          </a:r>
        </a:p>
        <a:p>
          <a:endParaRPr lang="en-US" sz="1200"/>
        </a:p>
      </dgm:t>
    </dgm:pt>
    <dgm:pt modelId="{41950E48-48E1-4ABD-B721-53E48D2D9357}" type="parTrans" cxnId="{C18F1A88-6E91-4848-ADE2-4047F176C970}">
      <dgm:prSet/>
      <dgm:spPr/>
      <dgm:t>
        <a:bodyPr/>
        <a:lstStyle/>
        <a:p>
          <a:endParaRPr lang="en-US"/>
        </a:p>
      </dgm:t>
    </dgm:pt>
    <dgm:pt modelId="{84E00095-9FFD-4849-BC57-A11AFC316D1D}" type="sibTrans" cxnId="{C18F1A88-6E91-4848-ADE2-4047F176C970}">
      <dgm:prSet/>
      <dgm:spPr/>
      <dgm:t>
        <a:bodyPr/>
        <a:lstStyle/>
        <a:p>
          <a:endParaRPr lang="en-US"/>
        </a:p>
      </dgm:t>
    </dgm:pt>
    <dgm:pt modelId="{508F1EF2-EF93-419A-AFBB-21A5E3867F36}">
      <dgm:prSet custT="1"/>
      <dgm:spPr/>
      <dgm:t>
        <a:bodyPr/>
        <a:lstStyle/>
        <a:p>
          <a:r>
            <a:rPr lang="en-US" sz="1000" b="0"/>
            <a:t>Ley de Administración Financiera (FAL)</a:t>
          </a:r>
        </a:p>
      </dgm:t>
    </dgm:pt>
    <dgm:pt modelId="{B645533B-9F8C-4397-BA1F-102890598DF1}" type="parTrans" cxnId="{53439217-0ACA-4B0F-9041-2DEA7DCC880C}">
      <dgm:prSet/>
      <dgm:spPr/>
      <dgm:t>
        <a:bodyPr/>
        <a:lstStyle/>
        <a:p>
          <a:endParaRPr lang="en-US"/>
        </a:p>
      </dgm:t>
    </dgm:pt>
    <dgm:pt modelId="{F633C392-9058-4B2D-990B-C5EC5AE60E0E}" type="sibTrans" cxnId="{53439217-0ACA-4B0F-9041-2DEA7DCC880C}">
      <dgm:prSet/>
      <dgm:spPr/>
      <dgm:t>
        <a:bodyPr/>
        <a:lstStyle/>
        <a:p>
          <a:endParaRPr lang="en-US"/>
        </a:p>
      </dgm:t>
    </dgm:pt>
    <dgm:pt modelId="{38B9A343-23E9-4306-932C-A8E7A5E78B93}">
      <dgm:prSet custT="1"/>
      <dgm:spPr/>
      <dgm:t>
        <a:bodyPr/>
        <a:lstStyle/>
        <a:p>
          <a:r>
            <a:rPr lang="en-US" sz="1000" b="0"/>
            <a:t>El presupuesto de las «siete generaciones»</a:t>
          </a:r>
        </a:p>
      </dgm:t>
    </dgm:pt>
    <dgm:pt modelId="{BA00F8FA-E014-4708-8959-B3CD37A7689F}" type="parTrans" cxnId="{52340044-8FFC-4504-B7B3-306463553576}">
      <dgm:prSet/>
      <dgm:spPr/>
      <dgm:t>
        <a:bodyPr/>
        <a:lstStyle/>
        <a:p>
          <a:endParaRPr lang="en-US"/>
        </a:p>
      </dgm:t>
    </dgm:pt>
    <dgm:pt modelId="{3EC4127E-39A5-4D5F-AAEB-0EF4BB94F848}" type="sibTrans" cxnId="{52340044-8FFC-4504-B7B3-306463553576}">
      <dgm:prSet/>
      <dgm:spPr/>
      <dgm:t>
        <a:bodyPr/>
        <a:lstStyle/>
        <a:p>
          <a:endParaRPr lang="en-US"/>
        </a:p>
      </dgm:t>
    </dgm:pt>
    <dgm:pt modelId="{F5B30080-C8A0-47EB-87BB-AA06DD4D93C7}">
      <dgm:prSet custT="1"/>
      <dgm:spPr/>
      <dgm:t>
        <a:bodyPr/>
        <a:lstStyle/>
        <a:p>
          <a:r>
            <a:rPr lang="en-US" sz="1000" b="0"/>
            <a:t>Conocimientos financieros de la junta directiva</a:t>
          </a:r>
        </a:p>
      </dgm:t>
    </dgm:pt>
    <dgm:pt modelId="{ABF6B247-D57B-46FB-811E-299186BF9EE3}" type="parTrans" cxnId="{1FB1F15F-4DA1-4FE9-9D4E-A9C9CDBD75B1}">
      <dgm:prSet/>
      <dgm:spPr/>
      <dgm:t>
        <a:bodyPr/>
        <a:lstStyle/>
        <a:p>
          <a:endParaRPr lang="en-US"/>
        </a:p>
      </dgm:t>
    </dgm:pt>
    <dgm:pt modelId="{4F99114A-39D5-4532-AC73-B1819E442377}" type="sibTrans" cxnId="{1FB1F15F-4DA1-4FE9-9D4E-A9C9CDBD75B1}">
      <dgm:prSet/>
      <dgm:spPr/>
      <dgm:t>
        <a:bodyPr/>
        <a:lstStyle/>
        <a:p>
          <a:endParaRPr lang="en-US"/>
        </a:p>
      </dgm:t>
    </dgm:pt>
    <dgm:pt modelId="{242825F7-7C88-4ABF-852E-E8A4AB5BC0D8}">
      <dgm:prSet phldrT="[Text]" custT="1"/>
      <dgm:spPr/>
      <dgm:t>
        <a:bodyPr/>
        <a:lstStyle/>
        <a:p>
          <a:endParaRPr lang="en-US" sz="1000"/>
        </a:p>
      </dgm:t>
    </dgm:pt>
    <dgm:pt modelId="{8D81166F-7ADA-484F-B28C-4DE3FDF985E6}" type="parTrans" cxnId="{40D09020-D9B6-4403-AF1E-6B831CFDA0CE}">
      <dgm:prSet/>
      <dgm:spPr/>
      <dgm:t>
        <a:bodyPr/>
        <a:lstStyle/>
        <a:p>
          <a:endParaRPr lang="en-US"/>
        </a:p>
      </dgm:t>
    </dgm:pt>
    <dgm:pt modelId="{003CCED6-57EA-4179-9947-60E3DB76FF7F}" type="sibTrans" cxnId="{40D09020-D9B6-4403-AF1E-6B831CFDA0CE}">
      <dgm:prSet/>
      <dgm:spPr/>
      <dgm:t>
        <a:bodyPr/>
        <a:lstStyle/>
        <a:p>
          <a:endParaRPr lang="en-US"/>
        </a:p>
      </dgm:t>
    </dgm:pt>
    <dgm:pt modelId="{35BFF4E9-5AE0-480F-A504-A4958A3F3B9E}">
      <dgm:prSet custT="1"/>
      <dgm:spPr/>
      <dgm:t>
        <a:bodyPr/>
        <a:lstStyle/>
        <a:p>
          <a:r>
            <a:rPr lang="en-US" sz="1000" b="0"/>
            <a:t>Separación entre política y finanzas</a:t>
          </a:r>
        </a:p>
      </dgm:t>
    </dgm:pt>
    <dgm:pt modelId="{7D7B0FEA-BED1-4E8A-A586-725F10A6D79B}" type="parTrans" cxnId="{7CA73F5B-04D3-461B-897B-112DB05FE9E7}">
      <dgm:prSet/>
      <dgm:spPr/>
      <dgm:t>
        <a:bodyPr/>
        <a:lstStyle/>
        <a:p>
          <a:endParaRPr lang="en-US"/>
        </a:p>
      </dgm:t>
    </dgm:pt>
    <dgm:pt modelId="{DBC138E1-14CC-4C13-9761-772BD50B86FA}" type="sibTrans" cxnId="{7CA73F5B-04D3-461B-897B-112DB05FE9E7}">
      <dgm:prSet/>
      <dgm:spPr/>
      <dgm:t>
        <a:bodyPr/>
        <a:lstStyle/>
        <a:p>
          <a:endParaRPr lang="en-US"/>
        </a:p>
      </dgm:t>
    </dgm:pt>
    <dgm:pt modelId="{32AEF182-FEDA-4E81-B7BD-0385149013FC}">
      <dgm:prSet custT="1"/>
      <dgm:spPr/>
      <dgm:t>
        <a:bodyPr/>
        <a:lstStyle/>
        <a:p>
          <a:r>
            <a:rPr lang="en-US" sz="1000" b="0"/>
            <a:t>Segregación de funciones</a:t>
          </a:r>
        </a:p>
      </dgm:t>
    </dgm:pt>
    <dgm:pt modelId="{C698E583-0433-4406-968A-8D878A72DA8D}" type="parTrans" cxnId="{068FDCDD-D5D0-40B3-95EA-035EB79048CD}">
      <dgm:prSet/>
      <dgm:spPr/>
      <dgm:t>
        <a:bodyPr/>
        <a:lstStyle/>
        <a:p>
          <a:endParaRPr lang="en-US"/>
        </a:p>
      </dgm:t>
    </dgm:pt>
    <dgm:pt modelId="{9FBC2972-BBE3-4EF7-814F-0FC6E8F61FD9}" type="sibTrans" cxnId="{068FDCDD-D5D0-40B3-95EA-035EB79048CD}">
      <dgm:prSet/>
      <dgm:spPr/>
      <dgm:t>
        <a:bodyPr/>
        <a:lstStyle/>
        <a:p>
          <a:endParaRPr lang="en-US"/>
        </a:p>
      </dgm:t>
    </dgm:pt>
    <dgm:pt modelId="{74334986-8CB2-4318-8BF7-25DD097F4D6B}">
      <dgm:prSet custT="1"/>
      <dgm:spPr/>
      <dgm:t>
        <a:bodyPr/>
        <a:lstStyle/>
        <a:p>
          <a:r>
            <a:rPr lang="en-US" sz="1000" b="0"/>
            <a:t>Fondo restringido </a:t>
          </a:r>
        </a:p>
      </dgm:t>
    </dgm:pt>
    <dgm:pt modelId="{83AB0E03-18E9-48B8-AB44-91D29963991C}" type="parTrans" cxnId="{4DF73F95-79E8-4AE9-A070-4461F37D6A4B}">
      <dgm:prSet/>
      <dgm:spPr/>
      <dgm:t>
        <a:bodyPr/>
        <a:lstStyle/>
        <a:p>
          <a:endParaRPr lang="en-US"/>
        </a:p>
      </dgm:t>
    </dgm:pt>
    <dgm:pt modelId="{7D7AB9A6-F8F3-4DDE-83D4-C57AB2515985}" type="sibTrans" cxnId="{4DF73F95-79E8-4AE9-A070-4461F37D6A4B}">
      <dgm:prSet/>
      <dgm:spPr/>
      <dgm:t>
        <a:bodyPr/>
        <a:lstStyle/>
        <a:p>
          <a:endParaRPr lang="en-US"/>
        </a:p>
      </dgm:t>
    </dgm:pt>
    <dgm:pt modelId="{D28E81A0-9BD1-4CCE-B28A-D3CBE7E53802}">
      <dgm:prSet custT="1"/>
      <dgm:spPr/>
      <dgm:t>
        <a:bodyPr/>
        <a:lstStyle/>
        <a:p>
          <a:r>
            <a:rPr lang="en-US" sz="1000" b="0"/>
            <a:t>Pistas de auditoría limpias</a:t>
          </a:r>
        </a:p>
      </dgm:t>
    </dgm:pt>
    <dgm:pt modelId="{84981142-1D36-4177-A721-38342476374B}" type="parTrans" cxnId="{3B10ABD7-4703-4C1C-B574-18FF0C752512}">
      <dgm:prSet/>
      <dgm:spPr/>
      <dgm:t>
        <a:bodyPr/>
        <a:lstStyle/>
        <a:p>
          <a:endParaRPr lang="en-US"/>
        </a:p>
      </dgm:t>
    </dgm:pt>
    <dgm:pt modelId="{B5507681-6559-4393-AF7D-41E168745846}" type="sibTrans" cxnId="{3B10ABD7-4703-4C1C-B574-18FF0C752512}">
      <dgm:prSet/>
      <dgm:spPr/>
      <dgm:t>
        <a:bodyPr/>
        <a:lstStyle/>
        <a:p>
          <a:endParaRPr lang="en-US"/>
        </a:p>
      </dgm:t>
    </dgm:pt>
    <dgm:pt modelId="{1692D72F-BB25-4CA2-9346-C44C0C9856FF}">
      <dgm:prSet custT="1"/>
      <dgm:spPr/>
      <dgm:t>
        <a:bodyPr/>
        <a:lstStyle/>
        <a:p>
          <a:r>
            <a:rPr lang="en-US" sz="1000" b="0"/>
            <a:t>Contratación pública competitiva</a:t>
          </a:r>
        </a:p>
      </dgm:t>
    </dgm:pt>
    <dgm:pt modelId="{B17D7D04-7277-4E97-A1DF-FE4336D67D82}" type="parTrans" cxnId="{7A115086-9221-488A-AC17-EF5183948ED3}">
      <dgm:prSet/>
      <dgm:spPr/>
      <dgm:t>
        <a:bodyPr/>
        <a:lstStyle/>
        <a:p>
          <a:endParaRPr lang="en-US"/>
        </a:p>
      </dgm:t>
    </dgm:pt>
    <dgm:pt modelId="{34345F19-2E50-4CF2-B5DC-5F79C5B0E8DF}" type="sibTrans" cxnId="{7A115086-9221-488A-AC17-EF5183948ED3}">
      <dgm:prSet/>
      <dgm:spPr/>
      <dgm:t>
        <a:bodyPr/>
        <a:lstStyle/>
        <a:p>
          <a:endParaRPr lang="en-US"/>
        </a:p>
      </dgm:t>
    </dgm:pt>
    <dgm:pt modelId="{B69362E8-B457-4590-A679-6E567AF42DC0}">
      <dgm:prSet custT="1"/>
      <dgm:spPr/>
      <dgm:t>
        <a:bodyPr/>
        <a:lstStyle/>
        <a:p>
          <a:r>
            <a:rPr lang="en-US" sz="1000" b="0"/>
            <a:t>Narrativa con números</a:t>
          </a:r>
        </a:p>
      </dgm:t>
    </dgm:pt>
    <dgm:pt modelId="{AAF1AAD7-1AF9-4CEA-9880-58F363F75D11}" type="parTrans" cxnId="{67FE51BA-AD8E-4156-B1A6-D457C94D7E8D}">
      <dgm:prSet/>
      <dgm:spPr/>
      <dgm:t>
        <a:bodyPr/>
        <a:lstStyle/>
        <a:p>
          <a:endParaRPr lang="en-US"/>
        </a:p>
      </dgm:t>
    </dgm:pt>
    <dgm:pt modelId="{989BF561-59B2-4E83-851C-8DEA267598E8}" type="sibTrans" cxnId="{67FE51BA-AD8E-4156-B1A6-D457C94D7E8D}">
      <dgm:prSet/>
      <dgm:spPr/>
      <dgm:t>
        <a:bodyPr/>
        <a:lstStyle/>
        <a:p>
          <a:endParaRPr lang="en-US"/>
        </a:p>
      </dgm:t>
    </dgm:pt>
    <dgm:pt modelId="{0052A44C-90FB-4F87-8093-EB4BB0BF4EAD}">
      <dgm:prSet custT="1"/>
      <dgm:spPr/>
      <dgm:t>
        <a:bodyPr/>
        <a:lstStyle/>
        <a:p>
          <a:r>
            <a:rPr lang="en-US" sz="1000" b="0"/>
            <a:t>Idioma local y accesibilidad</a:t>
          </a:r>
        </a:p>
      </dgm:t>
    </dgm:pt>
    <dgm:pt modelId="{A8542C56-0218-498D-9BE8-3535EF8FAEDD}" type="parTrans" cxnId="{004262B5-9864-4A59-B2CD-88369FD959C0}">
      <dgm:prSet/>
      <dgm:spPr/>
      <dgm:t>
        <a:bodyPr/>
        <a:lstStyle/>
        <a:p>
          <a:endParaRPr lang="en-US"/>
        </a:p>
      </dgm:t>
    </dgm:pt>
    <dgm:pt modelId="{73217397-82A1-49FA-B2AC-C3E12F07A1D5}" type="sibTrans" cxnId="{004262B5-9864-4A59-B2CD-88369FD959C0}">
      <dgm:prSet/>
      <dgm:spPr/>
      <dgm:t>
        <a:bodyPr/>
        <a:lstStyle/>
        <a:p>
          <a:endParaRPr lang="en-US"/>
        </a:p>
      </dgm:t>
    </dgm:pt>
    <dgm:pt modelId="{A607EB55-3055-410E-B894-9F72462C85BE}">
      <dgm:prSet custT="1"/>
      <dgm:spPr/>
      <dgm:t>
        <a:bodyPr/>
        <a:lstStyle/>
        <a:p>
          <a:r>
            <a:rPr lang="en-US" sz="1000" b="0"/>
            <a:t>Reuniones periódicas</a:t>
          </a:r>
        </a:p>
      </dgm:t>
    </dgm:pt>
    <dgm:pt modelId="{37538373-A1A5-4DDD-AC0F-822DA590C52E}" type="parTrans" cxnId="{71015C77-1B5E-468D-AF52-9F59BBA43EE7}">
      <dgm:prSet/>
      <dgm:spPr/>
      <dgm:t>
        <a:bodyPr/>
        <a:lstStyle/>
        <a:p>
          <a:endParaRPr lang="en-US"/>
        </a:p>
      </dgm:t>
    </dgm:pt>
    <dgm:pt modelId="{4B174EF9-2500-4B6F-AEDC-2B93A2C7848B}" type="sibTrans" cxnId="{71015C77-1B5E-468D-AF52-9F59BBA43EE7}">
      <dgm:prSet/>
      <dgm:spPr/>
      <dgm:t>
        <a:bodyPr/>
        <a:lstStyle/>
        <a:p>
          <a:endParaRPr lang="en-US"/>
        </a:p>
      </dgm:t>
    </dgm:pt>
    <dgm:pt modelId="{07C78369-03E8-4C1F-B16A-327C5026D035}">
      <dgm:prSet custT="1"/>
      <dgm:spPr/>
      <dgm:t>
        <a:bodyPr/>
        <a:lstStyle/>
        <a:p>
          <a:r>
            <a:rPr lang="en-US" sz="1000" b="0"/>
            <a:t>Soberanía de los datos</a:t>
          </a:r>
        </a:p>
      </dgm:t>
    </dgm:pt>
    <dgm:pt modelId="{F0316B2A-1172-461E-93AF-26D88BAECA3D}" type="parTrans" cxnId="{CFAA09B8-EBFD-4452-89C9-5D24261FE0CD}">
      <dgm:prSet/>
      <dgm:spPr/>
      <dgm:t>
        <a:bodyPr/>
        <a:lstStyle/>
        <a:p>
          <a:endParaRPr lang="en-US"/>
        </a:p>
      </dgm:t>
    </dgm:pt>
    <dgm:pt modelId="{BAAE3668-88B2-4DF6-B856-22FB1A1F4E75}" type="sibTrans" cxnId="{CFAA09B8-EBFD-4452-89C9-5D24261FE0CD}">
      <dgm:prSet/>
      <dgm:spPr/>
      <dgm:t>
        <a:bodyPr/>
        <a:lstStyle/>
        <a:p>
          <a:endParaRPr lang="en-US"/>
        </a:p>
      </dgm:t>
    </dgm:pt>
    <dgm:pt modelId="{310BD905-7467-44A3-AE42-A3497CBB1F2D}" type="pres">
      <dgm:prSet presAssocID="{7792C9F2-118D-406D-A61D-58D4DF92F99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F2F3F59-6DAE-4B1A-AF51-77C490A3E2E8}" type="pres">
      <dgm:prSet presAssocID="{CD263EC1-3B40-408F-908C-89B7C204E4E1}" presName="linNode" presStyleCnt="0"/>
      <dgm:spPr/>
    </dgm:pt>
    <dgm:pt modelId="{27D53AEC-150D-4308-B129-23607AF89C93}" type="pres">
      <dgm:prSet presAssocID="{CD263EC1-3B40-408F-908C-89B7C204E4E1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82FBD0-507F-4B7A-8587-F4674D78FCBA}" type="pres">
      <dgm:prSet presAssocID="{CD263EC1-3B40-408F-908C-89B7C204E4E1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A8C9FA-894B-440B-B200-D773FBE22B10}" type="pres">
      <dgm:prSet presAssocID="{2E3FF335-CC26-4E59-90A2-725CCE467663}" presName="spacing" presStyleCnt="0"/>
      <dgm:spPr/>
    </dgm:pt>
    <dgm:pt modelId="{6297C37E-6B48-49A4-BDAD-8F8EF9229108}" type="pres">
      <dgm:prSet presAssocID="{65D1BEE0-AE94-48B3-8134-BAE8ACA5CC6F}" presName="linNode" presStyleCnt="0"/>
      <dgm:spPr/>
    </dgm:pt>
    <dgm:pt modelId="{7FE61DDB-9D9D-48D5-8074-20F6E8295A09}" type="pres">
      <dgm:prSet presAssocID="{65D1BEE0-AE94-48B3-8134-BAE8ACA5CC6F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D52D53-F7A9-4B7C-99FD-A62F524F603F}" type="pres">
      <dgm:prSet presAssocID="{65D1BEE0-AE94-48B3-8134-BAE8ACA5CC6F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D8CDA9-11EE-4CB8-8EF0-3BE1A777CB16}" type="pres">
      <dgm:prSet presAssocID="{D7A5B51C-C94F-4A59-AF60-B32461A7575C}" presName="spacing" presStyleCnt="0"/>
      <dgm:spPr/>
    </dgm:pt>
    <dgm:pt modelId="{645ED56D-B8EA-4FCE-9569-8377B02E8A24}" type="pres">
      <dgm:prSet presAssocID="{7AC75BBA-7642-4D64-BE07-612761894451}" presName="linNode" presStyleCnt="0"/>
      <dgm:spPr/>
    </dgm:pt>
    <dgm:pt modelId="{BF3C83FD-78B6-411A-A56D-497A1719AA63}" type="pres">
      <dgm:prSet presAssocID="{7AC75BBA-7642-4D64-BE07-612761894451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01558B-C90E-4939-A351-AB078AE8FEEF}" type="pres">
      <dgm:prSet presAssocID="{7AC75BBA-7642-4D64-BE07-612761894451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1BFE11-CEAE-4BF6-A33A-B6E9AEAEF517}" type="presOf" srcId="{CD263EC1-3B40-408F-908C-89B7C204E4E1}" destId="{27D53AEC-150D-4308-B129-23607AF89C93}" srcOrd="0" destOrd="0" presId="urn:microsoft.com/office/officeart/2005/8/layout/vList6"/>
    <dgm:cxn modelId="{67FE51BA-AD8E-4156-B1A6-D457C94D7E8D}" srcId="{7AC75BBA-7642-4D64-BE07-612761894451}" destId="{B69362E8-B457-4590-A679-6E567AF42DC0}" srcOrd="0" destOrd="0" parTransId="{AAF1AAD7-1AF9-4CEA-9880-58F363F75D11}" sibTransId="{989BF561-59B2-4E83-851C-8DEA267598E8}"/>
    <dgm:cxn modelId="{0176FD82-CB31-492F-9814-828FD1937CB1}" type="presOf" srcId="{07C78369-03E8-4C1F-B16A-327C5026D035}" destId="{4E01558B-C90E-4939-A351-AB078AE8FEEF}" srcOrd="0" destOrd="3" presId="urn:microsoft.com/office/officeart/2005/8/layout/vList6"/>
    <dgm:cxn modelId="{068FDCDD-D5D0-40B3-95EA-035EB79048CD}" srcId="{65D1BEE0-AE94-48B3-8134-BAE8ACA5CC6F}" destId="{32AEF182-FEDA-4E81-B7BD-0385149013FC}" srcOrd="0" destOrd="0" parTransId="{C698E583-0433-4406-968A-8D878A72DA8D}" sibTransId="{9FBC2972-BBE3-4EF7-814F-0FC6E8F61FD9}"/>
    <dgm:cxn modelId="{2466A251-D726-4AE4-9AB5-56853926111B}" type="presOf" srcId="{38B9A343-23E9-4306-932C-A8E7A5E78B93}" destId="{8C82FBD0-507F-4B7A-8587-F4674D78FCBA}" srcOrd="0" destOrd="2" presId="urn:microsoft.com/office/officeart/2005/8/layout/vList6"/>
    <dgm:cxn modelId="{D3B556F0-D45F-4E1A-92C0-814D7132900A}" type="presOf" srcId="{F5B30080-C8A0-47EB-87BB-AA06DD4D93C7}" destId="{8C82FBD0-507F-4B7A-8587-F4674D78FCBA}" srcOrd="0" destOrd="4" presId="urn:microsoft.com/office/officeart/2005/8/layout/vList6"/>
    <dgm:cxn modelId="{52340044-8FFC-4504-B7B3-306463553576}" srcId="{242825F7-7C88-4ABF-852E-E8A4AB5BC0D8}" destId="{38B9A343-23E9-4306-932C-A8E7A5E78B93}" srcOrd="1" destOrd="0" parTransId="{BA00F8FA-E014-4708-8959-B3CD37A7689F}" sibTransId="{3EC4127E-39A5-4D5F-AAEB-0EF4BB94F848}"/>
    <dgm:cxn modelId="{CFAA09B8-EBFD-4452-89C9-5D24261FE0CD}" srcId="{7AC75BBA-7642-4D64-BE07-612761894451}" destId="{07C78369-03E8-4C1F-B16A-327C5026D035}" srcOrd="3" destOrd="0" parTransId="{F0316B2A-1172-461E-93AF-26D88BAECA3D}" sibTransId="{BAAE3668-88B2-4DF6-B856-22FB1A1F4E75}"/>
    <dgm:cxn modelId="{4DF73F95-79E8-4AE9-A070-4461F37D6A4B}" srcId="{65D1BEE0-AE94-48B3-8134-BAE8ACA5CC6F}" destId="{74334986-8CB2-4318-8BF7-25DD097F4D6B}" srcOrd="1" destOrd="0" parTransId="{83AB0E03-18E9-48B8-AB44-91D29963991C}" sibTransId="{7D7AB9A6-F8F3-4DDE-83D4-C57AB2515985}"/>
    <dgm:cxn modelId="{8B88C1BC-EF58-4CC0-9BBF-0611F739C93B}" type="presOf" srcId="{1692D72F-BB25-4CA2-9346-C44C0C9856FF}" destId="{4BD52D53-F7A9-4B7C-99FD-A62F524F603F}" srcOrd="0" destOrd="3" presId="urn:microsoft.com/office/officeart/2005/8/layout/vList6"/>
    <dgm:cxn modelId="{7C1147D6-224F-4ED9-9AC0-96CBB3C81123}" type="presOf" srcId="{65D1BEE0-AE94-48B3-8134-BAE8ACA5CC6F}" destId="{7FE61DDB-9D9D-48D5-8074-20F6E8295A09}" srcOrd="0" destOrd="0" presId="urn:microsoft.com/office/officeart/2005/8/layout/vList6"/>
    <dgm:cxn modelId="{E1FDD08C-2CFA-4BDE-9532-461A17DED2B8}" type="presOf" srcId="{32AEF182-FEDA-4E81-B7BD-0385149013FC}" destId="{4BD52D53-F7A9-4B7C-99FD-A62F524F603F}" srcOrd="0" destOrd="0" presId="urn:microsoft.com/office/officeart/2005/8/layout/vList6"/>
    <dgm:cxn modelId="{7A115086-9221-488A-AC17-EF5183948ED3}" srcId="{65D1BEE0-AE94-48B3-8134-BAE8ACA5CC6F}" destId="{1692D72F-BB25-4CA2-9346-C44C0C9856FF}" srcOrd="3" destOrd="0" parTransId="{B17D7D04-7277-4E97-A1DF-FE4336D67D82}" sibTransId="{34345F19-2E50-4CF2-B5DC-5F79C5B0E8DF}"/>
    <dgm:cxn modelId="{6DDBD631-EA66-44D3-BC79-4ED4B517B5D1}" type="presOf" srcId="{7792C9F2-118D-406D-A61D-58D4DF92F99E}" destId="{310BD905-7467-44A3-AE42-A3497CBB1F2D}" srcOrd="0" destOrd="0" presId="urn:microsoft.com/office/officeart/2005/8/layout/vList6"/>
    <dgm:cxn modelId="{C18F1A88-6E91-4848-ADE2-4047F176C970}" srcId="{7792C9F2-118D-406D-A61D-58D4DF92F99E}" destId="{7AC75BBA-7642-4D64-BE07-612761894451}" srcOrd="2" destOrd="0" parTransId="{41950E48-48E1-4ABD-B721-53E48D2D9357}" sibTransId="{84E00095-9FFD-4849-BC57-A11AFC316D1D}"/>
    <dgm:cxn modelId="{BFDF96B1-DC40-4AA5-84C9-8AF9F38A0E37}" type="presOf" srcId="{B69362E8-B457-4590-A679-6E567AF42DC0}" destId="{4E01558B-C90E-4939-A351-AB078AE8FEEF}" srcOrd="0" destOrd="0" presId="urn:microsoft.com/office/officeart/2005/8/layout/vList6"/>
    <dgm:cxn modelId="{33ADDB2A-175D-4DA5-866D-D4687FA4BB03}" srcId="{7792C9F2-118D-406D-A61D-58D4DF92F99E}" destId="{CD263EC1-3B40-408F-908C-89B7C204E4E1}" srcOrd="0" destOrd="0" parTransId="{6DCD4D65-D71B-42C3-BD6F-8BBACB09ED72}" sibTransId="{2E3FF335-CC26-4E59-90A2-725CCE467663}"/>
    <dgm:cxn modelId="{CBBC0CB9-C06D-4426-9EEC-874EADC96E5E}" type="presOf" srcId="{35BFF4E9-5AE0-480F-A504-A4958A3F3B9E}" destId="{8C82FBD0-507F-4B7A-8587-F4674D78FCBA}" srcOrd="0" destOrd="3" presId="urn:microsoft.com/office/officeart/2005/8/layout/vList6"/>
    <dgm:cxn modelId="{5E15C257-0829-47A9-B52C-F0456303E899}" type="presOf" srcId="{A607EB55-3055-410E-B894-9F72462C85BE}" destId="{4E01558B-C90E-4939-A351-AB078AE8FEEF}" srcOrd="0" destOrd="2" presId="urn:microsoft.com/office/officeart/2005/8/layout/vList6"/>
    <dgm:cxn modelId="{40D09020-D9B6-4403-AF1E-6B831CFDA0CE}" srcId="{CD263EC1-3B40-408F-908C-89B7C204E4E1}" destId="{242825F7-7C88-4ABF-852E-E8A4AB5BC0D8}" srcOrd="0" destOrd="0" parTransId="{8D81166F-7ADA-484F-B28C-4DE3FDF985E6}" sibTransId="{003CCED6-57EA-4179-9947-60E3DB76FF7F}"/>
    <dgm:cxn modelId="{EF5E1AEA-D840-4A99-9092-1A1AE189BCF4}" type="presOf" srcId="{74334986-8CB2-4318-8BF7-25DD097F4D6B}" destId="{4BD52D53-F7A9-4B7C-99FD-A62F524F603F}" srcOrd="0" destOrd="1" presId="urn:microsoft.com/office/officeart/2005/8/layout/vList6"/>
    <dgm:cxn modelId="{53439217-0ACA-4B0F-9041-2DEA7DCC880C}" srcId="{242825F7-7C88-4ABF-852E-E8A4AB5BC0D8}" destId="{508F1EF2-EF93-419A-AFBB-21A5E3867F36}" srcOrd="0" destOrd="0" parTransId="{B645533B-9F8C-4397-BA1F-102890598DF1}" sibTransId="{F633C392-9058-4B2D-990B-C5EC5AE60E0E}"/>
    <dgm:cxn modelId="{71015C77-1B5E-468D-AF52-9F59BBA43EE7}" srcId="{7AC75BBA-7642-4D64-BE07-612761894451}" destId="{A607EB55-3055-410E-B894-9F72462C85BE}" srcOrd="2" destOrd="0" parTransId="{37538373-A1A5-4DDD-AC0F-822DA590C52E}" sibTransId="{4B174EF9-2500-4B6F-AEDC-2B93A2C7848B}"/>
    <dgm:cxn modelId="{3B10ABD7-4703-4C1C-B574-18FF0C752512}" srcId="{65D1BEE0-AE94-48B3-8134-BAE8ACA5CC6F}" destId="{D28E81A0-9BD1-4CCE-B28A-D3CBE7E53802}" srcOrd="2" destOrd="0" parTransId="{84981142-1D36-4177-A721-38342476374B}" sibTransId="{B5507681-6559-4393-AF7D-41E168745846}"/>
    <dgm:cxn modelId="{85088B02-9B9E-46E9-B71E-39074682F79C}" type="presOf" srcId="{7AC75BBA-7642-4D64-BE07-612761894451}" destId="{BF3C83FD-78B6-411A-A56D-497A1719AA63}" srcOrd="0" destOrd="0" presId="urn:microsoft.com/office/officeart/2005/8/layout/vList6"/>
    <dgm:cxn modelId="{7CA73F5B-04D3-461B-897B-112DB05FE9E7}" srcId="{242825F7-7C88-4ABF-852E-E8A4AB5BC0D8}" destId="{35BFF4E9-5AE0-480F-A504-A4958A3F3B9E}" srcOrd="2" destOrd="0" parTransId="{7D7B0FEA-BED1-4E8A-A586-725F10A6D79B}" sibTransId="{DBC138E1-14CC-4C13-9761-772BD50B86FA}"/>
    <dgm:cxn modelId="{6226915C-9C00-4732-95A5-26E1C80AEC9C}" srcId="{7792C9F2-118D-406D-A61D-58D4DF92F99E}" destId="{65D1BEE0-AE94-48B3-8134-BAE8ACA5CC6F}" srcOrd="1" destOrd="0" parTransId="{BBF538CA-C01F-4F6C-97FD-61EFC4F92BA0}" sibTransId="{D7A5B51C-C94F-4A59-AF60-B32461A7575C}"/>
    <dgm:cxn modelId="{1FB1F15F-4DA1-4FE9-9D4E-A9C9CDBD75B1}" srcId="{CD263EC1-3B40-408F-908C-89B7C204E4E1}" destId="{F5B30080-C8A0-47EB-87BB-AA06DD4D93C7}" srcOrd="1" destOrd="0" parTransId="{ABF6B247-D57B-46FB-811E-299186BF9EE3}" sibTransId="{4F99114A-39D5-4532-AC73-B1819E442377}"/>
    <dgm:cxn modelId="{7D47DFA1-5D0A-4A9F-8028-5178F4E71724}" type="presOf" srcId="{D28E81A0-9BD1-4CCE-B28A-D3CBE7E53802}" destId="{4BD52D53-F7A9-4B7C-99FD-A62F524F603F}" srcOrd="0" destOrd="2" presId="urn:microsoft.com/office/officeart/2005/8/layout/vList6"/>
    <dgm:cxn modelId="{004262B5-9864-4A59-B2CD-88369FD959C0}" srcId="{7AC75BBA-7642-4D64-BE07-612761894451}" destId="{0052A44C-90FB-4F87-8093-EB4BB0BF4EAD}" srcOrd="1" destOrd="0" parTransId="{A8542C56-0218-498D-9BE8-3535EF8FAEDD}" sibTransId="{73217397-82A1-49FA-B2AC-C3E12F07A1D5}"/>
    <dgm:cxn modelId="{D6181713-112F-46C9-9B20-29B3FF00B977}" type="presOf" srcId="{508F1EF2-EF93-419A-AFBB-21A5E3867F36}" destId="{8C82FBD0-507F-4B7A-8587-F4674D78FCBA}" srcOrd="0" destOrd="1" presId="urn:microsoft.com/office/officeart/2005/8/layout/vList6"/>
    <dgm:cxn modelId="{7078C4F5-E3F3-411F-ACF6-4516094CDF7D}" type="presOf" srcId="{0052A44C-90FB-4F87-8093-EB4BB0BF4EAD}" destId="{4E01558B-C90E-4939-A351-AB078AE8FEEF}" srcOrd="0" destOrd="1" presId="urn:microsoft.com/office/officeart/2005/8/layout/vList6"/>
    <dgm:cxn modelId="{4FB687D6-0D2B-4E81-8881-BACA356CCB19}" type="presOf" srcId="{242825F7-7C88-4ABF-852E-E8A4AB5BC0D8}" destId="{8C82FBD0-507F-4B7A-8587-F4674D78FCBA}" srcOrd="0" destOrd="0" presId="urn:microsoft.com/office/officeart/2005/8/layout/vList6"/>
    <dgm:cxn modelId="{D0062415-94C9-4FDB-B313-2070E33A77E2}" type="presParOf" srcId="{310BD905-7467-44A3-AE42-A3497CBB1F2D}" destId="{4F2F3F59-6DAE-4B1A-AF51-77C490A3E2E8}" srcOrd="0" destOrd="0" presId="urn:microsoft.com/office/officeart/2005/8/layout/vList6"/>
    <dgm:cxn modelId="{E485EFC4-A8F0-4C54-B079-BA8AA84B550E}" type="presParOf" srcId="{4F2F3F59-6DAE-4B1A-AF51-77C490A3E2E8}" destId="{27D53AEC-150D-4308-B129-23607AF89C93}" srcOrd="0" destOrd="0" presId="urn:microsoft.com/office/officeart/2005/8/layout/vList6"/>
    <dgm:cxn modelId="{4BC9BFCF-6542-4418-A3D1-00F849079896}" type="presParOf" srcId="{4F2F3F59-6DAE-4B1A-AF51-77C490A3E2E8}" destId="{8C82FBD0-507F-4B7A-8587-F4674D78FCBA}" srcOrd="1" destOrd="0" presId="urn:microsoft.com/office/officeart/2005/8/layout/vList6"/>
    <dgm:cxn modelId="{83214A33-D127-466E-A309-DD8BF89DAFCA}" type="presParOf" srcId="{310BD905-7467-44A3-AE42-A3497CBB1F2D}" destId="{21A8C9FA-894B-440B-B200-D773FBE22B10}" srcOrd="1" destOrd="0" presId="urn:microsoft.com/office/officeart/2005/8/layout/vList6"/>
    <dgm:cxn modelId="{56DA14B3-15B3-45FC-96F1-E30C99DD0F3D}" type="presParOf" srcId="{310BD905-7467-44A3-AE42-A3497CBB1F2D}" destId="{6297C37E-6B48-49A4-BDAD-8F8EF9229108}" srcOrd="2" destOrd="0" presId="urn:microsoft.com/office/officeart/2005/8/layout/vList6"/>
    <dgm:cxn modelId="{24819AD6-1631-4C0A-B28B-8E764EF5C357}" type="presParOf" srcId="{6297C37E-6B48-49A4-BDAD-8F8EF9229108}" destId="{7FE61DDB-9D9D-48D5-8074-20F6E8295A09}" srcOrd="0" destOrd="0" presId="urn:microsoft.com/office/officeart/2005/8/layout/vList6"/>
    <dgm:cxn modelId="{A23592E1-9A22-43F6-BE2D-95D8EC427682}" type="presParOf" srcId="{6297C37E-6B48-49A4-BDAD-8F8EF9229108}" destId="{4BD52D53-F7A9-4B7C-99FD-A62F524F603F}" srcOrd="1" destOrd="0" presId="urn:microsoft.com/office/officeart/2005/8/layout/vList6"/>
    <dgm:cxn modelId="{EB5D1B74-C964-49E3-8EDF-C60B773DF5DD}" type="presParOf" srcId="{310BD905-7467-44A3-AE42-A3497CBB1F2D}" destId="{2BD8CDA9-11EE-4CB8-8EF0-3BE1A777CB16}" srcOrd="3" destOrd="0" presId="urn:microsoft.com/office/officeart/2005/8/layout/vList6"/>
    <dgm:cxn modelId="{D99017C8-41C5-45CC-8E36-25A16E98FC1F}" type="presParOf" srcId="{310BD905-7467-44A3-AE42-A3497CBB1F2D}" destId="{645ED56D-B8EA-4FCE-9569-8377B02E8A24}" srcOrd="4" destOrd="0" presId="urn:microsoft.com/office/officeart/2005/8/layout/vList6"/>
    <dgm:cxn modelId="{CCB2F65F-EDA1-4203-956F-96299FAE3D11}" type="presParOf" srcId="{645ED56D-B8EA-4FCE-9569-8377B02E8A24}" destId="{BF3C83FD-78B6-411A-A56D-497A1719AA63}" srcOrd="0" destOrd="0" presId="urn:microsoft.com/office/officeart/2005/8/layout/vList6"/>
    <dgm:cxn modelId="{A70E30E7-1789-4922-A0C2-6039A2126714}" type="presParOf" srcId="{645ED56D-B8EA-4FCE-9569-8377B02E8A24}" destId="{4E01558B-C90E-4939-A351-AB078AE8FEEF}" srcOrd="1" destOrd="0" presId="urn:microsoft.com/office/officeart/2005/8/layout/vList6"/>
  </dgm:cxnLst>
  <dgm:bg>
    <a:solidFill>
      <a:schemeClr val="accent3">
        <a:lumMod val="75000"/>
      </a:schemeClr>
    </a:solidFill>
  </dgm:bg>
  <dgm:whole>
    <a:ln>
      <a:solidFill>
        <a:schemeClr val="accent2">
          <a:lumMod val="50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sp="http://schemas.microsoft.com/office/drawing/2008/diagram" xmlns:dgm="http://schemas.openxmlformats.org/drawingml/2006/diagram" xmlns:a="http://schemas.openxmlformats.org/drawingml/2006/main">
  <dgm:ptLst>
    <dgm:pt modelId="{68C8DBF5-222A-459A-B20E-4A675136D404}" type="doc">
      <dgm:prSet loTypeId="urn:microsoft.com/office/officeart/2011/layout/HexagonRadial" loCatId="cycle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A6976CBC-CEB0-4CB8-B372-7BD4C323DFD4}">
      <dgm:prSet phldrT="[Text]"/>
      <dgm:spPr/>
      <dgm:t>
        <a:bodyPr/>
        <a:lstStyle/>
        <a:p>
          <a:r>
            <a:rPr lang="en-US"/>
            <a:t>PRINCIPIOS ÉTICOS FUNDAMENTALES</a:t>
          </a:r>
        </a:p>
      </dgm:t>
    </dgm:pt>
    <dgm:pt modelId="{B54A3312-12A1-44C9-B75B-7B9213072C10}" type="parTrans" cxnId="{750F9288-9C53-4F89-A939-FD95F9A00CBD}">
      <dgm:prSet/>
      <dgm:spPr/>
      <dgm:t>
        <a:bodyPr/>
        <a:lstStyle/>
        <a:p>
          <a:endParaRPr lang="en-US"/>
        </a:p>
      </dgm:t>
    </dgm:pt>
    <dgm:pt modelId="{5A1F8E7C-7C9C-4D44-A2DF-282F6FFEB759}" type="sibTrans" cxnId="{750F9288-9C53-4F89-A939-FD95F9A00CBD}">
      <dgm:prSet/>
      <dgm:spPr/>
      <dgm:t>
        <a:bodyPr/>
        <a:lstStyle/>
        <a:p>
          <a:endParaRPr lang="en-US"/>
        </a:p>
      </dgm:t>
    </dgm:pt>
    <dgm:pt modelId="{21AAA069-D7D1-42E4-8360-58BF837859D2}">
      <dgm:prSet phldrT="[Text]"/>
      <dgm:spPr/>
      <dgm:t>
        <a:bodyPr/>
        <a:lstStyle/>
        <a:p>
          <a:r>
            <a:rPr lang="en-US" b="1"/>
            <a:t>Integridad</a:t>
          </a:r>
          <a:endParaRPr lang="en-US"/>
        </a:p>
      </dgm:t>
    </dgm:pt>
    <dgm:pt modelId="{BFCA7E36-4A6C-479E-80E7-5630E98ED6A4}" type="parTrans" cxnId="{CBDAA58F-747A-4A16-9F40-3B705E619D18}">
      <dgm:prSet/>
      <dgm:spPr/>
      <dgm:t>
        <a:bodyPr/>
        <a:lstStyle/>
        <a:p>
          <a:endParaRPr lang="en-US"/>
        </a:p>
      </dgm:t>
    </dgm:pt>
    <dgm:pt modelId="{59F3C2C2-E68B-4085-891F-5193241CF662}" type="sibTrans" cxnId="{CBDAA58F-747A-4A16-9F40-3B705E619D18}">
      <dgm:prSet/>
      <dgm:spPr/>
      <dgm:t>
        <a:bodyPr/>
        <a:lstStyle/>
        <a:p>
          <a:endParaRPr lang="en-US"/>
        </a:p>
      </dgm:t>
    </dgm:pt>
    <dgm:pt modelId="{AEB7A291-3627-4B72-B3FF-CEB6E9664C15}">
      <dgm:prSet phldrT="[Text]"/>
      <dgm:spPr/>
      <dgm:t>
        <a:bodyPr/>
        <a:lstStyle/>
        <a:p>
          <a:r>
            <a:rPr lang="en-US" b="1"/>
            <a:t>Respeto por la cultura y el derecho consuetudinario</a:t>
          </a:r>
          <a:endParaRPr lang="en-US"/>
        </a:p>
      </dgm:t>
    </dgm:pt>
    <dgm:pt modelId="{B41A58E9-2034-455D-A212-C05D10A63D61}" type="parTrans" cxnId="{4083CA42-C0F5-4220-BA9C-518E289FD0FA}">
      <dgm:prSet/>
      <dgm:spPr/>
      <dgm:t>
        <a:bodyPr/>
        <a:lstStyle/>
        <a:p>
          <a:endParaRPr lang="en-US"/>
        </a:p>
      </dgm:t>
    </dgm:pt>
    <dgm:pt modelId="{E3ABB0E4-B143-4B62-B8BD-115463E2D399}" type="sibTrans" cxnId="{4083CA42-C0F5-4220-BA9C-518E289FD0FA}">
      <dgm:prSet/>
      <dgm:spPr/>
      <dgm:t>
        <a:bodyPr/>
        <a:lstStyle/>
        <a:p>
          <a:endParaRPr lang="en-US"/>
        </a:p>
      </dgm:t>
    </dgm:pt>
    <dgm:pt modelId="{9D7A2E1E-D8DA-46F0-B206-7A79D176BE84}">
      <dgm:prSet phldrT="[Text]"/>
      <dgm:spPr/>
      <dgm:t>
        <a:bodyPr/>
        <a:lstStyle/>
        <a:p>
          <a:r>
            <a:rPr lang="en-US" b="1"/>
            <a:t>Evitar los conflictos de intereses</a:t>
          </a:r>
          <a:endParaRPr lang="en-US"/>
        </a:p>
      </dgm:t>
    </dgm:pt>
    <dgm:pt modelId="{D212241D-12CF-4FF0-9AC9-CB0CADFD975A}" type="parTrans" cxnId="{25185E19-803E-47DB-ABA8-3AB9F4651E35}">
      <dgm:prSet/>
      <dgm:spPr/>
      <dgm:t>
        <a:bodyPr/>
        <a:lstStyle/>
        <a:p>
          <a:endParaRPr lang="en-US"/>
        </a:p>
      </dgm:t>
    </dgm:pt>
    <dgm:pt modelId="{F05B2830-86D2-4B03-B8EA-D570A571132D}" type="sibTrans" cxnId="{25185E19-803E-47DB-ABA8-3AB9F4651E35}">
      <dgm:prSet/>
      <dgm:spPr/>
      <dgm:t>
        <a:bodyPr/>
        <a:lstStyle/>
        <a:p>
          <a:endParaRPr lang="en-US"/>
        </a:p>
      </dgm:t>
    </dgm:pt>
    <dgm:pt modelId="{3249C882-6654-4943-A91E-BA24922CD7D0}">
      <dgm:prSet phldrT="[Text]"/>
      <dgm:spPr/>
      <dgm:t>
        <a:bodyPr/>
        <a:lstStyle/>
        <a:p>
          <a:r>
            <a:rPr lang="en-US" b="1"/>
            <a:t>Responsabilidad ante la comunidad</a:t>
          </a:r>
          <a:endParaRPr lang="en-US"/>
        </a:p>
      </dgm:t>
    </dgm:pt>
    <dgm:pt modelId="{6C45A843-367D-4477-9C61-59152AAE35AF}" type="parTrans" cxnId="{587025FF-4039-4880-A39E-01FE9362A7DB}">
      <dgm:prSet/>
      <dgm:spPr/>
      <dgm:t>
        <a:bodyPr/>
        <a:lstStyle/>
        <a:p>
          <a:endParaRPr lang="en-US"/>
        </a:p>
      </dgm:t>
    </dgm:pt>
    <dgm:pt modelId="{D32FFBDD-E215-4C9D-8B40-20EFD787D247}" type="sibTrans" cxnId="{587025FF-4039-4880-A39E-01FE9362A7DB}">
      <dgm:prSet/>
      <dgm:spPr/>
      <dgm:t>
        <a:bodyPr/>
        <a:lstStyle/>
        <a:p>
          <a:endParaRPr lang="en-US"/>
        </a:p>
      </dgm:t>
    </dgm:pt>
    <dgm:pt modelId="{2D2762C2-9F9A-44A9-B66E-D92E42D061EE}">
      <dgm:prSet phldrT="[Text]"/>
      <dgm:spPr/>
      <dgm:t>
        <a:bodyPr/>
        <a:lstStyle/>
        <a:p>
          <a:r>
            <a:rPr lang="en-US" b="1"/>
            <a:t>Protección del conocimiento indígena</a:t>
          </a:r>
          <a:endParaRPr lang="en-US"/>
        </a:p>
      </dgm:t>
    </dgm:pt>
    <dgm:pt modelId="{AFB1E0E1-3CD0-48D8-97D3-6F493E1FDE67}" type="parTrans" cxnId="{5FF976EF-670C-47E6-B0B6-988E018951A0}">
      <dgm:prSet/>
      <dgm:spPr/>
      <dgm:t>
        <a:bodyPr/>
        <a:lstStyle/>
        <a:p>
          <a:endParaRPr lang="en-US"/>
        </a:p>
      </dgm:t>
    </dgm:pt>
    <dgm:pt modelId="{8C99B996-4DE9-4F7F-9B07-247DFCFB593A}" type="sibTrans" cxnId="{5FF976EF-670C-47E6-B0B6-988E018951A0}">
      <dgm:prSet/>
      <dgm:spPr/>
      <dgm:t>
        <a:bodyPr/>
        <a:lstStyle/>
        <a:p>
          <a:endParaRPr lang="en-US"/>
        </a:p>
      </dgm:t>
    </dgm:pt>
    <dgm:pt modelId="{246E99B6-D411-41C9-B27D-E103F11AF6B7}" type="pres">
      <dgm:prSet presAssocID="{68C8DBF5-222A-459A-B20E-4A675136D40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F8BA7727-C1F4-4245-963B-CD86421C71D9}" type="pres">
      <dgm:prSet presAssocID="{A6976CBC-CEB0-4CB8-B372-7BD4C323DFD4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E3585ED1-AD6E-4E8C-A0C3-EC7BEB19031C}" type="pres">
      <dgm:prSet presAssocID="{21AAA069-D7D1-42E4-8360-58BF837859D2}" presName="Accent1" presStyleCnt="0"/>
      <dgm:spPr/>
    </dgm:pt>
    <dgm:pt modelId="{30B98A58-3E16-4932-9529-ECB773C91C98}" type="pres">
      <dgm:prSet presAssocID="{21AAA069-D7D1-42E4-8360-58BF837859D2}" presName="Accent" presStyleLbl="bgShp" presStyleIdx="0" presStyleCnt="5"/>
      <dgm:spPr/>
    </dgm:pt>
    <dgm:pt modelId="{518022E0-190F-432B-AA58-381F73D6C977}" type="pres">
      <dgm:prSet presAssocID="{21AAA069-D7D1-42E4-8360-58BF837859D2}" presName="Child1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778395-2687-450B-8D2C-557036D18144}" type="pres">
      <dgm:prSet presAssocID="{AEB7A291-3627-4B72-B3FF-CEB6E9664C15}" presName="Accent2" presStyleCnt="0"/>
      <dgm:spPr/>
    </dgm:pt>
    <dgm:pt modelId="{290B2D94-280F-4C4E-90A5-4D3614BD8D1F}" type="pres">
      <dgm:prSet presAssocID="{AEB7A291-3627-4B72-B3FF-CEB6E9664C15}" presName="Accent" presStyleLbl="bgShp" presStyleIdx="1" presStyleCnt="5"/>
      <dgm:spPr/>
    </dgm:pt>
    <dgm:pt modelId="{87DE8A55-5814-4972-A5F4-9E106FCCDB30}" type="pres">
      <dgm:prSet presAssocID="{AEB7A291-3627-4B72-B3FF-CEB6E9664C15}" presName="Child2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970AF0-1A93-4652-85EB-E473F3CF6CF2}" type="pres">
      <dgm:prSet presAssocID="{9D7A2E1E-D8DA-46F0-B206-7A79D176BE84}" presName="Accent3" presStyleCnt="0"/>
      <dgm:spPr/>
    </dgm:pt>
    <dgm:pt modelId="{43FA1A64-A36C-4F09-92A5-A3F85CD50320}" type="pres">
      <dgm:prSet presAssocID="{9D7A2E1E-D8DA-46F0-B206-7A79D176BE84}" presName="Accent" presStyleLbl="bgShp" presStyleIdx="2" presStyleCnt="5"/>
      <dgm:spPr/>
    </dgm:pt>
    <dgm:pt modelId="{AD5900D9-798D-4F41-B3E6-7401CCF7E565}" type="pres">
      <dgm:prSet presAssocID="{9D7A2E1E-D8DA-46F0-B206-7A79D176BE84}" presName="Child3" presStyleLbl="node1" presStyleIdx="2" presStyleCnt="5" custLinFactNeighborX="-2952" custLinFactNeighborY="177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B680BD-7ECD-4D07-9E78-5E1D5245C51D}" type="pres">
      <dgm:prSet presAssocID="{3249C882-6654-4943-A91E-BA24922CD7D0}" presName="Accent4" presStyleCnt="0"/>
      <dgm:spPr/>
    </dgm:pt>
    <dgm:pt modelId="{45C56D0B-EFFD-4DFF-BB9E-713AB44DD5E5}" type="pres">
      <dgm:prSet presAssocID="{3249C882-6654-4943-A91E-BA24922CD7D0}" presName="Accent" presStyleLbl="bgShp" presStyleIdx="3" presStyleCnt="5"/>
      <dgm:spPr/>
    </dgm:pt>
    <dgm:pt modelId="{3BEB0169-6988-4291-B76E-14984D35BCC9}" type="pres">
      <dgm:prSet presAssocID="{3249C882-6654-4943-A91E-BA24922CD7D0}" presName="Child4" presStyleLbl="node1" presStyleIdx="3" presStyleCnt="5" custLinFactNeighborX="-68495" custLinFactNeighborY="-208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F45587-7358-4178-AAA8-AC5890C79B9A}" type="pres">
      <dgm:prSet presAssocID="{2D2762C2-9F9A-44A9-B66E-D92E42D061EE}" presName="Accent5" presStyleCnt="0"/>
      <dgm:spPr/>
    </dgm:pt>
    <dgm:pt modelId="{AB39EC70-CAFA-428F-9F96-AD2663F215F1}" type="pres">
      <dgm:prSet presAssocID="{2D2762C2-9F9A-44A9-B66E-D92E42D061EE}" presName="Accent" presStyleLbl="bgShp" presStyleIdx="4" presStyleCnt="5"/>
      <dgm:spPr/>
    </dgm:pt>
    <dgm:pt modelId="{3B7CB3E7-C20F-45ED-AE54-3AF6DF5FC727}" type="pres">
      <dgm:prSet presAssocID="{2D2762C2-9F9A-44A9-B66E-D92E42D061EE}" presName="Child5" presStyleLbl="node1" presStyleIdx="4" presStyleCnt="5" custLinFactNeighborX="-18895" custLinFactNeighborY="-9479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0F9288-9C53-4F89-A939-FD95F9A00CBD}" srcId="{68C8DBF5-222A-459A-B20E-4A675136D404}" destId="{A6976CBC-CEB0-4CB8-B372-7BD4C323DFD4}" srcOrd="0" destOrd="0" parTransId="{B54A3312-12A1-44C9-B75B-7B9213072C10}" sibTransId="{5A1F8E7C-7C9C-4D44-A2DF-282F6FFEB759}"/>
    <dgm:cxn modelId="{E814881D-795B-40E0-88E1-5464292A18EE}" type="presOf" srcId="{2D2762C2-9F9A-44A9-B66E-D92E42D061EE}" destId="{3B7CB3E7-C20F-45ED-AE54-3AF6DF5FC727}" srcOrd="0" destOrd="0" presId="urn:microsoft.com/office/officeart/2011/layout/HexagonRadial"/>
    <dgm:cxn modelId="{5359D761-88FE-43DC-B255-F0741DC46AB9}" type="presOf" srcId="{3249C882-6654-4943-A91E-BA24922CD7D0}" destId="{3BEB0169-6988-4291-B76E-14984D35BCC9}" srcOrd="0" destOrd="0" presId="urn:microsoft.com/office/officeart/2011/layout/HexagonRadial"/>
    <dgm:cxn modelId="{CBDAA58F-747A-4A16-9F40-3B705E619D18}" srcId="{A6976CBC-CEB0-4CB8-B372-7BD4C323DFD4}" destId="{21AAA069-D7D1-42E4-8360-58BF837859D2}" srcOrd="0" destOrd="0" parTransId="{BFCA7E36-4A6C-479E-80E7-5630E98ED6A4}" sibTransId="{59F3C2C2-E68B-4085-891F-5193241CF662}"/>
    <dgm:cxn modelId="{587025FF-4039-4880-A39E-01FE9362A7DB}" srcId="{A6976CBC-CEB0-4CB8-B372-7BD4C323DFD4}" destId="{3249C882-6654-4943-A91E-BA24922CD7D0}" srcOrd="3" destOrd="0" parTransId="{6C45A843-367D-4477-9C61-59152AAE35AF}" sibTransId="{D32FFBDD-E215-4C9D-8B40-20EFD787D247}"/>
    <dgm:cxn modelId="{41645C67-A14A-46BF-83F8-B55DA3071701}" type="presOf" srcId="{68C8DBF5-222A-459A-B20E-4A675136D404}" destId="{246E99B6-D411-41C9-B27D-E103F11AF6B7}" srcOrd="0" destOrd="0" presId="urn:microsoft.com/office/officeart/2011/layout/HexagonRadial"/>
    <dgm:cxn modelId="{4083CA42-C0F5-4220-BA9C-518E289FD0FA}" srcId="{A6976CBC-CEB0-4CB8-B372-7BD4C323DFD4}" destId="{AEB7A291-3627-4B72-B3FF-CEB6E9664C15}" srcOrd="1" destOrd="0" parTransId="{B41A58E9-2034-455D-A212-C05D10A63D61}" sibTransId="{E3ABB0E4-B143-4B62-B8BD-115463E2D399}"/>
    <dgm:cxn modelId="{291D7D8A-9A9F-49D0-A05F-841218E1C833}" type="presOf" srcId="{21AAA069-D7D1-42E4-8360-58BF837859D2}" destId="{518022E0-190F-432B-AA58-381F73D6C977}" srcOrd="0" destOrd="0" presId="urn:microsoft.com/office/officeart/2011/layout/HexagonRadial"/>
    <dgm:cxn modelId="{5FF976EF-670C-47E6-B0B6-988E018951A0}" srcId="{A6976CBC-CEB0-4CB8-B372-7BD4C323DFD4}" destId="{2D2762C2-9F9A-44A9-B66E-D92E42D061EE}" srcOrd="4" destOrd="0" parTransId="{AFB1E0E1-3CD0-48D8-97D3-6F493E1FDE67}" sibTransId="{8C99B996-4DE9-4F7F-9B07-247DFCFB593A}"/>
    <dgm:cxn modelId="{25185E19-803E-47DB-ABA8-3AB9F4651E35}" srcId="{A6976CBC-CEB0-4CB8-B372-7BD4C323DFD4}" destId="{9D7A2E1E-D8DA-46F0-B206-7A79D176BE84}" srcOrd="2" destOrd="0" parTransId="{D212241D-12CF-4FF0-9AC9-CB0CADFD975A}" sibTransId="{F05B2830-86D2-4B03-B8EA-D570A571132D}"/>
    <dgm:cxn modelId="{318DDA79-5C95-4744-A3EB-A0209C3DFCFA}" type="presOf" srcId="{AEB7A291-3627-4B72-B3FF-CEB6E9664C15}" destId="{87DE8A55-5814-4972-A5F4-9E106FCCDB30}" srcOrd="0" destOrd="0" presId="urn:microsoft.com/office/officeart/2011/layout/HexagonRadial"/>
    <dgm:cxn modelId="{80D5C223-0D6C-4959-868D-62626D8A0CE0}" type="presOf" srcId="{A6976CBC-CEB0-4CB8-B372-7BD4C323DFD4}" destId="{F8BA7727-C1F4-4245-963B-CD86421C71D9}" srcOrd="0" destOrd="0" presId="urn:microsoft.com/office/officeart/2011/layout/HexagonRadial"/>
    <dgm:cxn modelId="{98F91B36-C001-41EA-902A-876EF5EFB545}" type="presOf" srcId="{9D7A2E1E-D8DA-46F0-B206-7A79D176BE84}" destId="{AD5900D9-798D-4F41-B3E6-7401CCF7E565}" srcOrd="0" destOrd="0" presId="urn:microsoft.com/office/officeart/2011/layout/HexagonRadial"/>
    <dgm:cxn modelId="{9373854B-D8B4-4B05-A5EF-F0ABAB46E8C6}" type="presParOf" srcId="{246E99B6-D411-41C9-B27D-E103F11AF6B7}" destId="{F8BA7727-C1F4-4245-963B-CD86421C71D9}" srcOrd="0" destOrd="0" presId="urn:microsoft.com/office/officeart/2011/layout/HexagonRadial"/>
    <dgm:cxn modelId="{1F01D9B5-0EDF-4E04-A501-31069DC66320}" type="presParOf" srcId="{246E99B6-D411-41C9-B27D-E103F11AF6B7}" destId="{E3585ED1-AD6E-4E8C-A0C3-EC7BEB19031C}" srcOrd="1" destOrd="0" presId="urn:microsoft.com/office/officeart/2011/layout/HexagonRadial"/>
    <dgm:cxn modelId="{096CC1B0-E86B-44F6-A227-FFC82C2D70A3}" type="presParOf" srcId="{E3585ED1-AD6E-4E8C-A0C3-EC7BEB19031C}" destId="{30B98A58-3E16-4932-9529-ECB773C91C98}" srcOrd="0" destOrd="0" presId="urn:microsoft.com/office/officeart/2011/layout/HexagonRadial"/>
    <dgm:cxn modelId="{C66B38DB-988A-492A-8800-9D48F36F237C}" type="presParOf" srcId="{246E99B6-D411-41C9-B27D-E103F11AF6B7}" destId="{518022E0-190F-432B-AA58-381F73D6C977}" srcOrd="2" destOrd="0" presId="urn:microsoft.com/office/officeart/2011/layout/HexagonRadial"/>
    <dgm:cxn modelId="{2C8FF4C7-A13E-4EA0-ADAC-6387042B4C28}" type="presParOf" srcId="{246E99B6-D411-41C9-B27D-E103F11AF6B7}" destId="{E1778395-2687-450B-8D2C-557036D18144}" srcOrd="3" destOrd="0" presId="urn:microsoft.com/office/officeart/2011/layout/HexagonRadial"/>
    <dgm:cxn modelId="{B63D0AD1-8AFA-496B-AB04-9FB72D75E078}" type="presParOf" srcId="{E1778395-2687-450B-8D2C-557036D18144}" destId="{290B2D94-280F-4C4E-90A5-4D3614BD8D1F}" srcOrd="0" destOrd="0" presId="urn:microsoft.com/office/officeart/2011/layout/HexagonRadial"/>
    <dgm:cxn modelId="{3AA88DA0-7F23-45E4-BECD-AB43BEDDA05E}" type="presParOf" srcId="{246E99B6-D411-41C9-B27D-E103F11AF6B7}" destId="{87DE8A55-5814-4972-A5F4-9E106FCCDB30}" srcOrd="4" destOrd="0" presId="urn:microsoft.com/office/officeart/2011/layout/HexagonRadial"/>
    <dgm:cxn modelId="{B4F34430-2909-4839-91FE-9EC360141E80}" type="presParOf" srcId="{246E99B6-D411-41C9-B27D-E103F11AF6B7}" destId="{41970AF0-1A93-4652-85EB-E473F3CF6CF2}" srcOrd="5" destOrd="0" presId="urn:microsoft.com/office/officeart/2011/layout/HexagonRadial"/>
    <dgm:cxn modelId="{CDCCAD55-1EF1-40CE-AA99-FB41231ED055}" type="presParOf" srcId="{41970AF0-1A93-4652-85EB-E473F3CF6CF2}" destId="{43FA1A64-A36C-4F09-92A5-A3F85CD50320}" srcOrd="0" destOrd="0" presId="urn:microsoft.com/office/officeart/2011/layout/HexagonRadial"/>
    <dgm:cxn modelId="{4602A79F-CB2E-4E3C-ADC2-9438B6FD9AFD}" type="presParOf" srcId="{246E99B6-D411-41C9-B27D-E103F11AF6B7}" destId="{AD5900D9-798D-4F41-B3E6-7401CCF7E565}" srcOrd="6" destOrd="0" presId="urn:microsoft.com/office/officeart/2011/layout/HexagonRadial"/>
    <dgm:cxn modelId="{D45E2FF9-C703-454B-A2FA-71B0A0A46FEC}" type="presParOf" srcId="{246E99B6-D411-41C9-B27D-E103F11AF6B7}" destId="{D8B680BD-7ECD-4D07-9E78-5E1D5245C51D}" srcOrd="7" destOrd="0" presId="urn:microsoft.com/office/officeart/2011/layout/HexagonRadial"/>
    <dgm:cxn modelId="{FF95FA90-8DC3-4ABE-82B6-B93E77FE1EA9}" type="presParOf" srcId="{D8B680BD-7ECD-4D07-9E78-5E1D5245C51D}" destId="{45C56D0B-EFFD-4DFF-BB9E-713AB44DD5E5}" srcOrd="0" destOrd="0" presId="urn:microsoft.com/office/officeart/2011/layout/HexagonRadial"/>
    <dgm:cxn modelId="{2CA8DEDA-3037-477A-A5FD-E05C5679EE04}" type="presParOf" srcId="{246E99B6-D411-41C9-B27D-E103F11AF6B7}" destId="{3BEB0169-6988-4291-B76E-14984D35BCC9}" srcOrd="8" destOrd="0" presId="urn:microsoft.com/office/officeart/2011/layout/HexagonRadial"/>
    <dgm:cxn modelId="{D0E6005D-2ED2-4A04-99FA-3E8D04ACDA6E}" type="presParOf" srcId="{246E99B6-D411-41C9-B27D-E103F11AF6B7}" destId="{DDF45587-7358-4178-AAA8-AC5890C79B9A}" srcOrd="9" destOrd="0" presId="urn:microsoft.com/office/officeart/2011/layout/HexagonRadial"/>
    <dgm:cxn modelId="{474EF1DB-8F7B-4786-A0BF-A6D9B4046F44}" type="presParOf" srcId="{DDF45587-7358-4178-AAA8-AC5890C79B9A}" destId="{AB39EC70-CAFA-428F-9F96-AD2663F215F1}" srcOrd="0" destOrd="0" presId="urn:microsoft.com/office/officeart/2011/layout/HexagonRadial"/>
    <dgm:cxn modelId="{DB9E123C-1DD2-4561-A513-C0052B154655}" type="presParOf" srcId="{246E99B6-D411-41C9-B27D-E103F11AF6B7}" destId="{3B7CB3E7-C20F-45ED-AE54-3AF6DF5FC727}" srcOrd="10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2FBD0-507F-4B7A-8587-F4674D78FCBA}">
      <dsp:nvSpPr>
        <dsp:cNvPr id="0" name=""/>
        <dsp:cNvSpPr/>
      </dsp:nvSpPr>
      <dsp:spPr>
        <a:xfrm>
          <a:off x="2438400" y="0"/>
          <a:ext cx="3657600" cy="210777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000" kern="1200"/>
        </a:p>
        <a:p>
          <a:pPr marL="114300" lvl="2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0" kern="1200"/>
            <a:t>Financial Administration Law (FAL)</a:t>
          </a:r>
        </a:p>
        <a:p>
          <a:pPr marL="114300" lvl="2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0" kern="1200"/>
            <a:t>The "Seven Generations" Budget</a:t>
          </a:r>
        </a:p>
        <a:p>
          <a:pPr marL="114300" lvl="2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0" kern="1200"/>
            <a:t>Separation of Politics and Finance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0" kern="1200"/>
            <a:t>Board Financial Literacy</a:t>
          </a:r>
        </a:p>
      </dsp:txBody>
      <dsp:txXfrm>
        <a:off x="2438400" y="263472"/>
        <a:ext cx="2867185" cy="1580830"/>
      </dsp:txXfrm>
    </dsp:sp>
    <dsp:sp modelId="{27D53AEC-150D-4308-B129-23607AF89C93}">
      <dsp:nvSpPr>
        <dsp:cNvPr id="0" name=""/>
        <dsp:cNvSpPr/>
      </dsp:nvSpPr>
      <dsp:spPr>
        <a:xfrm>
          <a:off x="0" y="0"/>
          <a:ext cx="2438400" cy="210777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/>
            <a:t>Governance &amp; Strategic Alignment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/>
            <a:t>-</a:t>
          </a:r>
          <a:r>
            <a:rPr lang="en-US" sz="1000" kern="1200"/>
            <a:t>Financial management should start with the leadership, ensuring that money serves the long-term vision of the Nation or organization.</a:t>
          </a:r>
          <a:endParaRPr lang="en-US" sz="1200" kern="1200"/>
        </a:p>
      </dsp:txBody>
      <dsp:txXfrm>
        <a:off x="102893" y="102893"/>
        <a:ext cx="2232614" cy="1901988"/>
      </dsp:txXfrm>
    </dsp:sp>
    <dsp:sp modelId="{4BD52D53-F7A9-4B7C-99FD-A62F524F603F}">
      <dsp:nvSpPr>
        <dsp:cNvPr id="0" name=""/>
        <dsp:cNvSpPr/>
      </dsp:nvSpPr>
      <dsp:spPr>
        <a:xfrm>
          <a:off x="2438400" y="2318552"/>
          <a:ext cx="3657600" cy="2107774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0" kern="1200"/>
            <a:t>Segregation of Duties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0" kern="1200"/>
            <a:t>Restricted Fund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0" kern="1200"/>
            <a:t>Clean Audit Trails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0" kern="1200"/>
            <a:t>Competitive Procurement</a:t>
          </a:r>
        </a:p>
      </dsp:txBody>
      <dsp:txXfrm>
        <a:off x="2438400" y="2582024"/>
        <a:ext cx="2867185" cy="1580830"/>
      </dsp:txXfrm>
    </dsp:sp>
    <dsp:sp modelId="{7FE61DDB-9D9D-48D5-8074-20F6E8295A09}">
      <dsp:nvSpPr>
        <dsp:cNvPr id="0" name=""/>
        <dsp:cNvSpPr/>
      </dsp:nvSpPr>
      <dsp:spPr>
        <a:xfrm>
          <a:off x="0" y="2318552"/>
          <a:ext cx="2438400" cy="210777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Operational Internal Controls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-</a:t>
          </a:r>
          <a:r>
            <a:rPr lang="en-US" sz="1000" b="0" kern="1200" dirty="0"/>
            <a:t>These are the "technical" practices that protect the organization from error or fraud and keep donors satisfied.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102893" y="2421445"/>
        <a:ext cx="2232614" cy="1901988"/>
      </dsp:txXfrm>
    </dsp:sp>
    <dsp:sp modelId="{4E01558B-C90E-4939-A351-AB078AE8FEEF}">
      <dsp:nvSpPr>
        <dsp:cNvPr id="0" name=""/>
        <dsp:cNvSpPr/>
      </dsp:nvSpPr>
      <dsp:spPr>
        <a:xfrm>
          <a:off x="2438400" y="4637104"/>
          <a:ext cx="3657600" cy="2107774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" tIns="6350" rIns="6350" bIns="63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0" kern="1200"/>
            <a:t>Storytelling with Numbers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0" kern="1200"/>
            <a:t>Local Language &amp; Accessibility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0" kern="1200"/>
            <a:t>Regular Meet-and-Greets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b="0" kern="1200"/>
            <a:t>Data Sovereignty</a:t>
          </a:r>
        </a:p>
      </dsp:txBody>
      <dsp:txXfrm>
        <a:off x="2438400" y="4900576"/>
        <a:ext cx="2867185" cy="1580830"/>
      </dsp:txXfrm>
    </dsp:sp>
    <dsp:sp modelId="{BF3C83FD-78B6-411A-A56D-497A1719AA63}">
      <dsp:nvSpPr>
        <dsp:cNvPr id="0" name=""/>
        <dsp:cNvSpPr/>
      </dsp:nvSpPr>
      <dsp:spPr>
        <a:xfrm>
          <a:off x="0" y="4637104"/>
          <a:ext cx="2438400" cy="210777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/>
            <a:t>Community Transparency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/>
            <a:t>-</a:t>
          </a:r>
          <a:r>
            <a:rPr lang="en-US" sz="1000" kern="1200"/>
            <a:t>In an Indigenous context, the community members are the "owners" of the organization. Financial reporting should be a form of storytelling.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102893" y="4739997"/>
        <a:ext cx="2232614" cy="19019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BA7727-C1F4-4245-963B-CD86421C71D9}">
      <dsp:nvSpPr>
        <dsp:cNvPr id="0" name=""/>
        <dsp:cNvSpPr/>
      </dsp:nvSpPr>
      <dsp:spPr>
        <a:xfrm>
          <a:off x="1718553" y="2279180"/>
          <a:ext cx="2592302" cy="2242446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/>
            <a:t>CORE ETHICAL PRINCIPLES</a:t>
          </a:r>
        </a:p>
      </dsp:txBody>
      <dsp:txXfrm>
        <a:off x="2148134" y="2650785"/>
        <a:ext cx="1733140" cy="1499236"/>
      </dsp:txXfrm>
    </dsp:sp>
    <dsp:sp modelId="{290B2D94-280F-4C4E-90A5-4D3614BD8D1F}">
      <dsp:nvSpPr>
        <dsp:cNvPr id="0" name=""/>
        <dsp:cNvSpPr/>
      </dsp:nvSpPr>
      <dsp:spPr>
        <a:xfrm>
          <a:off x="3341832" y="1206321"/>
          <a:ext cx="978067" cy="842734"/>
        </a:xfrm>
        <a:prstGeom prst="hexagon">
          <a:avLst>
            <a:gd name="adj" fmla="val 28900"/>
            <a:gd name="vf" fmla="val 115470"/>
          </a:avLst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518022E0-190F-432B-AA58-381F73D6C977}">
      <dsp:nvSpPr>
        <dsp:cNvPr id="0" name=""/>
        <dsp:cNvSpPr/>
      </dsp:nvSpPr>
      <dsp:spPr>
        <a:xfrm>
          <a:off x="1957341" y="239673"/>
          <a:ext cx="2124373" cy="1837832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/>
            <a:t>Integrity</a:t>
          </a:r>
          <a:endParaRPr lang="en-US" sz="1800" kern="1200"/>
        </a:p>
      </dsp:txBody>
      <dsp:txXfrm>
        <a:off x="2309395" y="544241"/>
        <a:ext cx="1420265" cy="1228696"/>
      </dsp:txXfrm>
    </dsp:sp>
    <dsp:sp modelId="{43FA1A64-A36C-4F09-92A5-A3F85CD50320}">
      <dsp:nvSpPr>
        <dsp:cNvPr id="0" name=""/>
        <dsp:cNvSpPr/>
      </dsp:nvSpPr>
      <dsp:spPr>
        <a:xfrm>
          <a:off x="4483313" y="2781786"/>
          <a:ext cx="978067" cy="842734"/>
        </a:xfrm>
        <a:prstGeom prst="hexagon">
          <a:avLst>
            <a:gd name="adj" fmla="val 28900"/>
            <a:gd name="vf" fmla="val 115470"/>
          </a:avLst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87DE8A55-5814-4972-A5F4-9E106FCCDB30}">
      <dsp:nvSpPr>
        <dsp:cNvPr id="0" name=""/>
        <dsp:cNvSpPr/>
      </dsp:nvSpPr>
      <dsp:spPr>
        <a:xfrm>
          <a:off x="3905638" y="1370063"/>
          <a:ext cx="2124373" cy="1837832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3">
                <a:hueOff val="677650"/>
                <a:satOff val="25000"/>
                <a:lumOff val="-36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677650"/>
                <a:satOff val="25000"/>
                <a:lumOff val="-36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677650"/>
                <a:satOff val="25000"/>
                <a:lumOff val="-36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/>
            <a:t>Respect for Culture &amp; Customary Law</a:t>
          </a:r>
          <a:endParaRPr lang="en-US" sz="1800" kern="1200"/>
        </a:p>
      </dsp:txBody>
      <dsp:txXfrm>
        <a:off x="4257692" y="1674631"/>
        <a:ext cx="1420265" cy="1228696"/>
      </dsp:txXfrm>
    </dsp:sp>
    <dsp:sp modelId="{45C56D0B-EFFD-4DFF-BB9E-713AB44DD5E5}">
      <dsp:nvSpPr>
        <dsp:cNvPr id="0" name=""/>
        <dsp:cNvSpPr/>
      </dsp:nvSpPr>
      <dsp:spPr>
        <a:xfrm>
          <a:off x="3690367" y="4560191"/>
          <a:ext cx="978067" cy="842734"/>
        </a:xfrm>
        <a:prstGeom prst="hexagon">
          <a:avLst>
            <a:gd name="adj" fmla="val 28900"/>
            <a:gd name="vf" fmla="val 115470"/>
          </a:avLst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AD5900D9-798D-4F41-B3E6-7401CCF7E565}">
      <dsp:nvSpPr>
        <dsp:cNvPr id="0" name=""/>
        <dsp:cNvSpPr/>
      </dsp:nvSpPr>
      <dsp:spPr>
        <a:xfrm>
          <a:off x="3842927" y="3918420"/>
          <a:ext cx="2124373" cy="1837832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3">
                <a:hueOff val="1355300"/>
                <a:satOff val="50000"/>
                <a:lumOff val="-735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1355300"/>
                <a:satOff val="50000"/>
                <a:lumOff val="-735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1355300"/>
                <a:satOff val="50000"/>
                <a:lumOff val="-735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/>
            <a:t>Avoidance of Conflict of Interest</a:t>
          </a:r>
          <a:endParaRPr lang="en-US" sz="1800" kern="1200"/>
        </a:p>
      </dsp:txBody>
      <dsp:txXfrm>
        <a:off x="4194981" y="4222988"/>
        <a:ext cx="1420265" cy="1228696"/>
      </dsp:txXfrm>
    </dsp:sp>
    <dsp:sp modelId="{AB39EC70-CAFA-428F-9F96-AD2663F215F1}">
      <dsp:nvSpPr>
        <dsp:cNvPr id="0" name=""/>
        <dsp:cNvSpPr/>
      </dsp:nvSpPr>
      <dsp:spPr>
        <a:xfrm>
          <a:off x="1723377" y="4744796"/>
          <a:ext cx="978067" cy="842734"/>
        </a:xfrm>
        <a:prstGeom prst="hexagon">
          <a:avLst>
            <a:gd name="adj" fmla="val 28900"/>
            <a:gd name="vf" fmla="val 115470"/>
          </a:avLst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3BEB0169-6988-4291-B76E-14984D35BCC9}">
      <dsp:nvSpPr>
        <dsp:cNvPr id="0" name=""/>
        <dsp:cNvSpPr/>
      </dsp:nvSpPr>
      <dsp:spPr>
        <a:xfrm>
          <a:off x="502252" y="4341517"/>
          <a:ext cx="2124373" cy="1837832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3">
                <a:hueOff val="2032949"/>
                <a:satOff val="75000"/>
                <a:lumOff val="-1102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032949"/>
                <a:satOff val="75000"/>
                <a:lumOff val="-1102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032949"/>
                <a:satOff val="75000"/>
                <a:lumOff val="-1102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/>
            <a:t>Accountability to Community</a:t>
          </a:r>
          <a:endParaRPr lang="en-US" sz="1800" kern="1200"/>
        </a:p>
      </dsp:txBody>
      <dsp:txXfrm>
        <a:off x="854306" y="4646085"/>
        <a:ext cx="1420265" cy="1228696"/>
      </dsp:txXfrm>
    </dsp:sp>
    <dsp:sp modelId="{3B7CB3E7-C20F-45ED-AE54-3AF6DF5FC727}">
      <dsp:nvSpPr>
        <dsp:cNvPr id="0" name=""/>
        <dsp:cNvSpPr/>
      </dsp:nvSpPr>
      <dsp:spPr>
        <a:xfrm>
          <a:off x="0" y="1851406"/>
          <a:ext cx="2124373" cy="1837832"/>
        </a:xfrm>
        <a:prstGeom prst="hexagon">
          <a:avLst>
            <a:gd name="adj" fmla="val 28570"/>
            <a:gd name="vf" fmla="val 115470"/>
          </a:avLst>
        </a:prstGeom>
        <a:gradFill rotWithShape="0">
          <a:gsLst>
            <a:gs pos="0">
              <a:schemeClr val="accent3">
                <a:hueOff val="2710599"/>
                <a:satOff val="100000"/>
                <a:lumOff val="-1470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2710599"/>
                <a:satOff val="100000"/>
                <a:lumOff val="-1470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2710599"/>
                <a:satOff val="100000"/>
                <a:lumOff val="-1470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/>
            <a:t>Protection of Indigenous Knowledge</a:t>
          </a:r>
          <a:endParaRPr lang="en-US" sz="1800" kern="1200"/>
        </a:p>
      </dsp:txBody>
      <dsp:txXfrm>
        <a:off x="352054" y="2155974"/>
        <a:ext cx="1420265" cy="12286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CD25-B748-40C2-9B87-67F0C1BD400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DBA-EBB0-412F-8D53-C74F9DA2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933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CD25-B748-40C2-9B87-67F0C1BD400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DBA-EBB0-412F-8D53-C74F9DA2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12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CD25-B748-40C2-9B87-67F0C1BD400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DBA-EBB0-412F-8D53-C74F9DA2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329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CD25-B748-40C2-9B87-67F0C1BD400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DBA-EBB0-412F-8D53-C74F9DA2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313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CD25-B748-40C2-9B87-67F0C1BD400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DBA-EBB0-412F-8D53-C74F9DA2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90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CD25-B748-40C2-9B87-67F0C1BD400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DBA-EBB0-412F-8D53-C74F9DA2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579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CD25-B748-40C2-9B87-67F0C1BD400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DBA-EBB0-412F-8D53-C74F9DA2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34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CD25-B748-40C2-9B87-67F0C1BD400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DBA-EBB0-412F-8D53-C74F9DA2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46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CD25-B748-40C2-9B87-67F0C1BD400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DBA-EBB0-412F-8D53-C74F9DA2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099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CD25-B748-40C2-9B87-67F0C1BD400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DBA-EBB0-412F-8D53-C74F9DA2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39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9CD25-B748-40C2-9B87-67F0C1BD400A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69DBA-EBB0-412F-8D53-C74F9DA2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39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Haga clic para editar el estilo del título maestro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Editar estilos de texto maestro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9CD25-B748-40C2-9B87-67F0C1BD400A}" type="datetimeFigureOut">
              <a:rPr lang="en-US" smtClean="0"/>
              <a:t>14/01/2026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69DBA-EBB0-412F-8D53-C74F9DA24A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5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6096000" cy="6858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815579" y="791852"/>
            <a:ext cx="4336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MÓDULO 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77493" y="3223967"/>
            <a:ext cx="4572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/>
              <a:t>Requisitos fiduciarios</a:t>
            </a:r>
          </a:p>
        </p:txBody>
      </p:sp>
    </p:spTree>
    <p:extLst>
      <p:ext uri="{BB962C8B-B14F-4D97-AF65-F5344CB8AC3E}">
        <p14:creationId xmlns:p14="http://schemas.microsoft.com/office/powerpoint/2010/main" val="26464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6096000" cy="6858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390614" y="2055044"/>
            <a:ext cx="433633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latin typeface="Arial Black" panose="020B0A04020102020204" pitchFamily="34" charset="0"/>
              </a:rPr>
              <a:t>FIN</a:t>
            </a:r>
            <a:endParaRPr lang="en-US" sz="96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28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6096000" cy="6858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815579" y="791852"/>
            <a:ext cx="4336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¿Qué son los requisitos fiduciarios?</a:t>
            </a:r>
            <a:endParaRPr lang="en-US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212264" y="2422689"/>
            <a:ext cx="536385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El </a:t>
            </a:r>
            <a:r>
              <a:rPr lang="en-US" dirty="0"/>
              <a:t>término «fiduciario» proviene del latín </a:t>
            </a:r>
            <a:r>
              <a:rPr lang="en-US" i="1" dirty="0" err="1"/>
              <a:t>fiducia</a:t>
            </a:r>
            <a:r>
              <a:rPr lang="en-US" dirty="0"/>
              <a:t>, que significa </a:t>
            </a:r>
            <a:r>
              <a:rPr lang="en-US" b="1" dirty="0"/>
              <a:t>«confianza</a:t>
            </a:r>
            <a:r>
              <a:rPr lang="en-US" dirty="0"/>
              <a:t>». Cuando se tiene una responsabilidad fiduciaria, se está legalmente obligado a actuar en el mejor interés de otra persona (los beneficiarios), en lugar de para el propio beneficio personal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En el contexto de las organizaciones indígenas, los requisitos fiduciarios se refieren a las obligaciones legales y éticas de gestionar los recursos (dinero, tierras y activos) con el máximo nivel de diligencia, honestidad y lealtad.</a:t>
            </a:r>
          </a:p>
        </p:txBody>
      </p:sp>
    </p:spTree>
    <p:extLst>
      <p:ext uri="{BB962C8B-B14F-4D97-AF65-F5344CB8AC3E}">
        <p14:creationId xmlns:p14="http://schemas.microsoft.com/office/powerpoint/2010/main" val="400316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6096000" cy="6858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815579" y="791852"/>
            <a:ext cx="433633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¿Por qué los donantes hacen hincapié en la responsabilidad fiduciaria?</a:t>
            </a:r>
            <a:endParaRPr lang="en-US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466788" y="2422689"/>
            <a:ext cx="510932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/>
              <a:t>La responsabilidad fiduciaria</a:t>
            </a:r>
            <a:r>
              <a:rPr lang="en-US" sz="2000" dirty="0"/>
              <a:t> de los</a:t>
            </a:r>
            <a:r>
              <a:rPr lang="en-US" sz="2000" dirty="0" smtClean="0"/>
              <a:t> principales </a:t>
            </a:r>
            <a:r>
              <a:rPr lang="en-US" sz="2000" dirty="0"/>
              <a:t>donantes </a:t>
            </a:r>
            <a:r>
              <a:rPr lang="en-US" sz="2000" dirty="0"/>
              <a:t>es la prueba de que están cumpliendo con su deber para con los contribuyentes o donantes, por lo que operan bajo estrictos mandatos legales. Hay cinco requisitos «no negociables» con los que probablemente se encontrarán las organizaciones indígenas en un acuerdo de subvención.</a:t>
            </a:r>
          </a:p>
        </p:txBody>
      </p:sp>
    </p:spTree>
    <p:extLst>
      <p:ext uri="{BB962C8B-B14F-4D97-AF65-F5344CB8AC3E}">
        <p14:creationId xmlns:p14="http://schemas.microsoft.com/office/powerpoint/2010/main" val="295537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14="http://schemas.microsoft.com/office/powerpoint/2010/main"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508094"/>
              </p:ext>
            </p:extLst>
          </p:nvPr>
        </p:nvGraphicFramePr>
        <p:xfrm>
          <a:off x="0" y="0"/>
          <a:ext cx="12192001" cy="68942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53034">
                  <a:extLst>
                    <a:ext uri="{9D8B030D-6E8A-4147-A177-3AD203B41FA5}">
                      <a16:colId xmlns:a16="http://schemas.microsoft.com/office/drawing/2014/main" val="3460891426"/>
                    </a:ext>
                  </a:extLst>
                </a:gridCol>
                <a:gridCol w="9438967">
                  <a:extLst>
                    <a:ext uri="{9D8B030D-6E8A-4147-A177-3AD203B41FA5}">
                      <a16:colId xmlns:a16="http://schemas.microsoft.com/office/drawing/2014/main" val="3479346257"/>
                    </a:ext>
                  </a:extLst>
                </a:gridCol>
              </a:tblGrid>
              <a:tr h="14211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Controles financieros internos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61" marR="4386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Los donantes quieren asegurarse de que ninguna persona tenga el control total sobre el dinero.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Separación de funciones: la persona que aprueba una compra no puede ser la misma que firma el cheque o registra la transacción en los libros.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Niveles de autorización: normas claras por escrito sobre quién puede gastar qué (por ejemplo, un gerente puede aprobar hasta 1000 dólares, pero cualquier cantidad superior a 5000 dólares requiere la aprobación de la junta directiva).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>
                          <a:effectLst/>
                        </a:rPr>
                        <a:t>Pistas de auditoría: cada gasto debe tener un «documento fuente» original (factura, recibo u hoja de horas).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61" marR="43861" marT="0" marB="0"/>
                </a:tc>
                <a:extLst>
                  <a:ext uri="{0D108BD9-81ED-4DB2-BD59-A6C34878D82A}">
                    <a16:rowId xmlns:a16="http://schemas.microsoft.com/office/drawing/2014/main" val="112715765"/>
                  </a:ext>
                </a:extLst>
              </a:tr>
              <a:tr h="142115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2. Normas de adquisición (la «regla de equidad»)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61" marR="4386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Los donantes hacen hincapié en la relación calidad-precio (</a:t>
                      </a:r>
                      <a:r>
                        <a:rPr lang="en-US" sz="1100" dirty="0" err="1">
                          <a:effectLst/>
                        </a:rPr>
                        <a:t>VfM</a:t>
                      </a:r>
                      <a:r>
                        <a:rPr lang="en-US" sz="1100" dirty="0">
                          <a:effectLst/>
                        </a:rPr>
                        <a:t>). Quieren asegurarse de que el dinero de las subvenciones no se utilice para pagar en exceso por los servicios o favorecer a determinadas personas.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Licitación competitiva: para compras de gran cuantía (a menudo superiores a 5000-10 000 dólares), debe obtener al menos tres presupuestos para demostrar que está obteniendo el mejor precio y la mejor calidad.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Política de conflicto de intereses: debe revelar si un proveedor está relacionado con un miembro del personal o de la junta directiva.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Costes elegibles frente a costes no elegibles: los donantes prohíben estrictamente utilizar el dinero de las subvenciones para cosas como alcohol, multas o «entretenimiento», a menos que se haya aprobado explícitamente de antemano.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61" marR="43861" marT="0" marB="0"/>
                </a:tc>
                <a:extLst>
                  <a:ext uri="{0D108BD9-81ED-4DB2-BD59-A6C34878D82A}">
                    <a16:rowId xmlns:a16="http://schemas.microsoft.com/office/drawing/2014/main" val="382370721"/>
                  </a:ext>
                </a:extLst>
              </a:tr>
              <a:tr h="10639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Contabilidad de fondos restringidos (el «sistema de cubos»)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61" marR="4386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Los donantes exigen que su dinero se mantenga separado de los fondos generales de la organización.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Sin mezcla: Debe poder realizar un seguimiento de cada dólar de la «subvención A» por separado de la «subvención B» en su software de contabilidad (a menudo utilizando «clases» o «códigos de proyecto»).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Gasto con límite de tiempo: Los fondos deben gastarse dentro de las fechas de inicio y finalización del acuerdo. Cualquier dinero sobrante debe devolverse o «reprogramarse» con permiso por escrito.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61" marR="43861" marT="0" marB="0"/>
                </a:tc>
                <a:extLst>
                  <a:ext uri="{0D108BD9-81ED-4DB2-BD59-A6C34878D82A}">
                    <a16:rowId xmlns:a16="http://schemas.microsoft.com/office/drawing/2014/main" val="254438574"/>
                  </a:ext>
                </a:extLst>
              </a:tr>
              <a:tr h="158139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Informes y auditorías (la «prueba»)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61" marR="4386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Los principales donantes se basan en informes estandarizados y de alta frecuencia para controlar su riesgo.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Alineación narrativa frente a financiera: su informe de actividades debe coincidir con su informe financiero. Si dice que ha organizado un taller para 50 personas, su informe financiero debe mostrar los gastos de catering y desplazamiento correspondientes exactamente a ese evento.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Auditorías externas: muchos donantes exigen una auditoría independiente anual del proyecto, en la que un contable público externo verifica que se han seguido las normas específicas del donante.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Control de la tasa de consumo: los donantes examinan su «tasa de absorción». Si ha gastado el 90 % de su tiempo, pero solo el 20 % de su presupuesto, lo consideran un alto riesgo de que el proyecto fracase.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61" marR="43861" marT="0" marB="0"/>
                </a:tc>
                <a:extLst>
                  <a:ext uri="{0D108BD9-81ED-4DB2-BD59-A6C34878D82A}">
                    <a16:rowId xmlns:a16="http://schemas.microsoft.com/office/drawing/2014/main" val="2553431880"/>
                  </a:ext>
                </a:extLst>
              </a:tr>
              <a:tr h="13703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Cumplimiento de las «salvaguardias» globales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61" marR="4386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Los donantes modernos han añadido obligaciones «fiduciarias sociales» a sus requisitos: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Antiterrorismo/AML: Garantizar que los fondos no vayan a parar a personas que figuran en «listas de sanciones» globales.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Protección contra la explotación y el abuso sexuales (PSEA): debe disponer de políticas escritas que demuestren que protege a los miembros de la comunidad a los que presta servicio.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US" sz="1100" dirty="0">
                          <a:effectLst/>
                        </a:rPr>
                        <a:t>Soberanía de los datos: específicamente para los grupos indígenas, los donantes pueden tener requisitos sobre cómo se almacenan y protegen los datos sensibles de la comunidad.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61" marR="43861" marT="0" marB="0"/>
                </a:tc>
                <a:extLst>
                  <a:ext uri="{0D108BD9-81ED-4DB2-BD59-A6C34878D82A}">
                    <a16:rowId xmlns:a16="http://schemas.microsoft.com/office/drawing/2014/main" val="164903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19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6096000" cy="6858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721311" y="113122"/>
            <a:ext cx="4336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¿Por qué la responsabilidad fiduciaria para las organizaciones indígenas?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249971" y="1206631"/>
            <a:ext cx="582576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Para la mayoría de las organizaciones indígenas, </a:t>
            </a:r>
            <a:r>
              <a:rPr lang="en-US" sz="2000" dirty="0" smtClean="0"/>
              <a:t>la presentación de informes </a:t>
            </a:r>
            <a:r>
              <a:rPr lang="en-US" sz="2000" dirty="0"/>
              <a:t>se percibe como un castigo o una carga. Dominar la responsabilidad fiduciaria es, en realidad, una herramienta para la autodeterminación, ya que permite crear: </a:t>
            </a:r>
            <a:endParaRPr lang="en-US" sz="2000" dirty="0" smtClean="0"/>
          </a:p>
          <a:p>
            <a:endParaRPr lang="en-US" sz="2000" dirty="0"/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Independencia financiera: </a:t>
            </a:r>
            <a:r>
              <a:rPr lang="en-US" sz="2000" dirty="0"/>
              <a:t>las organizaciones con «auditorías limpias» y altas calificaciones fiduciarias tienen más probabilidades de obtener </a:t>
            </a:r>
            <a:r>
              <a:rPr lang="en-US" sz="2000" dirty="0"/>
              <a:t>financiación </a:t>
            </a:r>
            <a:r>
              <a:rPr lang="en-US" sz="2000" b="1" dirty="0"/>
              <a:t>plurianual </a:t>
            </a:r>
            <a:r>
              <a:rPr lang="en-US" sz="2000" dirty="0"/>
              <a:t>o </a:t>
            </a:r>
            <a:r>
              <a:rPr lang="en-US" sz="2000" b="1" dirty="0"/>
              <a:t>sin restricciones</a:t>
            </a:r>
            <a:r>
              <a:rPr lang="en-US" sz="2000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Fortaleza de la gobernanza: </a:t>
            </a:r>
            <a:r>
              <a:rPr lang="en-US" sz="2000" dirty="0"/>
              <a:t>unos sistemas financieros sólidos protegen a la organización de disputas internas y garantizan que los activos de la comunidad (como tierras o subvenciones) estén a salvo para las «siete generaciones» venideras.</a:t>
            </a: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en-US" sz="2000" b="1" dirty="0"/>
              <a:t>Respeto mutuo: </a:t>
            </a:r>
            <a:r>
              <a:rPr lang="en-US" sz="2000" dirty="0"/>
              <a:t>cuando una organización cumple con los estándares fiduciarios, la dinámica de poder pasa de «financiador y receptor» a «socios iguales».</a:t>
            </a:r>
          </a:p>
        </p:txBody>
      </p:sp>
    </p:spTree>
    <p:extLst>
      <p:ext uri="{BB962C8B-B14F-4D97-AF65-F5344CB8AC3E}">
        <p14:creationId xmlns:p14="http://schemas.microsoft.com/office/powerpoint/2010/main" val="373107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14="http://schemas.microsoft.com/office/powerpoint/2010/main" xmlns:dgm="http://schemas.openxmlformats.org/drawingml/2006/diagram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721311" y="113122"/>
            <a:ext cx="4336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Buenas prácticas de gestión financiera 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366235" y="2331398"/>
            <a:ext cx="58257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Dos </a:t>
            </a:r>
            <a:r>
              <a:rPr lang="en-US" dirty="0"/>
              <a:t>razones principales por las que las organizaciones indígenas deben aplicar buenas prácticas de gestión financiera </a:t>
            </a:r>
            <a:endParaRPr lang="en-US" dirty="0" smtClean="0"/>
          </a:p>
          <a:p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Para </a:t>
            </a:r>
            <a:r>
              <a:rPr lang="en-US" dirty="0"/>
              <a:t>satisfacer a los donantes y auditores (</a:t>
            </a:r>
            <a:r>
              <a:rPr lang="en-US" b="1" dirty="0"/>
              <a:t>rigor técnico</a:t>
            </a:r>
            <a:r>
              <a:rPr lang="en-US" dirty="0"/>
              <a:t>) y 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 smtClean="0"/>
              <a:t>Para </a:t>
            </a:r>
            <a:r>
              <a:rPr lang="en-US" dirty="0"/>
              <a:t>satisfacer a la comunidad y a los ancianos (</a:t>
            </a:r>
            <a:r>
              <a:rPr lang="en-US" b="1" dirty="0"/>
              <a:t>integridad cultural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/>
              <a:t>A continuación se presentan las mejores prácticas organizadas en tres categorías: gobernanza, operaciones y transparencia comunitaria.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752059347"/>
              </p:ext>
            </p:extLst>
          </p:nvPr>
        </p:nvGraphicFramePr>
        <p:xfrm>
          <a:off x="0" y="113121"/>
          <a:ext cx="6096000" cy="6744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635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14="http://schemas.microsoft.com/office/powerpoint/2010/main"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855670" y="73793"/>
            <a:ext cx="43363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Adquisiciones y ética en relación con las organizaciones indígenas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83427" y="1425474"/>
            <a:ext cx="48925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¿</a:t>
            </a:r>
            <a:r>
              <a:rPr lang="en-US" b="1" dirty="0"/>
              <a:t>Qué es la adquisición</a:t>
            </a:r>
            <a:r>
              <a:rPr lang="en-US" b="1" dirty="0" smtClean="0"/>
              <a:t>?</a:t>
            </a:r>
          </a:p>
          <a:p>
            <a:pPr algn="just"/>
            <a:endParaRPr lang="en-US" b="1" dirty="0"/>
          </a:p>
          <a:p>
            <a:pPr algn="just"/>
            <a:endParaRPr lang="en-US" b="1" dirty="0"/>
          </a:p>
          <a:p>
            <a:pPr algn="just"/>
            <a:r>
              <a:rPr lang="en-US" dirty="0"/>
              <a:t>Es el proceso de planificación, compra y gestión de los bienes y servicios necesarios para implementar un proyecto o dirigir una organización. </a:t>
            </a:r>
            <a:endParaRPr lang="en-US" b="1" dirty="0"/>
          </a:p>
          <a:p>
            <a:pPr algn="just"/>
            <a:r>
              <a:rPr lang="en-US" dirty="0"/>
              <a:t>En un contexto indígena, </a:t>
            </a:r>
            <a:r>
              <a:rPr lang="en-US" b="1" dirty="0"/>
              <a:t>las adquisiciones y la ética </a:t>
            </a:r>
            <a:r>
              <a:rPr lang="en-US" dirty="0"/>
              <a:t>consisten en garantizar que la forma en que una organización compra bienes y servicios se ajuste tanto a las normas legales como a los valores de la comunidad. Se trata de equilibrar la «relación calidad-precio» con el «valor para la comunidad».</a:t>
            </a:r>
          </a:p>
          <a:p>
            <a:pPr algn="just"/>
            <a:r>
              <a:rPr lang="en-US" dirty="0"/>
              <a:t> </a:t>
            </a:r>
          </a:p>
          <a:p>
            <a:pPr algn="just"/>
            <a:r>
              <a:rPr lang="en-US" dirty="0"/>
              <a:t>Las organizaciones indígenas pueden seguir los siguientes principios de adquisición: </a:t>
            </a:r>
          </a:p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894001"/>
              </p:ext>
            </p:extLst>
          </p:nvPr>
        </p:nvGraphicFramePr>
        <p:xfrm>
          <a:off x="0" y="-1"/>
          <a:ext cx="7183427" cy="685800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433908">
                  <a:extLst>
                    <a:ext uri="{9D8B030D-6E8A-4147-A177-3AD203B41FA5}">
                      <a16:colId xmlns:a16="http://schemas.microsoft.com/office/drawing/2014/main" val="980847165"/>
                    </a:ext>
                  </a:extLst>
                </a:gridCol>
                <a:gridCol w="5749519">
                  <a:extLst>
                    <a:ext uri="{9D8B030D-6E8A-4147-A177-3AD203B41FA5}">
                      <a16:colId xmlns:a16="http://schemas.microsoft.com/office/drawing/2014/main" val="2178962264"/>
                    </a:ext>
                  </a:extLst>
                </a:gridCol>
              </a:tblGrid>
              <a:tr h="321183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Principios de adquisición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263172"/>
                  </a:ext>
                </a:extLst>
              </a:tr>
              <a:tr h="8274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Responsabilidad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El </a:t>
                      </a:r>
                      <a:r>
                        <a:rPr lang="en-US" sz="1200">
                          <a:effectLst/>
                        </a:rPr>
                        <a:t>concepto </a:t>
                      </a:r>
                      <a:r>
                        <a:rPr lang="en-US" sz="1200">
                          <a:effectLst/>
                        </a:rPr>
                        <a:t>de </a:t>
                      </a:r>
                      <a:r>
                        <a:rPr lang="en-US" sz="1200">
                          <a:effectLst/>
                        </a:rPr>
                        <a:t>responsabilidad, </a:t>
                      </a:r>
                      <a:r>
                        <a:rPr lang="en-US" sz="1200">
                          <a:effectLst/>
                        </a:rPr>
                        <a:t>tal y como </a:t>
                      </a:r>
                      <a:r>
                        <a:rPr lang="en-US" sz="1200">
                          <a:effectLst/>
                        </a:rPr>
                        <a:t>se </a:t>
                      </a:r>
                      <a:r>
                        <a:rPr lang="en-US" sz="1200">
                          <a:effectLst/>
                        </a:rPr>
                        <a:t>aplica </a:t>
                      </a:r>
                      <a:r>
                        <a:rPr lang="en-US" sz="1200">
                          <a:effectLst/>
                        </a:rPr>
                        <a:t>a </a:t>
                      </a:r>
                      <a:r>
                        <a:rPr lang="en-US" sz="1200">
                          <a:effectLst/>
                        </a:rPr>
                        <a:t>los donantes y las organizaciones, combina los requisitos de transparencia y responsabilidad, y hace que los implicados en el proceso de adquisición rindan cuentas de sus acciones (o inacciones).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3817397"/>
                  </a:ext>
                </a:extLst>
              </a:tr>
              <a:tr h="27506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Transparencia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458470">
                        <a:lnSpc>
                          <a:spcPct val="107000"/>
                        </a:lnSpc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El principio de transparencia exige que la organización permita </a:t>
                      </a:r>
                      <a:r>
                        <a:rPr lang="en-US" sz="1200" dirty="0">
                          <a:effectLst/>
                        </a:rPr>
                        <a:t>una revisión </a:t>
                      </a:r>
                      <a:r>
                        <a:rPr lang="en-US" sz="1200" dirty="0">
                          <a:effectLst/>
                        </a:rPr>
                        <a:t>adecuada </a:t>
                      </a:r>
                      <a:r>
                        <a:rPr lang="en-US" sz="1200" dirty="0">
                          <a:effectLst/>
                        </a:rPr>
                        <a:t>de </a:t>
                      </a:r>
                      <a:r>
                        <a:rPr lang="en-US" sz="1200" dirty="0">
                          <a:effectLst/>
                        </a:rPr>
                        <a:t>las </a:t>
                      </a:r>
                      <a:r>
                        <a:rPr lang="en-US" sz="1200" dirty="0">
                          <a:effectLst/>
                        </a:rPr>
                        <a:t>actividades </a:t>
                      </a:r>
                      <a:r>
                        <a:rPr lang="en-US" sz="1200" dirty="0">
                          <a:effectLst/>
                        </a:rPr>
                        <a:t>de adquisición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>
                          <a:effectLst/>
                        </a:rPr>
                        <a:t>respaldada </a:t>
                      </a:r>
                      <a:r>
                        <a:rPr lang="en-US" sz="1200" dirty="0">
                          <a:effectLst/>
                        </a:rPr>
                        <a:t>por </a:t>
                      </a:r>
                      <a:r>
                        <a:rPr lang="en-US" sz="1200" dirty="0">
                          <a:effectLst/>
                        </a:rPr>
                        <a:t>la documentación y la divulgación adecuadas. La transparencia exige:</a:t>
                      </a:r>
                    </a:p>
                    <a:p>
                      <a:pPr marL="0" marR="592455" algn="just">
                        <a:lnSpc>
                          <a:spcPct val="107000"/>
                        </a:lnSpc>
                        <a:spcBef>
                          <a:spcPts val="795"/>
                        </a:spcBef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en-US" sz="1200" dirty="0">
                          <a:effectLst/>
                        </a:rPr>
                        <a:t>-Que </a:t>
                      </a:r>
                      <a:r>
                        <a:rPr lang="en-US" sz="1200" dirty="0">
                          <a:effectLst/>
                        </a:rPr>
                        <a:t>la información </a:t>
                      </a:r>
                      <a:r>
                        <a:rPr lang="en-US" sz="1200" dirty="0">
                          <a:effectLst/>
                        </a:rPr>
                        <a:t>relevante </a:t>
                      </a:r>
                      <a:r>
                        <a:rPr lang="en-US" sz="1200" dirty="0">
                          <a:effectLst/>
                        </a:rPr>
                        <a:t>sobre las adquisiciones </a:t>
                      </a:r>
                      <a:r>
                        <a:rPr lang="en-US" sz="1200" dirty="0">
                          <a:effectLst/>
                        </a:rPr>
                        <a:t>se </a:t>
                      </a:r>
                      <a:r>
                        <a:rPr lang="en-US" sz="1200" dirty="0">
                          <a:effectLst/>
                        </a:rPr>
                        <a:t>ponga </a:t>
                      </a:r>
                      <a:r>
                        <a:rPr lang="en-US" sz="1200" dirty="0">
                          <a:effectLst/>
                        </a:rPr>
                        <a:t>a disposición </a:t>
                      </a:r>
                      <a:r>
                        <a:rPr lang="en-US" sz="1200" dirty="0">
                          <a:effectLst/>
                        </a:rPr>
                        <a:t>de </a:t>
                      </a:r>
                      <a:r>
                        <a:rPr lang="en-US" sz="1200" dirty="0">
                          <a:effectLst/>
                        </a:rPr>
                        <a:t>todas las partes interesadas, de </a:t>
                      </a:r>
                      <a:r>
                        <a:rPr lang="en-US" sz="1200" dirty="0">
                          <a:effectLst/>
                        </a:rPr>
                        <a:t>manera</a:t>
                      </a:r>
                      <a:r>
                        <a:rPr lang="en-US" sz="1200" dirty="0">
                          <a:effectLst/>
                        </a:rPr>
                        <a:t> coherente y </a:t>
                      </a:r>
                      <a:r>
                        <a:rPr lang="en-US" sz="1200" dirty="0">
                          <a:effectLst/>
                        </a:rPr>
                        <a:t>oportuna, </a:t>
                      </a:r>
                      <a:r>
                        <a:rPr lang="en-US" sz="1200" dirty="0">
                          <a:effectLst/>
                        </a:rPr>
                        <a:t>a través de fuentes fácilmente accesibles y ampliamente disponibles a un costo razonable o sin costo alguno.</a:t>
                      </a:r>
                    </a:p>
                    <a:p>
                      <a:pPr marL="0" marR="0" algn="just">
                        <a:lnSpc>
                          <a:spcPts val="14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en-US" sz="1200" dirty="0">
                          <a:effectLst/>
                        </a:rPr>
                        <a:t>- </a:t>
                      </a:r>
                      <a:r>
                        <a:rPr lang="en-US" sz="1200" dirty="0">
                          <a:effectLst/>
                        </a:rPr>
                        <a:t>Informes </a:t>
                      </a:r>
                      <a:r>
                        <a:rPr lang="en-US" sz="1200" dirty="0">
                          <a:effectLst/>
                        </a:rPr>
                        <a:t>adecuados </a:t>
                      </a:r>
                      <a:r>
                        <a:rPr lang="en-US" sz="1200" dirty="0">
                          <a:effectLst/>
                        </a:rPr>
                        <a:t>sobre </a:t>
                      </a:r>
                      <a:r>
                        <a:rPr lang="en-US" sz="1200" dirty="0">
                          <a:effectLst/>
                        </a:rPr>
                        <a:t>las actividades </a:t>
                      </a:r>
                      <a:r>
                        <a:rPr lang="en-US" sz="1200" dirty="0">
                          <a:effectLst/>
                        </a:rPr>
                        <a:t>de adquisición</a:t>
                      </a:r>
                      <a:r>
                        <a:rPr lang="en-US" sz="1200" dirty="0">
                          <a:effectLst/>
                        </a:rPr>
                        <a:t>; </a:t>
                      </a:r>
                      <a:r>
                        <a:rPr lang="en-US" sz="1200" spc="-25" dirty="0">
                          <a:effectLst/>
                        </a:rPr>
                        <a:t>y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en-US" sz="1200" dirty="0">
                          <a:effectLst/>
                        </a:rPr>
                        <a:t>- El </a:t>
                      </a:r>
                      <a:r>
                        <a:rPr lang="en-US" sz="1200" dirty="0">
                          <a:effectLst/>
                        </a:rPr>
                        <a:t>uso </a:t>
                      </a:r>
                      <a:r>
                        <a:rPr lang="en-US" sz="1200" dirty="0">
                          <a:effectLst/>
                        </a:rPr>
                        <a:t>de </a:t>
                      </a:r>
                      <a:r>
                        <a:rPr lang="en-US" sz="1200" dirty="0">
                          <a:effectLst/>
                        </a:rPr>
                        <a:t>cláusulas </a:t>
                      </a:r>
                      <a:r>
                        <a:rPr lang="en-US" sz="1200" dirty="0">
                          <a:effectLst/>
                        </a:rPr>
                        <a:t>de confidencialidad </a:t>
                      </a:r>
                      <a:r>
                        <a:rPr lang="en-US" sz="1200" dirty="0">
                          <a:effectLst/>
                        </a:rPr>
                        <a:t>en </a:t>
                      </a:r>
                      <a:r>
                        <a:rPr lang="en-US" sz="1200" dirty="0">
                          <a:effectLst/>
                        </a:rPr>
                        <a:t>los contratos </a:t>
                      </a:r>
                      <a:r>
                        <a:rPr lang="en-US" sz="1200" dirty="0">
                          <a:effectLst/>
                        </a:rPr>
                        <a:t>solo </a:t>
                      </a:r>
                      <a:r>
                        <a:rPr lang="en-US" sz="1200" dirty="0">
                          <a:effectLst/>
                        </a:rPr>
                        <a:t>cuando </a:t>
                      </a:r>
                      <a:r>
                        <a:rPr lang="en-US" sz="1200" spc="-10" dirty="0">
                          <a:effectLst/>
                        </a:rPr>
                        <a:t>esté justificado.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1806943"/>
                  </a:ext>
                </a:extLst>
              </a:tr>
              <a:tr h="13037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Rel</a:t>
                      </a:r>
                      <a:r>
                        <a:rPr lang="en-US" sz="1200">
                          <a:effectLst/>
                        </a:rPr>
                        <a:t>ación </a:t>
                      </a:r>
                      <a:r>
                        <a:rPr lang="en-US" sz="1200">
                          <a:effectLst/>
                        </a:rPr>
                        <a:t>calidad-precio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92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El </a:t>
                      </a:r>
                      <a:r>
                        <a:rPr lang="en-US" sz="1200">
                          <a:effectLst/>
                        </a:rPr>
                        <a:t>principio </a:t>
                      </a:r>
                      <a:r>
                        <a:rPr lang="en-US" sz="1200">
                          <a:effectLst/>
                        </a:rPr>
                        <a:t>de </a:t>
                      </a:r>
                      <a:r>
                        <a:rPr lang="en-US" sz="1200">
                          <a:effectLst/>
                        </a:rPr>
                        <a:t>rentabilidad </a:t>
                      </a:r>
                      <a:r>
                        <a:rPr lang="en-US" sz="1200" spc="-10">
                          <a:effectLst/>
                        </a:rPr>
                        <a:t>significa:</a:t>
                      </a:r>
                      <a:endParaRPr lang="en-US" sz="1200">
                        <a:effectLst/>
                      </a:endParaRPr>
                    </a:p>
                    <a:p>
                      <a:pPr marL="0" marR="501015">
                        <a:lnSpc>
                          <a:spcPct val="107000"/>
                        </a:lnSpc>
                        <a:spcBef>
                          <a:spcPts val="910"/>
                        </a:spcBef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en-US" sz="1200">
                          <a:effectLst/>
                        </a:rPr>
                        <a:t>- El </a:t>
                      </a:r>
                      <a:r>
                        <a:rPr lang="en-US" sz="1200">
                          <a:effectLst/>
                        </a:rPr>
                        <a:t>uso </a:t>
                      </a:r>
                      <a:r>
                        <a:rPr lang="en-US" sz="1200">
                          <a:effectLst/>
                        </a:rPr>
                        <a:t>eficaz, </a:t>
                      </a:r>
                      <a:r>
                        <a:rPr lang="en-US" sz="1200">
                          <a:effectLst/>
                        </a:rPr>
                        <a:t>eficiente </a:t>
                      </a:r>
                      <a:r>
                        <a:rPr lang="en-US" sz="1200">
                          <a:effectLst/>
                        </a:rPr>
                        <a:t>y </a:t>
                      </a:r>
                      <a:r>
                        <a:rPr lang="en-US" sz="1200">
                          <a:effectLst/>
                        </a:rPr>
                        <a:t>económico </a:t>
                      </a:r>
                      <a:r>
                        <a:rPr lang="en-US" sz="1200">
                          <a:effectLst/>
                        </a:rPr>
                        <a:t>de </a:t>
                      </a:r>
                      <a:r>
                        <a:rPr lang="en-US" sz="1200">
                          <a:effectLst/>
                        </a:rPr>
                        <a:t>los recursos, </a:t>
                      </a:r>
                      <a:r>
                        <a:rPr lang="en-US" sz="1200">
                          <a:effectLst/>
                        </a:rPr>
                        <a:t>lo que </a:t>
                      </a:r>
                      <a:r>
                        <a:rPr lang="en-US" sz="1200">
                          <a:effectLst/>
                        </a:rPr>
                        <a:t>requiere </a:t>
                      </a:r>
                      <a:r>
                        <a:rPr lang="en-US" sz="1200">
                          <a:effectLst/>
                        </a:rPr>
                        <a:t>una evaluación de los costes y beneficios pertinentes.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tabLst>
                          <a:tab pos="1600200" algn="l"/>
                        </a:tabLst>
                      </a:pPr>
                      <a:r>
                        <a:rPr lang="en-US" sz="1200">
                          <a:effectLst/>
                        </a:rPr>
                        <a:t>-una </a:t>
                      </a:r>
                      <a:r>
                        <a:rPr lang="en-US" sz="1200">
                          <a:effectLst/>
                        </a:rPr>
                        <a:t>evaluación </a:t>
                      </a:r>
                      <a:r>
                        <a:rPr lang="en-US" sz="1200">
                          <a:effectLst/>
                        </a:rPr>
                        <a:t>de </a:t>
                      </a:r>
                      <a:r>
                        <a:rPr lang="en-US" sz="1200" spc="-10">
                          <a:effectLst/>
                        </a:rPr>
                        <a:t>los riesgos </a:t>
                      </a:r>
                      <a:r>
                        <a:rPr lang="en-US" sz="1200">
                          <a:effectLst/>
                        </a:rPr>
                        <a:t>y </a:t>
                      </a:r>
                      <a:r>
                        <a:rPr lang="en-US" sz="1200">
                          <a:effectLst/>
                        </a:rPr>
                        <a:t>los atributos </a:t>
                      </a:r>
                      <a:r>
                        <a:rPr lang="en-US" sz="1200">
                          <a:effectLst/>
                        </a:rPr>
                        <a:t>no relacionados con el precio </a:t>
                      </a:r>
                      <a:r>
                        <a:rPr lang="en-US" sz="1200">
                          <a:effectLst/>
                        </a:rPr>
                        <a:t>y/o </a:t>
                      </a:r>
                      <a:r>
                        <a:rPr lang="en-US" sz="1200">
                          <a:effectLst/>
                        </a:rPr>
                        <a:t>los costes </a:t>
                      </a:r>
                      <a:r>
                        <a:rPr lang="en-US" sz="1200">
                          <a:effectLst/>
                        </a:rPr>
                        <a:t>del ciclo </a:t>
                      </a:r>
                      <a:r>
                        <a:rPr lang="en-US" sz="1200">
                          <a:effectLst/>
                        </a:rPr>
                        <a:t>de vida</a:t>
                      </a:r>
                      <a:r>
                        <a:rPr lang="en-US" sz="1200">
                          <a:effectLst/>
                        </a:rPr>
                        <a:t>, </a:t>
                      </a:r>
                      <a:r>
                        <a:rPr lang="en-US" sz="1200">
                          <a:effectLst/>
                        </a:rPr>
                        <a:t>según </a:t>
                      </a:r>
                      <a:r>
                        <a:rPr lang="en-US" sz="1200" spc="-10">
                          <a:effectLst/>
                        </a:rPr>
                        <a:t>proceda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2295610"/>
                  </a:ext>
                </a:extLst>
              </a:tr>
              <a:tr h="8274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Integridad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El principio de integridad se refiere al uso de fondos, recursos, activos y autoridad </a:t>
                      </a:r>
                      <a:r>
                        <a:rPr lang="en-US" sz="1200">
                          <a:effectLst/>
                        </a:rPr>
                        <a:t>de </a:t>
                      </a:r>
                      <a:r>
                        <a:rPr lang="en-US" sz="1200">
                          <a:effectLst/>
                        </a:rPr>
                        <a:t>acuerdo con </a:t>
                      </a:r>
                      <a:r>
                        <a:rPr lang="en-US" sz="1200">
                          <a:effectLst/>
                        </a:rPr>
                        <a:t>los </a:t>
                      </a:r>
                      <a:r>
                        <a:rPr lang="en-US" sz="1200">
                          <a:effectLst/>
                        </a:rPr>
                        <a:t>fines </a:t>
                      </a:r>
                      <a:r>
                        <a:rPr lang="en-US" sz="1200">
                          <a:effectLst/>
                        </a:rPr>
                        <a:t>previstos </a:t>
                      </a:r>
                      <a:r>
                        <a:rPr lang="en-US" sz="1200">
                          <a:effectLst/>
                        </a:rPr>
                        <a:t>y </a:t>
                      </a:r>
                      <a:r>
                        <a:rPr lang="en-US" sz="1200">
                          <a:effectLst/>
                        </a:rPr>
                        <a:t>de </a:t>
                      </a:r>
                      <a:r>
                        <a:rPr lang="en-US" sz="1200">
                          <a:effectLst/>
                        </a:rPr>
                        <a:t>manera </a:t>
                      </a:r>
                      <a:r>
                        <a:rPr lang="en-US" sz="1200">
                          <a:effectLst/>
                        </a:rPr>
                        <a:t>bien </a:t>
                      </a:r>
                      <a:r>
                        <a:rPr lang="en-US" sz="1200">
                          <a:effectLst/>
                        </a:rPr>
                        <a:t>informada, </a:t>
                      </a:r>
                      <a:r>
                        <a:rPr lang="en-US" sz="1200">
                          <a:effectLst/>
                        </a:rPr>
                        <a:t>alineada con el interés público y con los principios generales de buen gobierno.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2173337"/>
                  </a:ext>
                </a:extLst>
              </a:tr>
              <a:tr h="8274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Conflicto </a:t>
                      </a:r>
                      <a:r>
                        <a:rPr lang="en-US" sz="1200">
                          <a:effectLst/>
                        </a:rPr>
                        <a:t>de </a:t>
                      </a:r>
                      <a:r>
                        <a:rPr lang="en-US" sz="1200">
                          <a:effectLst/>
                        </a:rPr>
                        <a:t>intereses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El </a:t>
                      </a:r>
                      <a:r>
                        <a:rPr lang="en-US" sz="1200" dirty="0">
                          <a:effectLst/>
                        </a:rPr>
                        <a:t>principio </a:t>
                      </a:r>
                      <a:r>
                        <a:rPr lang="en-US" sz="1200" dirty="0">
                          <a:effectLst/>
                        </a:rPr>
                        <a:t>de </a:t>
                      </a:r>
                      <a:r>
                        <a:rPr lang="en-US" sz="1200" dirty="0">
                          <a:effectLst/>
                        </a:rPr>
                        <a:t>conflicto </a:t>
                      </a:r>
                      <a:r>
                        <a:rPr lang="en-US" sz="1200" dirty="0">
                          <a:effectLst/>
                        </a:rPr>
                        <a:t>de </a:t>
                      </a:r>
                      <a:r>
                        <a:rPr lang="en-US" sz="1200" dirty="0">
                          <a:effectLst/>
                        </a:rPr>
                        <a:t>intereses </a:t>
                      </a:r>
                      <a:r>
                        <a:rPr lang="en-US" sz="1200" dirty="0">
                          <a:effectLst/>
                        </a:rPr>
                        <a:t>exige </a:t>
                      </a:r>
                      <a:r>
                        <a:rPr lang="en-US" sz="1200" dirty="0">
                          <a:effectLst/>
                        </a:rPr>
                        <a:t>que </a:t>
                      </a:r>
                      <a:r>
                        <a:rPr lang="en-US" sz="1200" dirty="0">
                          <a:effectLst/>
                        </a:rPr>
                        <a:t>todas </a:t>
                      </a:r>
                      <a:r>
                        <a:rPr lang="en-US" sz="1200" dirty="0">
                          <a:effectLst/>
                        </a:rPr>
                        <a:t>las partes </a:t>
                      </a:r>
                      <a:r>
                        <a:rPr lang="en-US" sz="1200" dirty="0">
                          <a:effectLst/>
                        </a:rPr>
                        <a:t>implicadas </a:t>
                      </a:r>
                      <a:r>
                        <a:rPr lang="en-US" sz="1200" dirty="0">
                          <a:effectLst/>
                        </a:rPr>
                        <a:t>en el proceso de adquisición no tengan un conflicto de intereses, a menos que dicho conflicto se haya resuelto de una manera aceptable para la comunidad y la agencia de financiación.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8890620"/>
                  </a:ext>
                </a:extLst>
              </a:tr>
            </a:tbl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" y="286312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45720" rIns="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3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685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14="http://schemas.microsoft.com/office/powerpoint/2010/main" xmlns:dgm="http://schemas.openxmlformats.org/drawingml/2006/diagram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721311" y="113122"/>
            <a:ext cx="4336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¿Qué es la ética?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249971" y="1206631"/>
            <a:ext cx="58257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Los </a:t>
            </a:r>
            <a:r>
              <a:rPr lang="en-US" dirty="0"/>
              <a:t>valores y principios morales que guían el comportamiento y la toma de decisiones se denominan ética. La siguiente ilustración muestra los principios éticos fundamentales que pueden seguir las organizaciones indígenas.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20570438"/>
              </p:ext>
            </p:extLst>
          </p:nvPr>
        </p:nvGraphicFramePr>
        <p:xfrm>
          <a:off x="65988" y="56561"/>
          <a:ext cx="6030012" cy="68014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239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6096000" cy="68580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721311" y="113122"/>
            <a:ext cx="43363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Conclusión</a:t>
            </a:r>
            <a:endParaRPr lang="en-US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249971" y="1206631"/>
            <a:ext cx="58257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El cumplimiento de </a:t>
            </a:r>
            <a:r>
              <a:rPr lang="en-US" sz="2000" b="1" dirty="0" smtClean="0"/>
              <a:t>los requisitos fiduciarios </a:t>
            </a:r>
            <a:r>
              <a:rPr lang="en-US" sz="2000" dirty="0" smtClean="0"/>
              <a:t>es fundamental para fomentar la confianza entre los donantes, los socios y los beneficiarios, al tiempo que se mitiga la exposición financiera y operativa. 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 smtClean="0"/>
              <a:t>El cumplimiento fiduciario integral no solo protege los activos, sino que refuerza la credibilidad de la organización y garantiza la longevidad de los programas. 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 smtClean="0"/>
              <a:t>Al mantener estas rigurosas normas, las organizaciones pueden perseguir sus objetivos estratégicos con transparencia e integridad institucional.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0687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1404</Words>
  <Application>Microsoft Office PowerPoint</Application>
  <PresentationFormat>Widescreen</PresentationFormat>
  <Paragraphs>104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PowerPoint Presentation</dc:title>
  <dc:creator>LENOVO</dc:creator>
  <lastModifiedBy>LENOVO</lastModifiedBy>
  <revision>4</revision>
  <dcterms:created xsi:type="dcterms:W3CDTF">2026-01-14T18:48:06.0000000Z</dcterms:created>
  <dcterms:modified xsi:type="dcterms:W3CDTF">2026-01-14T19:15:37.0000000Z</dcterms:modified>
  <keywords>, docId:22FCD3EFCF2FEF637E9555E44CC7F15D</keywords>
</coreProperties>
</file>