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3C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68" d="100"/>
          <a:sy n="68" d="100"/>
        </p:scale>
        <p:origin x="61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sp="http://schemas.microsoft.com/office/drawing/2008/diagram" xmlns:dgm="http://schemas.openxmlformats.org/drawingml/2006/diagram" xmlns:a="http://schemas.openxmlformats.org/drawingml/2006/main">
  <dgm:ptLst>
    <dgm:pt modelId="{AA83666D-AA11-4A16-A08A-E55E0BC51D3A}" type="doc">
      <dgm:prSet loTypeId="urn:microsoft.com/office/officeart/2005/8/layout/radial6" loCatId="cycle" qsTypeId="urn:microsoft.com/office/officeart/2005/8/quickstyle/3d1" qsCatId="3D" csTypeId="urn:microsoft.com/office/officeart/2005/8/colors/colorful3" csCatId="colorful" phldr="1"/>
      <dgm:spPr/>
      <dgm:t>
        <a:bodyPr/>
        <a:lstStyle/>
        <a:p>
          <a:endParaRPr lang="en-US"/>
        </a:p>
      </dgm:t>
    </dgm:pt>
    <dgm:pt modelId="{12308601-F7A0-4D44-BB05-9594D6B4257F}">
      <dgm:prSet phldrT="[Text]"/>
      <dgm:spPr/>
      <dgm:t>
        <a:bodyPr/>
        <a:lstStyle/>
        <a:p>
          <a:r>
            <a:rPr lang="en-US"/>
            <a:t>Organisation autochtone (contrôle)</a:t>
          </a:r>
        </a:p>
      </dgm:t>
    </dgm:pt>
    <dgm:pt modelId="{F99DDED7-1359-425E-867A-7C016291F5A9}" type="parTrans" cxnId="{4E4E6352-3538-4047-86B7-EE22C56D62AE}">
      <dgm:prSet/>
      <dgm:spPr/>
      <dgm:t>
        <a:bodyPr/>
        <a:lstStyle/>
        <a:p>
          <a:endParaRPr lang="en-US"/>
        </a:p>
      </dgm:t>
    </dgm:pt>
    <dgm:pt modelId="{3A12B3D9-6F4A-4CF1-BEC4-3CD3200A1BEF}" type="sibTrans" cxnId="{4E4E6352-3538-4047-86B7-EE22C56D62AE}">
      <dgm:prSet/>
      <dgm:spPr/>
      <dgm:t>
        <a:bodyPr/>
        <a:lstStyle/>
        <a:p>
          <a:endParaRPr lang="en-US"/>
        </a:p>
      </dgm:t>
    </dgm:pt>
    <dgm:pt modelId="{7E31F292-578A-4684-80EE-F56672576B8D}">
      <dgm:prSet phldrT="[Text]"/>
      <dgm:spPr/>
      <dgm:t>
        <a:bodyPr/>
        <a:lstStyle/>
        <a:p>
          <a:r>
            <a:rPr lang="en-US"/>
            <a:t>Initiation </a:t>
          </a:r>
        </a:p>
      </dgm:t>
    </dgm:pt>
    <dgm:pt modelId="{E9E0531C-0F55-4D2C-9B37-AF6EEF561174}" type="parTrans" cxnId="{16F3342A-7800-43E3-A818-98FD60B40E42}">
      <dgm:prSet/>
      <dgm:spPr/>
      <dgm:t>
        <a:bodyPr/>
        <a:lstStyle/>
        <a:p>
          <a:endParaRPr lang="en-US"/>
        </a:p>
      </dgm:t>
    </dgm:pt>
    <dgm:pt modelId="{D7F7BCE0-5E9C-49E3-9872-B65DB018414A}" type="sibTrans" cxnId="{16F3342A-7800-43E3-A818-98FD60B40E42}">
      <dgm:prSet/>
      <dgm:spPr/>
      <dgm:t>
        <a:bodyPr/>
        <a:lstStyle/>
        <a:p>
          <a:endParaRPr lang="en-US"/>
        </a:p>
      </dgm:t>
    </dgm:pt>
    <dgm:pt modelId="{ABFABB7E-80CB-4A31-AF41-B585A6142371}">
      <dgm:prSet phldrT="[Text]"/>
      <dgm:spPr/>
      <dgm:t>
        <a:bodyPr/>
        <a:lstStyle/>
        <a:p>
          <a:r>
            <a:rPr lang="en-US"/>
            <a:t>Planification</a:t>
          </a:r>
        </a:p>
      </dgm:t>
    </dgm:pt>
    <dgm:pt modelId="{177DA985-EE2B-413C-8BC6-AAA3C2B7B2A6}" type="parTrans" cxnId="{E07691C3-4D36-4B59-AAF4-3972A03CD200}">
      <dgm:prSet/>
      <dgm:spPr/>
      <dgm:t>
        <a:bodyPr/>
        <a:lstStyle/>
        <a:p>
          <a:endParaRPr lang="en-US"/>
        </a:p>
      </dgm:t>
    </dgm:pt>
    <dgm:pt modelId="{E99881A0-3337-4E53-8D8D-95A6FD9A5B61}" type="sibTrans" cxnId="{E07691C3-4D36-4B59-AAF4-3972A03CD200}">
      <dgm:prSet/>
      <dgm:spPr/>
      <dgm:t>
        <a:bodyPr/>
        <a:lstStyle/>
        <a:p>
          <a:endParaRPr lang="en-US"/>
        </a:p>
      </dgm:t>
    </dgm:pt>
    <dgm:pt modelId="{FBB9CFE6-8D32-4308-9F67-6C722108AECB}">
      <dgm:prSet phldrT="[Text]"/>
      <dgm:spPr/>
      <dgm:t>
        <a:bodyPr/>
        <a:lstStyle/>
        <a:p>
          <a:r>
            <a:rPr lang="en-US"/>
            <a:t>Exécution</a:t>
          </a:r>
        </a:p>
      </dgm:t>
    </dgm:pt>
    <dgm:pt modelId="{49131B3E-27AB-4039-96B1-4624450316F3}" type="parTrans" cxnId="{980A8DAE-39B5-49D6-B1D5-D81C3EC6939D}">
      <dgm:prSet/>
      <dgm:spPr/>
      <dgm:t>
        <a:bodyPr/>
        <a:lstStyle/>
        <a:p>
          <a:endParaRPr lang="en-US"/>
        </a:p>
      </dgm:t>
    </dgm:pt>
    <dgm:pt modelId="{E326773F-F5BF-43D0-88AE-3F681F85664A}" type="sibTrans" cxnId="{980A8DAE-39B5-49D6-B1D5-D81C3EC6939D}">
      <dgm:prSet/>
      <dgm:spPr/>
      <dgm:t>
        <a:bodyPr/>
        <a:lstStyle/>
        <a:p>
          <a:endParaRPr lang="en-US"/>
        </a:p>
      </dgm:t>
    </dgm:pt>
    <dgm:pt modelId="{024E2AC6-91FA-45B9-A740-B7255324848F}">
      <dgm:prSet phldrT="[Text]"/>
      <dgm:spPr/>
      <dgm:t>
        <a:bodyPr/>
        <a:lstStyle/>
        <a:p>
          <a:r>
            <a:rPr lang="en-US"/>
            <a:t>Clôture</a:t>
          </a:r>
        </a:p>
      </dgm:t>
    </dgm:pt>
    <dgm:pt modelId="{14E85D9C-BD0B-43D1-9862-32CBD78F84B1}" type="parTrans" cxnId="{10F1FE59-722A-456F-8578-C2AC20834F4F}">
      <dgm:prSet/>
      <dgm:spPr/>
      <dgm:t>
        <a:bodyPr/>
        <a:lstStyle/>
        <a:p>
          <a:endParaRPr lang="en-US"/>
        </a:p>
      </dgm:t>
    </dgm:pt>
    <dgm:pt modelId="{63433EAB-209D-492F-97EC-BB240E7BEA34}" type="sibTrans" cxnId="{10F1FE59-722A-456F-8578-C2AC20834F4F}">
      <dgm:prSet/>
      <dgm:spPr/>
      <dgm:t>
        <a:bodyPr/>
        <a:lstStyle/>
        <a:p>
          <a:endParaRPr lang="en-US"/>
        </a:p>
      </dgm:t>
    </dgm:pt>
    <dgm:pt modelId="{E4AA56C6-3B47-4695-98F8-C7C33D302E80}" type="pres">
      <dgm:prSet presAssocID="{AA83666D-AA11-4A16-A08A-E55E0BC51D3A}" presName="Name0" presStyleCnt="0">
        <dgm:presLayoutVars>
          <dgm:chMax val="1"/>
          <dgm:dir/>
          <dgm:animLvl val="ctr"/>
          <dgm:resizeHandles val="exact"/>
        </dgm:presLayoutVars>
      </dgm:prSet>
      <dgm:spPr/>
      <dgm:t>
        <a:bodyPr/>
        <a:lstStyle/>
        <a:p>
          <a:endParaRPr lang="en-US"/>
        </a:p>
      </dgm:t>
    </dgm:pt>
    <dgm:pt modelId="{5EBC86FD-F908-41E6-BB0F-028CF48844ED}" type="pres">
      <dgm:prSet presAssocID="{12308601-F7A0-4D44-BB05-9594D6B4257F}" presName="centerShape" presStyleLbl="node0" presStyleIdx="0" presStyleCnt="1"/>
      <dgm:spPr/>
      <dgm:t>
        <a:bodyPr/>
        <a:lstStyle/>
        <a:p>
          <a:endParaRPr lang="en-US"/>
        </a:p>
      </dgm:t>
    </dgm:pt>
    <dgm:pt modelId="{9CC802D5-94F3-416C-A5C4-8E2F5756B5D1}" type="pres">
      <dgm:prSet presAssocID="{7E31F292-578A-4684-80EE-F56672576B8D}" presName="node" presStyleLbl="node1" presStyleIdx="0" presStyleCnt="4">
        <dgm:presLayoutVars>
          <dgm:bulletEnabled val="1"/>
        </dgm:presLayoutVars>
      </dgm:prSet>
      <dgm:spPr/>
      <dgm:t>
        <a:bodyPr/>
        <a:lstStyle/>
        <a:p>
          <a:endParaRPr lang="en-US"/>
        </a:p>
      </dgm:t>
    </dgm:pt>
    <dgm:pt modelId="{7904B6C5-D179-4411-AC81-1BEF745EB645}" type="pres">
      <dgm:prSet presAssocID="{7E31F292-578A-4684-80EE-F56672576B8D}" presName="dummy" presStyleCnt="0"/>
      <dgm:spPr/>
    </dgm:pt>
    <dgm:pt modelId="{0ED35DC8-5A2D-4D67-8942-A2C8DF9DFFB3}" type="pres">
      <dgm:prSet presAssocID="{D7F7BCE0-5E9C-49E3-9872-B65DB018414A}" presName="sibTrans" presStyleLbl="sibTrans2D1" presStyleIdx="0" presStyleCnt="4"/>
      <dgm:spPr/>
      <dgm:t>
        <a:bodyPr/>
        <a:lstStyle/>
        <a:p>
          <a:endParaRPr lang="en-US"/>
        </a:p>
      </dgm:t>
    </dgm:pt>
    <dgm:pt modelId="{9B0D9343-6DD0-48E2-89F9-FD1D8021767C}" type="pres">
      <dgm:prSet presAssocID="{ABFABB7E-80CB-4A31-AF41-B585A6142371}" presName="node" presStyleLbl="node1" presStyleIdx="1" presStyleCnt="4">
        <dgm:presLayoutVars>
          <dgm:bulletEnabled val="1"/>
        </dgm:presLayoutVars>
      </dgm:prSet>
      <dgm:spPr/>
      <dgm:t>
        <a:bodyPr/>
        <a:lstStyle/>
        <a:p>
          <a:endParaRPr lang="en-US"/>
        </a:p>
      </dgm:t>
    </dgm:pt>
    <dgm:pt modelId="{135720D7-D734-4FD6-97A1-F4E9A0CB7B3A}" type="pres">
      <dgm:prSet presAssocID="{ABFABB7E-80CB-4A31-AF41-B585A6142371}" presName="dummy" presStyleCnt="0"/>
      <dgm:spPr/>
    </dgm:pt>
    <dgm:pt modelId="{8A8DCC7F-5A13-4DE2-B84A-6150BAAE9E9E}" type="pres">
      <dgm:prSet presAssocID="{E99881A0-3337-4E53-8D8D-95A6FD9A5B61}" presName="sibTrans" presStyleLbl="sibTrans2D1" presStyleIdx="1" presStyleCnt="4"/>
      <dgm:spPr/>
      <dgm:t>
        <a:bodyPr/>
        <a:lstStyle/>
        <a:p>
          <a:endParaRPr lang="en-US"/>
        </a:p>
      </dgm:t>
    </dgm:pt>
    <dgm:pt modelId="{3A126320-A1E5-4FC4-93CC-A71FD08D6E9A}" type="pres">
      <dgm:prSet presAssocID="{FBB9CFE6-8D32-4308-9F67-6C722108AECB}" presName="node" presStyleLbl="node1" presStyleIdx="2" presStyleCnt="4">
        <dgm:presLayoutVars>
          <dgm:bulletEnabled val="1"/>
        </dgm:presLayoutVars>
      </dgm:prSet>
      <dgm:spPr/>
      <dgm:t>
        <a:bodyPr/>
        <a:lstStyle/>
        <a:p>
          <a:endParaRPr lang="en-US"/>
        </a:p>
      </dgm:t>
    </dgm:pt>
    <dgm:pt modelId="{34F80419-9A23-4698-B935-214737FFDB77}" type="pres">
      <dgm:prSet presAssocID="{FBB9CFE6-8D32-4308-9F67-6C722108AECB}" presName="dummy" presStyleCnt="0"/>
      <dgm:spPr/>
    </dgm:pt>
    <dgm:pt modelId="{6EA1E17E-FDDE-464D-8C4F-C2CE8DE748C5}" type="pres">
      <dgm:prSet presAssocID="{E326773F-F5BF-43D0-88AE-3F681F85664A}" presName="sibTrans" presStyleLbl="sibTrans2D1" presStyleIdx="2" presStyleCnt="4"/>
      <dgm:spPr/>
      <dgm:t>
        <a:bodyPr/>
        <a:lstStyle/>
        <a:p>
          <a:endParaRPr lang="en-US"/>
        </a:p>
      </dgm:t>
    </dgm:pt>
    <dgm:pt modelId="{69EDE2FD-0E53-4137-97E1-378C47FF25B3}" type="pres">
      <dgm:prSet presAssocID="{024E2AC6-91FA-45B9-A740-B7255324848F}" presName="node" presStyleLbl="node1" presStyleIdx="3" presStyleCnt="4">
        <dgm:presLayoutVars>
          <dgm:bulletEnabled val="1"/>
        </dgm:presLayoutVars>
      </dgm:prSet>
      <dgm:spPr/>
      <dgm:t>
        <a:bodyPr/>
        <a:lstStyle/>
        <a:p>
          <a:endParaRPr lang="en-US"/>
        </a:p>
      </dgm:t>
    </dgm:pt>
    <dgm:pt modelId="{AA0E1138-1EBD-4602-BEF6-A199276BBA21}" type="pres">
      <dgm:prSet presAssocID="{024E2AC6-91FA-45B9-A740-B7255324848F}" presName="dummy" presStyleCnt="0"/>
      <dgm:spPr/>
    </dgm:pt>
    <dgm:pt modelId="{B7E51227-B2D5-4266-8660-EB5D06803D7B}" type="pres">
      <dgm:prSet presAssocID="{63433EAB-209D-492F-97EC-BB240E7BEA34}" presName="sibTrans" presStyleLbl="sibTrans2D1" presStyleIdx="3" presStyleCnt="4"/>
      <dgm:spPr/>
      <dgm:t>
        <a:bodyPr/>
        <a:lstStyle/>
        <a:p>
          <a:endParaRPr lang="en-US"/>
        </a:p>
      </dgm:t>
    </dgm:pt>
  </dgm:ptLst>
  <dgm:cxnLst>
    <dgm:cxn modelId="{4E4E6352-3538-4047-86B7-EE22C56D62AE}" srcId="{AA83666D-AA11-4A16-A08A-E55E0BC51D3A}" destId="{12308601-F7A0-4D44-BB05-9594D6B4257F}" srcOrd="0" destOrd="0" parTransId="{F99DDED7-1359-425E-867A-7C016291F5A9}" sibTransId="{3A12B3D9-6F4A-4CF1-BEC4-3CD3200A1BEF}"/>
    <dgm:cxn modelId="{16F3342A-7800-43E3-A818-98FD60B40E42}" srcId="{12308601-F7A0-4D44-BB05-9594D6B4257F}" destId="{7E31F292-578A-4684-80EE-F56672576B8D}" srcOrd="0" destOrd="0" parTransId="{E9E0531C-0F55-4D2C-9B37-AF6EEF561174}" sibTransId="{D7F7BCE0-5E9C-49E3-9872-B65DB018414A}"/>
    <dgm:cxn modelId="{E07691C3-4D36-4B59-AAF4-3972A03CD200}" srcId="{12308601-F7A0-4D44-BB05-9594D6B4257F}" destId="{ABFABB7E-80CB-4A31-AF41-B585A6142371}" srcOrd="1" destOrd="0" parTransId="{177DA985-EE2B-413C-8BC6-AAA3C2B7B2A6}" sibTransId="{E99881A0-3337-4E53-8D8D-95A6FD9A5B61}"/>
    <dgm:cxn modelId="{E358D584-CD10-45DE-AB40-EC3C3D4C60B9}" type="presOf" srcId="{12308601-F7A0-4D44-BB05-9594D6B4257F}" destId="{5EBC86FD-F908-41E6-BB0F-028CF48844ED}" srcOrd="0" destOrd="0" presId="urn:microsoft.com/office/officeart/2005/8/layout/radial6"/>
    <dgm:cxn modelId="{6A4B939F-405B-4D10-829B-353A2450EA01}" type="presOf" srcId="{D7F7BCE0-5E9C-49E3-9872-B65DB018414A}" destId="{0ED35DC8-5A2D-4D67-8942-A2C8DF9DFFB3}" srcOrd="0" destOrd="0" presId="urn:microsoft.com/office/officeart/2005/8/layout/radial6"/>
    <dgm:cxn modelId="{980A8DAE-39B5-49D6-B1D5-D81C3EC6939D}" srcId="{12308601-F7A0-4D44-BB05-9594D6B4257F}" destId="{FBB9CFE6-8D32-4308-9F67-6C722108AECB}" srcOrd="2" destOrd="0" parTransId="{49131B3E-27AB-4039-96B1-4624450316F3}" sibTransId="{E326773F-F5BF-43D0-88AE-3F681F85664A}"/>
    <dgm:cxn modelId="{DCADC404-7D6A-4942-AE4A-5A494450CDB9}" type="presOf" srcId="{7E31F292-578A-4684-80EE-F56672576B8D}" destId="{9CC802D5-94F3-416C-A5C4-8E2F5756B5D1}" srcOrd="0" destOrd="0" presId="urn:microsoft.com/office/officeart/2005/8/layout/radial6"/>
    <dgm:cxn modelId="{35948DFF-6388-431E-B29D-F32B4903418E}" type="presOf" srcId="{ABFABB7E-80CB-4A31-AF41-B585A6142371}" destId="{9B0D9343-6DD0-48E2-89F9-FD1D8021767C}" srcOrd="0" destOrd="0" presId="urn:microsoft.com/office/officeart/2005/8/layout/radial6"/>
    <dgm:cxn modelId="{8284FE02-399B-4100-9529-FD6597AB4DC0}" type="presOf" srcId="{024E2AC6-91FA-45B9-A740-B7255324848F}" destId="{69EDE2FD-0E53-4137-97E1-378C47FF25B3}" srcOrd="0" destOrd="0" presId="urn:microsoft.com/office/officeart/2005/8/layout/radial6"/>
    <dgm:cxn modelId="{7DFEA016-2CC2-4D0E-AC33-DEF91BFB3AA7}" type="presOf" srcId="{E99881A0-3337-4E53-8D8D-95A6FD9A5B61}" destId="{8A8DCC7F-5A13-4DE2-B84A-6150BAAE9E9E}" srcOrd="0" destOrd="0" presId="urn:microsoft.com/office/officeart/2005/8/layout/radial6"/>
    <dgm:cxn modelId="{AC95BD69-0B9B-410C-BF5F-156A9E6630B8}" type="presOf" srcId="{63433EAB-209D-492F-97EC-BB240E7BEA34}" destId="{B7E51227-B2D5-4266-8660-EB5D06803D7B}" srcOrd="0" destOrd="0" presId="urn:microsoft.com/office/officeart/2005/8/layout/radial6"/>
    <dgm:cxn modelId="{6EF27BDF-FB32-4242-A76E-0E754A1D93D9}" type="presOf" srcId="{E326773F-F5BF-43D0-88AE-3F681F85664A}" destId="{6EA1E17E-FDDE-464D-8C4F-C2CE8DE748C5}" srcOrd="0" destOrd="0" presId="urn:microsoft.com/office/officeart/2005/8/layout/radial6"/>
    <dgm:cxn modelId="{10F1FE59-722A-456F-8578-C2AC20834F4F}" srcId="{12308601-F7A0-4D44-BB05-9594D6B4257F}" destId="{024E2AC6-91FA-45B9-A740-B7255324848F}" srcOrd="3" destOrd="0" parTransId="{14E85D9C-BD0B-43D1-9862-32CBD78F84B1}" sibTransId="{63433EAB-209D-492F-97EC-BB240E7BEA34}"/>
    <dgm:cxn modelId="{753D2FB4-E181-433C-8AFF-427EA5DA9978}" type="presOf" srcId="{AA83666D-AA11-4A16-A08A-E55E0BC51D3A}" destId="{E4AA56C6-3B47-4695-98F8-C7C33D302E80}" srcOrd="0" destOrd="0" presId="urn:microsoft.com/office/officeart/2005/8/layout/radial6"/>
    <dgm:cxn modelId="{D593C88B-5832-460D-9770-FC4A44193E97}" type="presOf" srcId="{FBB9CFE6-8D32-4308-9F67-6C722108AECB}" destId="{3A126320-A1E5-4FC4-93CC-A71FD08D6E9A}" srcOrd="0" destOrd="0" presId="urn:microsoft.com/office/officeart/2005/8/layout/radial6"/>
    <dgm:cxn modelId="{A6D97A8E-DF54-4E47-8DF8-F6F7E3D07277}" type="presParOf" srcId="{E4AA56C6-3B47-4695-98F8-C7C33D302E80}" destId="{5EBC86FD-F908-41E6-BB0F-028CF48844ED}" srcOrd="0" destOrd="0" presId="urn:microsoft.com/office/officeart/2005/8/layout/radial6"/>
    <dgm:cxn modelId="{655FE4FC-5E8B-4BD4-8F99-A4BBCC905A6B}" type="presParOf" srcId="{E4AA56C6-3B47-4695-98F8-C7C33D302E80}" destId="{9CC802D5-94F3-416C-A5C4-8E2F5756B5D1}" srcOrd="1" destOrd="0" presId="urn:microsoft.com/office/officeart/2005/8/layout/radial6"/>
    <dgm:cxn modelId="{337B750E-3FC9-45BC-A94C-5E449381C0BA}" type="presParOf" srcId="{E4AA56C6-3B47-4695-98F8-C7C33D302E80}" destId="{7904B6C5-D179-4411-AC81-1BEF745EB645}" srcOrd="2" destOrd="0" presId="urn:microsoft.com/office/officeart/2005/8/layout/radial6"/>
    <dgm:cxn modelId="{49C6D870-64AD-4CD9-8A8F-3A6DF906FE5C}" type="presParOf" srcId="{E4AA56C6-3B47-4695-98F8-C7C33D302E80}" destId="{0ED35DC8-5A2D-4D67-8942-A2C8DF9DFFB3}" srcOrd="3" destOrd="0" presId="urn:microsoft.com/office/officeart/2005/8/layout/radial6"/>
    <dgm:cxn modelId="{34F44702-734B-4B20-AF5B-D313F7F5DEBF}" type="presParOf" srcId="{E4AA56C6-3B47-4695-98F8-C7C33D302E80}" destId="{9B0D9343-6DD0-48E2-89F9-FD1D8021767C}" srcOrd="4" destOrd="0" presId="urn:microsoft.com/office/officeart/2005/8/layout/radial6"/>
    <dgm:cxn modelId="{3BCC91B7-23A8-4491-80D0-3D893B8F9CF6}" type="presParOf" srcId="{E4AA56C6-3B47-4695-98F8-C7C33D302E80}" destId="{135720D7-D734-4FD6-97A1-F4E9A0CB7B3A}" srcOrd="5" destOrd="0" presId="urn:microsoft.com/office/officeart/2005/8/layout/radial6"/>
    <dgm:cxn modelId="{C513CA79-1692-4D44-BD30-5F215F87931B}" type="presParOf" srcId="{E4AA56C6-3B47-4695-98F8-C7C33D302E80}" destId="{8A8DCC7F-5A13-4DE2-B84A-6150BAAE9E9E}" srcOrd="6" destOrd="0" presId="urn:microsoft.com/office/officeart/2005/8/layout/radial6"/>
    <dgm:cxn modelId="{15D1B44D-A99E-493B-9F18-47E80981C191}" type="presParOf" srcId="{E4AA56C6-3B47-4695-98F8-C7C33D302E80}" destId="{3A126320-A1E5-4FC4-93CC-A71FD08D6E9A}" srcOrd="7" destOrd="0" presId="urn:microsoft.com/office/officeart/2005/8/layout/radial6"/>
    <dgm:cxn modelId="{4BDE9E07-2F8B-49CC-B21D-5D923389C8D0}" type="presParOf" srcId="{E4AA56C6-3B47-4695-98F8-C7C33D302E80}" destId="{34F80419-9A23-4698-B935-214737FFDB77}" srcOrd="8" destOrd="0" presId="urn:microsoft.com/office/officeart/2005/8/layout/radial6"/>
    <dgm:cxn modelId="{DBD652B9-B5BE-415C-AEB3-D3192EF8EE5A}" type="presParOf" srcId="{E4AA56C6-3B47-4695-98F8-C7C33D302E80}" destId="{6EA1E17E-FDDE-464D-8C4F-C2CE8DE748C5}" srcOrd="9" destOrd="0" presId="urn:microsoft.com/office/officeart/2005/8/layout/radial6"/>
    <dgm:cxn modelId="{01ED8D45-F72A-4972-9D64-FA4AD8047362}" type="presParOf" srcId="{E4AA56C6-3B47-4695-98F8-C7C33D302E80}" destId="{69EDE2FD-0E53-4137-97E1-378C47FF25B3}" srcOrd="10" destOrd="0" presId="urn:microsoft.com/office/officeart/2005/8/layout/radial6"/>
    <dgm:cxn modelId="{5D41AFBF-425A-461D-8573-4673F4B9E0C8}" type="presParOf" srcId="{E4AA56C6-3B47-4695-98F8-C7C33D302E80}" destId="{AA0E1138-1EBD-4602-BEF6-A199276BBA21}" srcOrd="11" destOrd="0" presId="urn:microsoft.com/office/officeart/2005/8/layout/radial6"/>
    <dgm:cxn modelId="{728ECF3F-5FF5-41E2-9718-151516BBBD5E}" type="presParOf" srcId="{E4AA56C6-3B47-4695-98F8-C7C33D302E80}" destId="{B7E51227-B2D5-4266-8660-EB5D06803D7B}"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sp="http://schemas.microsoft.com/office/drawing/2008/diagram" xmlns:dgm="http://schemas.openxmlformats.org/drawingml/2006/diagram" xmlns:a="http://schemas.openxmlformats.org/drawingml/2006/main">
  <dgm:ptLst>
    <dgm:pt modelId="{CEC93A67-8EFD-4868-BAE3-5730CCE4F096}" type="doc">
      <dgm:prSet loTypeId="urn:microsoft.com/office/officeart/2005/8/layout/radial3" loCatId="cycle" qsTypeId="urn:microsoft.com/office/officeart/2005/8/quickstyle/simple1" qsCatId="simple" csTypeId="urn:microsoft.com/office/officeart/2005/8/colors/colorful4" csCatId="colorful" phldr="1"/>
      <dgm:spPr/>
      <dgm:t>
        <a:bodyPr/>
        <a:lstStyle/>
        <a:p>
          <a:endParaRPr lang="en-US"/>
        </a:p>
      </dgm:t>
    </dgm:pt>
    <dgm:pt modelId="{CD0459E7-D004-4FD6-AD09-4790EF455D0C}">
      <dgm:prSet phldrT="[Text]"/>
      <dgm:spPr/>
      <dgm:t>
        <a:bodyPr/>
        <a:lstStyle/>
        <a:p>
          <a:r>
            <a:rPr lang="en-US"/>
            <a:t>Gestion des risques autochtones</a:t>
          </a:r>
        </a:p>
      </dgm:t>
    </dgm:pt>
    <dgm:pt modelId="{502D372F-1D92-4AEA-A18E-083390861B58}" type="parTrans" cxnId="{14131D76-65A7-4E1E-B3D9-75FA997563A8}">
      <dgm:prSet/>
      <dgm:spPr/>
      <dgm:t>
        <a:bodyPr/>
        <a:lstStyle/>
        <a:p>
          <a:endParaRPr lang="en-US"/>
        </a:p>
      </dgm:t>
    </dgm:pt>
    <dgm:pt modelId="{5746A9F9-13DB-4313-928A-8CABBC6DCB96}" type="sibTrans" cxnId="{14131D76-65A7-4E1E-B3D9-75FA997563A8}">
      <dgm:prSet/>
      <dgm:spPr/>
      <dgm:t>
        <a:bodyPr/>
        <a:lstStyle/>
        <a:p>
          <a:endParaRPr lang="en-US"/>
        </a:p>
      </dgm:t>
    </dgm:pt>
    <dgm:pt modelId="{C9A2EFBC-DD13-48CA-A4DD-B24E4387D4F7}">
      <dgm:prSet phldrT="[Text]"/>
      <dgm:spPr/>
      <dgm:t>
        <a:bodyPr/>
        <a:lstStyle/>
        <a:p>
          <a:r>
            <a:rPr lang="en-US" b="1"/>
            <a:t>Étape 1 :</a:t>
          </a:r>
        </a:p>
        <a:p>
          <a:r>
            <a:rPr lang="en-US" b="1"/>
            <a:t>Identifier par le biais de consultations</a:t>
          </a:r>
          <a:endParaRPr lang="en-US"/>
        </a:p>
      </dgm:t>
    </dgm:pt>
    <dgm:pt modelId="{CA09CF2D-4D98-4F35-BFD2-277C7192225A}" type="parTrans" cxnId="{033A5D8B-7989-4CAE-B255-AEDD451BE263}">
      <dgm:prSet/>
      <dgm:spPr/>
      <dgm:t>
        <a:bodyPr/>
        <a:lstStyle/>
        <a:p>
          <a:endParaRPr lang="en-US"/>
        </a:p>
      </dgm:t>
    </dgm:pt>
    <dgm:pt modelId="{54059A0D-B5B0-4A32-B9B1-3998D31BCABD}" type="sibTrans" cxnId="{033A5D8B-7989-4CAE-B255-AEDD451BE263}">
      <dgm:prSet/>
      <dgm:spPr/>
      <dgm:t>
        <a:bodyPr/>
        <a:lstStyle/>
        <a:p>
          <a:endParaRPr lang="en-US"/>
        </a:p>
      </dgm:t>
    </dgm:pt>
    <dgm:pt modelId="{915EA624-5377-4EA4-A674-3146611136F1}">
      <dgm:prSet phldrT="[Text]"/>
      <dgm:spPr/>
      <dgm:t>
        <a:bodyPr/>
        <a:lstStyle/>
        <a:p>
          <a:r>
            <a:rPr lang="en-US" b="1"/>
            <a:t>Étape 2 :</a:t>
          </a:r>
        </a:p>
        <a:p>
          <a:r>
            <a:rPr lang="en-US" b="1"/>
            <a:t>Évaluer à l'aide de valeurs</a:t>
          </a:r>
          <a:endParaRPr lang="en-US"/>
        </a:p>
      </dgm:t>
    </dgm:pt>
    <dgm:pt modelId="{0D197C13-3485-4592-B873-2B594B3329B4}" type="parTrans" cxnId="{444CBA4F-4119-4854-B8C2-851E46257DA0}">
      <dgm:prSet/>
      <dgm:spPr/>
      <dgm:t>
        <a:bodyPr/>
        <a:lstStyle/>
        <a:p>
          <a:endParaRPr lang="en-US"/>
        </a:p>
      </dgm:t>
    </dgm:pt>
    <dgm:pt modelId="{E36DD1B3-979B-4110-9ADD-9859AFB1A8A2}" type="sibTrans" cxnId="{444CBA4F-4119-4854-B8C2-851E46257DA0}">
      <dgm:prSet/>
      <dgm:spPr/>
      <dgm:t>
        <a:bodyPr/>
        <a:lstStyle/>
        <a:p>
          <a:endParaRPr lang="en-US"/>
        </a:p>
      </dgm:t>
    </dgm:pt>
    <dgm:pt modelId="{48B19798-C846-4E7C-87EA-70A3A9D5B231}">
      <dgm:prSet phldrT="[Text]"/>
      <dgm:spPr/>
      <dgm:t>
        <a:bodyPr/>
        <a:lstStyle/>
        <a:p>
          <a:r>
            <a:rPr lang="en-US" b="1"/>
            <a:t>Étape 3 : </a:t>
          </a:r>
        </a:p>
        <a:p>
          <a:r>
            <a:rPr lang="en-US" b="1"/>
            <a:t>Atténuer grâce aux connaissances locales</a:t>
          </a:r>
          <a:endParaRPr lang="en-US"/>
        </a:p>
      </dgm:t>
    </dgm:pt>
    <dgm:pt modelId="{62FC33D4-C519-4CF4-B806-6F388584B79C}" type="parTrans" cxnId="{BE19C919-7B94-4070-96C5-1B674C70F9D5}">
      <dgm:prSet/>
      <dgm:spPr/>
      <dgm:t>
        <a:bodyPr/>
        <a:lstStyle/>
        <a:p>
          <a:endParaRPr lang="en-US"/>
        </a:p>
      </dgm:t>
    </dgm:pt>
    <dgm:pt modelId="{27595D62-9F47-436F-9600-CE1D53C16A62}" type="sibTrans" cxnId="{BE19C919-7B94-4070-96C5-1B674C70F9D5}">
      <dgm:prSet/>
      <dgm:spPr/>
      <dgm:t>
        <a:bodyPr/>
        <a:lstStyle/>
        <a:p>
          <a:endParaRPr lang="en-US"/>
        </a:p>
      </dgm:t>
    </dgm:pt>
    <dgm:pt modelId="{3E3B86F2-1022-4DA6-97D3-D8CE67EB4FCA}">
      <dgm:prSet phldrT="[Text]"/>
      <dgm:spPr/>
      <dgm:t>
        <a:bodyPr/>
        <a:lstStyle/>
        <a:p>
          <a:r>
            <a:rPr lang="en-US" b="1"/>
            <a:t>Étape 4 :</a:t>
          </a:r>
        </a:p>
        <a:p>
          <a:r>
            <a:rPr lang="en-US" b="1"/>
            <a:t>Surveillance continue</a:t>
          </a:r>
          <a:endParaRPr lang="en-US"/>
        </a:p>
      </dgm:t>
    </dgm:pt>
    <dgm:pt modelId="{546F7199-AA29-4EC1-9077-3B3E76A46286}" type="parTrans" cxnId="{5374635D-B097-4B30-B185-9114E92D7085}">
      <dgm:prSet/>
      <dgm:spPr/>
      <dgm:t>
        <a:bodyPr/>
        <a:lstStyle/>
        <a:p>
          <a:endParaRPr lang="en-US"/>
        </a:p>
      </dgm:t>
    </dgm:pt>
    <dgm:pt modelId="{0B8FC6E5-62F6-47DC-A795-215B7BFF1815}" type="sibTrans" cxnId="{5374635D-B097-4B30-B185-9114E92D7085}">
      <dgm:prSet/>
      <dgm:spPr/>
      <dgm:t>
        <a:bodyPr/>
        <a:lstStyle/>
        <a:p>
          <a:endParaRPr lang="en-US"/>
        </a:p>
      </dgm:t>
    </dgm:pt>
    <dgm:pt modelId="{8756E00C-D06D-42BD-A0E8-713ADB9998BB}" type="pres">
      <dgm:prSet presAssocID="{CEC93A67-8EFD-4868-BAE3-5730CCE4F096}" presName="composite" presStyleCnt="0">
        <dgm:presLayoutVars>
          <dgm:chMax val="1"/>
          <dgm:dir/>
          <dgm:resizeHandles val="exact"/>
        </dgm:presLayoutVars>
      </dgm:prSet>
      <dgm:spPr/>
      <dgm:t>
        <a:bodyPr/>
        <a:lstStyle/>
        <a:p>
          <a:endParaRPr lang="en-US"/>
        </a:p>
      </dgm:t>
    </dgm:pt>
    <dgm:pt modelId="{34219EC2-A776-4161-A666-4C1F665FB7A8}" type="pres">
      <dgm:prSet presAssocID="{CEC93A67-8EFD-4868-BAE3-5730CCE4F096}" presName="radial" presStyleCnt="0">
        <dgm:presLayoutVars>
          <dgm:animLvl val="ctr"/>
        </dgm:presLayoutVars>
      </dgm:prSet>
      <dgm:spPr/>
    </dgm:pt>
    <dgm:pt modelId="{4E747B75-02DD-48BD-89EC-F5DF2136A28B}" type="pres">
      <dgm:prSet presAssocID="{CD0459E7-D004-4FD6-AD09-4790EF455D0C}" presName="centerShape" presStyleLbl="vennNode1" presStyleIdx="0" presStyleCnt="5" custLinFactNeighborX="469"/>
      <dgm:spPr/>
      <dgm:t>
        <a:bodyPr/>
        <a:lstStyle/>
        <a:p>
          <a:endParaRPr lang="en-US"/>
        </a:p>
      </dgm:t>
    </dgm:pt>
    <dgm:pt modelId="{A97ACFCA-AA29-481F-95F1-AC617ACF7E3C}" type="pres">
      <dgm:prSet presAssocID="{C9A2EFBC-DD13-48CA-A4DD-B24E4387D4F7}" presName="node" presStyleLbl="vennNode1" presStyleIdx="1" presStyleCnt="5">
        <dgm:presLayoutVars>
          <dgm:bulletEnabled val="1"/>
        </dgm:presLayoutVars>
      </dgm:prSet>
      <dgm:spPr/>
      <dgm:t>
        <a:bodyPr/>
        <a:lstStyle/>
        <a:p>
          <a:endParaRPr lang="en-US"/>
        </a:p>
      </dgm:t>
    </dgm:pt>
    <dgm:pt modelId="{02182AE1-C053-49AD-85CA-446D815E28BF}" type="pres">
      <dgm:prSet presAssocID="{915EA624-5377-4EA4-A674-3146611136F1}" presName="node" presStyleLbl="vennNode1" presStyleIdx="2" presStyleCnt="5">
        <dgm:presLayoutVars>
          <dgm:bulletEnabled val="1"/>
        </dgm:presLayoutVars>
      </dgm:prSet>
      <dgm:spPr/>
      <dgm:t>
        <a:bodyPr/>
        <a:lstStyle/>
        <a:p>
          <a:endParaRPr lang="en-US"/>
        </a:p>
      </dgm:t>
    </dgm:pt>
    <dgm:pt modelId="{2E694826-6FC6-46E1-94F0-F63615621EC3}" type="pres">
      <dgm:prSet presAssocID="{48B19798-C846-4E7C-87EA-70A3A9D5B231}" presName="node" presStyleLbl="vennNode1" presStyleIdx="3" presStyleCnt="5">
        <dgm:presLayoutVars>
          <dgm:bulletEnabled val="1"/>
        </dgm:presLayoutVars>
      </dgm:prSet>
      <dgm:spPr/>
      <dgm:t>
        <a:bodyPr/>
        <a:lstStyle/>
        <a:p>
          <a:endParaRPr lang="en-US"/>
        </a:p>
      </dgm:t>
    </dgm:pt>
    <dgm:pt modelId="{0E6B7474-FBC2-4031-8E89-B3BAC8915872}" type="pres">
      <dgm:prSet presAssocID="{3E3B86F2-1022-4DA6-97D3-D8CE67EB4FCA}" presName="node" presStyleLbl="vennNode1" presStyleIdx="4" presStyleCnt="5">
        <dgm:presLayoutVars>
          <dgm:bulletEnabled val="1"/>
        </dgm:presLayoutVars>
      </dgm:prSet>
      <dgm:spPr/>
      <dgm:t>
        <a:bodyPr/>
        <a:lstStyle/>
        <a:p>
          <a:endParaRPr lang="en-US"/>
        </a:p>
      </dgm:t>
    </dgm:pt>
  </dgm:ptLst>
  <dgm:cxnLst>
    <dgm:cxn modelId="{36925D4E-7132-4AF3-8FA6-5A1012A7BB4F}" type="presOf" srcId="{CEC93A67-8EFD-4868-BAE3-5730CCE4F096}" destId="{8756E00C-D06D-42BD-A0E8-713ADB9998BB}" srcOrd="0" destOrd="0" presId="urn:microsoft.com/office/officeart/2005/8/layout/radial3"/>
    <dgm:cxn modelId="{B5E38852-6B3A-422E-9DF8-901A6FC0908E}" type="presOf" srcId="{48B19798-C846-4E7C-87EA-70A3A9D5B231}" destId="{2E694826-6FC6-46E1-94F0-F63615621EC3}" srcOrd="0" destOrd="0" presId="urn:microsoft.com/office/officeart/2005/8/layout/radial3"/>
    <dgm:cxn modelId="{C8BED2E8-16D3-491D-9E38-336FD75D0439}" type="presOf" srcId="{915EA624-5377-4EA4-A674-3146611136F1}" destId="{02182AE1-C053-49AD-85CA-446D815E28BF}" srcOrd="0" destOrd="0" presId="urn:microsoft.com/office/officeart/2005/8/layout/radial3"/>
    <dgm:cxn modelId="{BE19C919-7B94-4070-96C5-1B674C70F9D5}" srcId="{CD0459E7-D004-4FD6-AD09-4790EF455D0C}" destId="{48B19798-C846-4E7C-87EA-70A3A9D5B231}" srcOrd="2" destOrd="0" parTransId="{62FC33D4-C519-4CF4-B806-6F388584B79C}" sibTransId="{27595D62-9F47-436F-9600-CE1D53C16A62}"/>
    <dgm:cxn modelId="{006875B0-7938-47F5-A6E9-F1D5A0CBF33C}" type="presOf" srcId="{3E3B86F2-1022-4DA6-97D3-D8CE67EB4FCA}" destId="{0E6B7474-FBC2-4031-8E89-B3BAC8915872}" srcOrd="0" destOrd="0" presId="urn:microsoft.com/office/officeart/2005/8/layout/radial3"/>
    <dgm:cxn modelId="{14131D76-65A7-4E1E-B3D9-75FA997563A8}" srcId="{CEC93A67-8EFD-4868-BAE3-5730CCE4F096}" destId="{CD0459E7-D004-4FD6-AD09-4790EF455D0C}" srcOrd="0" destOrd="0" parTransId="{502D372F-1D92-4AEA-A18E-083390861B58}" sibTransId="{5746A9F9-13DB-4313-928A-8CABBC6DCB96}"/>
    <dgm:cxn modelId="{D6E467A8-40A9-41ED-9E15-D8DF3B20C1A0}" type="presOf" srcId="{CD0459E7-D004-4FD6-AD09-4790EF455D0C}" destId="{4E747B75-02DD-48BD-89EC-F5DF2136A28B}" srcOrd="0" destOrd="0" presId="urn:microsoft.com/office/officeart/2005/8/layout/radial3"/>
    <dgm:cxn modelId="{444CBA4F-4119-4854-B8C2-851E46257DA0}" srcId="{CD0459E7-D004-4FD6-AD09-4790EF455D0C}" destId="{915EA624-5377-4EA4-A674-3146611136F1}" srcOrd="1" destOrd="0" parTransId="{0D197C13-3485-4592-B873-2B594B3329B4}" sibTransId="{E36DD1B3-979B-4110-9ADD-9859AFB1A8A2}"/>
    <dgm:cxn modelId="{033A5D8B-7989-4CAE-B255-AEDD451BE263}" srcId="{CD0459E7-D004-4FD6-AD09-4790EF455D0C}" destId="{C9A2EFBC-DD13-48CA-A4DD-B24E4387D4F7}" srcOrd="0" destOrd="0" parTransId="{CA09CF2D-4D98-4F35-BFD2-277C7192225A}" sibTransId="{54059A0D-B5B0-4A32-B9B1-3998D31BCABD}"/>
    <dgm:cxn modelId="{5374635D-B097-4B30-B185-9114E92D7085}" srcId="{CD0459E7-D004-4FD6-AD09-4790EF455D0C}" destId="{3E3B86F2-1022-4DA6-97D3-D8CE67EB4FCA}" srcOrd="3" destOrd="0" parTransId="{546F7199-AA29-4EC1-9077-3B3E76A46286}" sibTransId="{0B8FC6E5-62F6-47DC-A795-215B7BFF1815}"/>
    <dgm:cxn modelId="{165B54EB-ABFF-4F42-8402-D037082F4FFC}" type="presOf" srcId="{C9A2EFBC-DD13-48CA-A4DD-B24E4387D4F7}" destId="{A97ACFCA-AA29-481F-95F1-AC617ACF7E3C}" srcOrd="0" destOrd="0" presId="urn:microsoft.com/office/officeart/2005/8/layout/radial3"/>
    <dgm:cxn modelId="{C7CD5025-F141-4B3A-A8BC-57B6CB850B4B}" type="presParOf" srcId="{8756E00C-D06D-42BD-A0E8-713ADB9998BB}" destId="{34219EC2-A776-4161-A666-4C1F665FB7A8}" srcOrd="0" destOrd="0" presId="urn:microsoft.com/office/officeart/2005/8/layout/radial3"/>
    <dgm:cxn modelId="{469C35E6-8336-477A-AD68-19C2BD7F0259}" type="presParOf" srcId="{34219EC2-A776-4161-A666-4C1F665FB7A8}" destId="{4E747B75-02DD-48BD-89EC-F5DF2136A28B}" srcOrd="0" destOrd="0" presId="urn:microsoft.com/office/officeart/2005/8/layout/radial3"/>
    <dgm:cxn modelId="{80734263-A2C2-4E6D-89C8-0EB0BE0D2C68}" type="presParOf" srcId="{34219EC2-A776-4161-A666-4C1F665FB7A8}" destId="{A97ACFCA-AA29-481F-95F1-AC617ACF7E3C}" srcOrd="1" destOrd="0" presId="urn:microsoft.com/office/officeart/2005/8/layout/radial3"/>
    <dgm:cxn modelId="{3409ADFD-A739-4A49-9DFB-FB01AE823814}" type="presParOf" srcId="{34219EC2-A776-4161-A666-4C1F665FB7A8}" destId="{02182AE1-C053-49AD-85CA-446D815E28BF}" srcOrd="2" destOrd="0" presId="urn:microsoft.com/office/officeart/2005/8/layout/radial3"/>
    <dgm:cxn modelId="{C51E2C41-ECC2-4043-AD43-590D6E3E58EF}" type="presParOf" srcId="{34219EC2-A776-4161-A666-4C1F665FB7A8}" destId="{2E694826-6FC6-46E1-94F0-F63615621EC3}" srcOrd="3" destOrd="0" presId="urn:microsoft.com/office/officeart/2005/8/layout/radial3"/>
    <dgm:cxn modelId="{C35EEA2A-930B-4374-BE07-CD6D564B52F8}" type="presParOf" srcId="{34219EC2-A776-4161-A666-4C1F665FB7A8}" destId="{0E6B7474-FBC2-4031-8E89-B3BAC8915872}"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51227-B2D5-4266-8660-EB5D06803D7B}">
      <dsp:nvSpPr>
        <dsp:cNvPr id="0" name=""/>
        <dsp:cNvSpPr/>
      </dsp:nvSpPr>
      <dsp:spPr>
        <a:xfrm>
          <a:off x="784166" y="677329"/>
          <a:ext cx="4527667" cy="4527667"/>
        </a:xfrm>
        <a:prstGeom prst="blockArc">
          <a:avLst>
            <a:gd name="adj1" fmla="val 10800000"/>
            <a:gd name="adj2" fmla="val 16200000"/>
            <a:gd name="adj3" fmla="val 4639"/>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EA1E17E-FDDE-464D-8C4F-C2CE8DE748C5}">
      <dsp:nvSpPr>
        <dsp:cNvPr id="0" name=""/>
        <dsp:cNvSpPr/>
      </dsp:nvSpPr>
      <dsp:spPr>
        <a:xfrm>
          <a:off x="784166" y="677329"/>
          <a:ext cx="4527667" cy="4527667"/>
        </a:xfrm>
        <a:prstGeom prst="blockArc">
          <a:avLst>
            <a:gd name="adj1" fmla="val 5400000"/>
            <a:gd name="adj2" fmla="val 10800000"/>
            <a:gd name="adj3" fmla="val 4639"/>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8A8DCC7F-5A13-4DE2-B84A-6150BAAE9E9E}">
      <dsp:nvSpPr>
        <dsp:cNvPr id="0" name=""/>
        <dsp:cNvSpPr/>
      </dsp:nvSpPr>
      <dsp:spPr>
        <a:xfrm>
          <a:off x="784166" y="677329"/>
          <a:ext cx="4527667" cy="4527667"/>
        </a:xfrm>
        <a:prstGeom prst="blockArc">
          <a:avLst>
            <a:gd name="adj1" fmla="val 0"/>
            <a:gd name="adj2" fmla="val 5400000"/>
            <a:gd name="adj3" fmla="val 4639"/>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0ED35DC8-5A2D-4D67-8942-A2C8DF9DFFB3}">
      <dsp:nvSpPr>
        <dsp:cNvPr id="0" name=""/>
        <dsp:cNvSpPr/>
      </dsp:nvSpPr>
      <dsp:spPr>
        <a:xfrm>
          <a:off x="784166" y="677329"/>
          <a:ext cx="4527667" cy="4527667"/>
        </a:xfrm>
        <a:prstGeom prst="blockArc">
          <a:avLst>
            <a:gd name="adj1" fmla="val 16200000"/>
            <a:gd name="adj2" fmla="val 0"/>
            <a:gd name="adj3" fmla="val 4639"/>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5EBC86FD-F908-41E6-BB0F-028CF48844ED}">
      <dsp:nvSpPr>
        <dsp:cNvPr id="0" name=""/>
        <dsp:cNvSpPr/>
      </dsp:nvSpPr>
      <dsp:spPr>
        <a:xfrm>
          <a:off x="2006203" y="1899366"/>
          <a:ext cx="2083593" cy="2083593"/>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a:t>Indigenous Organization (control)</a:t>
          </a:r>
        </a:p>
      </dsp:txBody>
      <dsp:txXfrm>
        <a:off x="2311338" y="2204501"/>
        <a:ext cx="1473323" cy="1473323"/>
      </dsp:txXfrm>
    </dsp:sp>
    <dsp:sp modelId="{9CC802D5-94F3-416C-A5C4-8E2F5756B5D1}">
      <dsp:nvSpPr>
        <dsp:cNvPr id="0" name=""/>
        <dsp:cNvSpPr/>
      </dsp:nvSpPr>
      <dsp:spPr>
        <a:xfrm>
          <a:off x="2318742" y="577"/>
          <a:ext cx="1458515" cy="1458515"/>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a:t>Initiation </a:t>
          </a:r>
        </a:p>
      </dsp:txBody>
      <dsp:txXfrm>
        <a:off x="2532337" y="214172"/>
        <a:ext cx="1031325" cy="1031325"/>
      </dsp:txXfrm>
    </dsp:sp>
    <dsp:sp modelId="{9B0D9343-6DD0-48E2-89F9-FD1D8021767C}">
      <dsp:nvSpPr>
        <dsp:cNvPr id="0" name=""/>
        <dsp:cNvSpPr/>
      </dsp:nvSpPr>
      <dsp:spPr>
        <a:xfrm>
          <a:off x="4530069" y="2211905"/>
          <a:ext cx="1458515" cy="1458515"/>
        </a:xfrm>
        <a:prstGeom prst="ellipse">
          <a:avLst/>
        </a:prstGeom>
        <a:gradFill rotWithShape="0">
          <a:gsLst>
            <a:gs pos="0">
              <a:schemeClr val="accent3">
                <a:hueOff val="903533"/>
                <a:satOff val="33333"/>
                <a:lumOff val="-4902"/>
                <a:alphaOff val="0"/>
                <a:satMod val="103000"/>
                <a:lumMod val="102000"/>
                <a:tint val="94000"/>
              </a:schemeClr>
            </a:gs>
            <a:gs pos="50000">
              <a:schemeClr val="accent3">
                <a:hueOff val="903533"/>
                <a:satOff val="33333"/>
                <a:lumOff val="-4902"/>
                <a:alphaOff val="0"/>
                <a:satMod val="110000"/>
                <a:lumMod val="100000"/>
                <a:shade val="100000"/>
              </a:schemeClr>
            </a:gs>
            <a:gs pos="100000">
              <a:schemeClr val="accent3">
                <a:hueOff val="903533"/>
                <a:satOff val="33333"/>
                <a:lumOff val="-4902"/>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a:t>Planning</a:t>
          </a:r>
        </a:p>
      </dsp:txBody>
      <dsp:txXfrm>
        <a:off x="4743664" y="2425500"/>
        <a:ext cx="1031325" cy="1031325"/>
      </dsp:txXfrm>
    </dsp:sp>
    <dsp:sp modelId="{3A126320-A1E5-4FC4-93CC-A71FD08D6E9A}">
      <dsp:nvSpPr>
        <dsp:cNvPr id="0" name=""/>
        <dsp:cNvSpPr/>
      </dsp:nvSpPr>
      <dsp:spPr>
        <a:xfrm>
          <a:off x="2318742" y="4423232"/>
          <a:ext cx="1458515" cy="1458515"/>
        </a:xfrm>
        <a:prstGeom prst="ellipse">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a:t>Execution</a:t>
          </a:r>
        </a:p>
      </dsp:txBody>
      <dsp:txXfrm>
        <a:off x="2532337" y="4636827"/>
        <a:ext cx="1031325" cy="1031325"/>
      </dsp:txXfrm>
    </dsp:sp>
    <dsp:sp modelId="{69EDE2FD-0E53-4137-97E1-378C47FF25B3}">
      <dsp:nvSpPr>
        <dsp:cNvPr id="0" name=""/>
        <dsp:cNvSpPr/>
      </dsp:nvSpPr>
      <dsp:spPr>
        <a:xfrm>
          <a:off x="107414" y="2211905"/>
          <a:ext cx="1458515" cy="1458515"/>
        </a:xfrm>
        <a:prstGeom prst="ellipse">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a:t>Closing</a:t>
          </a:r>
        </a:p>
      </dsp:txBody>
      <dsp:txXfrm>
        <a:off x="321009" y="2425500"/>
        <a:ext cx="1031325" cy="10313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747B75-02DD-48BD-89EC-F5DF2136A28B}">
      <dsp:nvSpPr>
        <dsp:cNvPr id="0" name=""/>
        <dsp:cNvSpPr/>
      </dsp:nvSpPr>
      <dsp:spPr>
        <a:xfrm>
          <a:off x="1976785" y="1221581"/>
          <a:ext cx="3043237" cy="3043237"/>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kern="1200"/>
            <a:t>Indigenous Risk Management</a:t>
          </a:r>
        </a:p>
      </dsp:txBody>
      <dsp:txXfrm>
        <a:off x="2422457" y="1667253"/>
        <a:ext cx="2151893" cy="2151893"/>
      </dsp:txXfrm>
    </dsp:sp>
    <dsp:sp modelId="{A97ACFCA-AA29-481F-95F1-AC617ACF7E3C}">
      <dsp:nvSpPr>
        <dsp:cNvPr id="0" name=""/>
        <dsp:cNvSpPr/>
      </dsp:nvSpPr>
      <dsp:spPr>
        <a:xfrm>
          <a:off x="2719005" y="543"/>
          <a:ext cx="1521618" cy="1521618"/>
        </a:xfrm>
        <a:prstGeom prst="ellipse">
          <a:avLst/>
        </a:prstGeom>
        <a:solidFill>
          <a:schemeClr val="accent4">
            <a:alpha val="50000"/>
            <a:hueOff val="2598923"/>
            <a:satOff val="-11992"/>
            <a:lumOff val="4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a:t>Step 1:</a:t>
          </a:r>
        </a:p>
        <a:p>
          <a:pPr lvl="0" algn="ctr" defTabSz="666750">
            <a:lnSpc>
              <a:spcPct val="90000"/>
            </a:lnSpc>
            <a:spcBef>
              <a:spcPct val="0"/>
            </a:spcBef>
            <a:spcAft>
              <a:spcPct val="35000"/>
            </a:spcAft>
          </a:pPr>
          <a:r>
            <a:rPr lang="en-US" sz="1500" b="1" kern="1200"/>
            <a:t>Identify through Consultation</a:t>
          </a:r>
          <a:endParaRPr lang="en-US" sz="1500" kern="1200"/>
        </a:p>
      </dsp:txBody>
      <dsp:txXfrm>
        <a:off x="2941841" y="223379"/>
        <a:ext cx="1075946" cy="1075946"/>
      </dsp:txXfrm>
    </dsp:sp>
    <dsp:sp modelId="{02182AE1-C053-49AD-85CA-446D815E28BF}">
      <dsp:nvSpPr>
        <dsp:cNvPr id="0" name=""/>
        <dsp:cNvSpPr/>
      </dsp:nvSpPr>
      <dsp:spPr>
        <a:xfrm>
          <a:off x="4700853" y="1982390"/>
          <a:ext cx="1521618" cy="1521618"/>
        </a:xfrm>
        <a:prstGeom prst="ellipse">
          <a:avLst/>
        </a:prstGeom>
        <a:solidFill>
          <a:schemeClr val="accent4">
            <a:alpha val="50000"/>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a:t>Step 2:</a:t>
          </a:r>
        </a:p>
        <a:p>
          <a:pPr lvl="0" algn="ctr" defTabSz="666750">
            <a:lnSpc>
              <a:spcPct val="90000"/>
            </a:lnSpc>
            <a:spcBef>
              <a:spcPct val="0"/>
            </a:spcBef>
            <a:spcAft>
              <a:spcPct val="35000"/>
            </a:spcAft>
          </a:pPr>
          <a:r>
            <a:rPr lang="en-US" sz="1500" b="1" kern="1200"/>
            <a:t>Assess via Values</a:t>
          </a:r>
          <a:endParaRPr lang="en-US" sz="1500" kern="1200"/>
        </a:p>
      </dsp:txBody>
      <dsp:txXfrm>
        <a:off x="4923689" y="2205226"/>
        <a:ext cx="1075946" cy="1075946"/>
      </dsp:txXfrm>
    </dsp:sp>
    <dsp:sp modelId="{2E694826-6FC6-46E1-94F0-F63615621EC3}">
      <dsp:nvSpPr>
        <dsp:cNvPr id="0" name=""/>
        <dsp:cNvSpPr/>
      </dsp:nvSpPr>
      <dsp:spPr>
        <a:xfrm>
          <a:off x="2719005" y="3964238"/>
          <a:ext cx="1521618" cy="1521618"/>
        </a:xfrm>
        <a:prstGeom prst="ellipse">
          <a:avLst/>
        </a:prstGeom>
        <a:solidFill>
          <a:schemeClr val="accent4">
            <a:alpha val="50000"/>
            <a:hueOff val="7796769"/>
            <a:satOff val="-35976"/>
            <a:lumOff val="13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a:t>Step 3: </a:t>
          </a:r>
        </a:p>
        <a:p>
          <a:pPr lvl="0" algn="ctr" defTabSz="666750">
            <a:lnSpc>
              <a:spcPct val="90000"/>
            </a:lnSpc>
            <a:spcBef>
              <a:spcPct val="0"/>
            </a:spcBef>
            <a:spcAft>
              <a:spcPct val="35000"/>
            </a:spcAft>
          </a:pPr>
          <a:r>
            <a:rPr lang="en-US" sz="1500" b="1" kern="1200"/>
            <a:t>Mitigate with Local Knowledge</a:t>
          </a:r>
          <a:endParaRPr lang="en-US" sz="1500" kern="1200"/>
        </a:p>
      </dsp:txBody>
      <dsp:txXfrm>
        <a:off x="2941841" y="4187074"/>
        <a:ext cx="1075946" cy="1075946"/>
      </dsp:txXfrm>
    </dsp:sp>
    <dsp:sp modelId="{0E6B7474-FBC2-4031-8E89-B3BAC8915872}">
      <dsp:nvSpPr>
        <dsp:cNvPr id="0" name=""/>
        <dsp:cNvSpPr/>
      </dsp:nvSpPr>
      <dsp:spPr>
        <a:xfrm>
          <a:off x="737158" y="1982390"/>
          <a:ext cx="1521618" cy="1521618"/>
        </a:xfrm>
        <a:prstGeom prst="ellipse">
          <a:avLst/>
        </a:prstGeom>
        <a:solidFill>
          <a:schemeClr val="accent4">
            <a:alpha val="50000"/>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a:t>Step 4:</a:t>
          </a:r>
        </a:p>
        <a:p>
          <a:pPr lvl="0" algn="ctr" defTabSz="666750">
            <a:lnSpc>
              <a:spcPct val="90000"/>
            </a:lnSpc>
            <a:spcBef>
              <a:spcPct val="0"/>
            </a:spcBef>
            <a:spcAft>
              <a:spcPct val="35000"/>
            </a:spcAft>
          </a:pPr>
          <a:r>
            <a:rPr lang="en-US" sz="1500" b="1" kern="1200"/>
            <a:t>Continuous Monitoring</a:t>
          </a:r>
          <a:endParaRPr lang="en-US" sz="1500" kern="1200"/>
        </a:p>
      </dsp:txBody>
      <dsp:txXfrm>
        <a:off x="959994" y="2205226"/>
        <a:ext cx="1075946" cy="107594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848B31-A1FE-410F-8032-AAA5DF2A545F}"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4164067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48B31-A1FE-410F-8032-AAA5DF2A545F}"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48631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48B31-A1FE-410F-8032-AAA5DF2A545F}"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2394707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48B31-A1FE-410F-8032-AAA5DF2A545F}"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250749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8848B31-A1FE-410F-8032-AAA5DF2A545F}"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3344304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848B31-A1FE-410F-8032-AAA5DF2A545F}"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3777052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848B31-A1FE-410F-8032-AAA5DF2A545F}"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307064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848B31-A1FE-410F-8032-AAA5DF2A545F}"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198642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48B31-A1FE-410F-8032-AAA5DF2A545F}"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3776047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848B31-A1FE-410F-8032-AAA5DF2A545F}"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300933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8848B31-A1FE-410F-8032-AAA5DF2A545F}"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779BC-FFE3-4C81-A29B-D42599D66C01}" type="slidenum">
              <a:rPr lang="en-US" smtClean="0"/>
              <a:t>‹#›</a:t>
            </a:fld>
            <a:endParaRPr lang="en-US"/>
          </a:p>
        </p:txBody>
      </p:sp>
    </p:spTree>
    <p:extLst>
      <p:ext uri="{BB962C8B-B14F-4D97-AF65-F5344CB8AC3E}">
        <p14:creationId xmlns:p14="http://schemas.microsoft.com/office/powerpoint/2010/main" val="218478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Cliquez pour modifier le style du titre principal</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Modifier les styles de texte principaux</a:t>
            </a:r>
          </a:p>
          <a:p>
            <a:pPr lvl="1"/>
            <a:r>
              <a:rPr lang="en-US" smtClean="0"/>
              <a:t>Deuxième niveau</a:t>
            </a:r>
          </a:p>
          <a:p>
            <a:pPr lvl="2"/>
            <a:r>
              <a:rPr lang="en-US" smtClean="0"/>
              <a:t>Troisième niveau</a:t>
            </a:r>
          </a:p>
          <a:p>
            <a:pPr lvl="3"/>
            <a:r>
              <a:rPr lang="en-US" smtClean="0"/>
              <a:t>Quatrième niveau</a:t>
            </a:r>
          </a:p>
          <a:p>
            <a:pPr lvl="4"/>
            <a:r>
              <a:rPr lang="en-US" smtClean="0"/>
              <a:t>Cinquième niveau</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48B31-A1FE-410F-8032-AAA5DF2A545F}" type="datetimeFigureOut">
              <a:rPr lang="en-US" smtClean="0"/>
              <a:t>14/01/2026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779BC-FFE3-4C81-A29B-D42599D66C01}" type="slidenum">
              <a:rPr lang="en-US" smtClean="0"/>
              <a:t>‹#›</a:t>
            </a:fld>
            <a:endParaRPr lang="en-US"/>
          </a:p>
        </p:txBody>
      </p:sp>
    </p:spTree>
    <p:extLst>
      <p:ext uri="{BB962C8B-B14F-4D97-AF65-F5344CB8AC3E}">
        <p14:creationId xmlns:p14="http://schemas.microsoft.com/office/powerpoint/2010/main" val="163893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5414"/>
            <a:ext cx="12192000" cy="6782586"/>
          </a:xfrm>
          <a:prstGeom prst="rect">
            <a:avLst/>
          </a:prstGeom>
        </p:spPr>
      </p:pic>
      <p:sp>
        <p:nvSpPr>
          <p:cNvPr id="6" name="TextBox 5"/>
          <p:cNvSpPr txBox="1"/>
          <p:nvPr/>
        </p:nvSpPr>
        <p:spPr>
          <a:xfrm>
            <a:off x="207390" y="961535"/>
            <a:ext cx="4930218" cy="1200329"/>
          </a:xfrm>
          <a:prstGeom prst="rect">
            <a:avLst/>
          </a:prstGeom>
          <a:noFill/>
        </p:spPr>
        <p:txBody>
          <a:bodyPr wrap="square" rtlCol="0">
            <a:spAutoFit/>
          </a:bodyPr>
          <a:lstStyle/>
          <a:p>
            <a:r>
              <a:rPr lang="en-US" sz="7200" b="1" dirty="0">
                <a:solidFill>
                  <a:schemeClr val="bg1"/>
                </a:solidFill>
              </a:rPr>
              <a:t>MODULE 1</a:t>
            </a:r>
          </a:p>
        </p:txBody>
      </p:sp>
      <p:sp>
        <p:nvSpPr>
          <p:cNvPr id="7" name="TextBox 6"/>
          <p:cNvSpPr txBox="1"/>
          <p:nvPr/>
        </p:nvSpPr>
        <p:spPr>
          <a:xfrm>
            <a:off x="499622" y="4628561"/>
            <a:ext cx="5448692" cy="1754326"/>
          </a:xfrm>
          <a:prstGeom prst="rect">
            <a:avLst/>
          </a:prstGeom>
          <a:noFill/>
        </p:spPr>
        <p:txBody>
          <a:bodyPr wrap="square" rtlCol="0">
            <a:spAutoFit/>
          </a:bodyPr>
          <a:lstStyle/>
          <a:p>
            <a:r>
              <a:rPr lang="en-US" sz="5400" b="1" dirty="0">
                <a:solidFill>
                  <a:schemeClr val="bg1"/>
                </a:solidFill>
              </a:rPr>
              <a:t>Gestion de projet</a:t>
            </a:r>
          </a:p>
        </p:txBody>
      </p:sp>
    </p:spTree>
    <p:extLst>
      <p:ext uri="{BB962C8B-B14F-4D97-AF65-F5344CB8AC3E}">
        <p14:creationId xmlns:p14="http://schemas.microsoft.com/office/powerpoint/2010/main" val="1579742072"/>
      </p:ext>
    </p:extLst>
  </p:cSld>
  <p:clrMapOvr>
    <a:masterClrMapping/>
  </p:clrMapOvr>
  <p:timing>
    <p:tnLst>
      <p:par>
        <p:cTn id="1" dur="indefinite" restart="never" nodeType="tmRoot"/>
      </p:par>
    </p:tnLst>
  </p:timing>
</p:sld>
</file>

<file path=ppt/slides/slide2.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5414"/>
            <a:ext cx="12192000" cy="6782586"/>
          </a:xfrm>
          <a:prstGeom prst="rect">
            <a:avLst/>
          </a:prstGeom>
        </p:spPr>
      </p:pic>
      <p:sp>
        <p:nvSpPr>
          <p:cNvPr id="6" name="TextBox 5"/>
          <p:cNvSpPr txBox="1"/>
          <p:nvPr/>
        </p:nvSpPr>
        <p:spPr>
          <a:xfrm>
            <a:off x="207390" y="961535"/>
            <a:ext cx="4930218" cy="1200329"/>
          </a:xfrm>
          <a:prstGeom prst="rect">
            <a:avLst/>
          </a:prstGeom>
          <a:noFill/>
        </p:spPr>
        <p:txBody>
          <a:bodyPr wrap="square" rtlCol="0">
            <a:spAutoFit/>
          </a:bodyPr>
          <a:lstStyle/>
          <a:p>
            <a:r>
              <a:rPr lang="en-US" sz="7200" b="1" dirty="0" smtClean="0">
                <a:solidFill>
                  <a:schemeClr val="bg1"/>
                </a:solidFill>
              </a:rPr>
              <a:t>Projet</a:t>
            </a:r>
            <a:endParaRPr lang="en-US" sz="7200" b="1" dirty="0">
              <a:solidFill>
                <a:schemeClr val="bg1"/>
              </a:solidFill>
            </a:endParaRPr>
          </a:p>
        </p:txBody>
      </p:sp>
      <p:sp>
        <p:nvSpPr>
          <p:cNvPr id="7" name="TextBox 6"/>
          <p:cNvSpPr txBox="1"/>
          <p:nvPr/>
        </p:nvSpPr>
        <p:spPr>
          <a:xfrm>
            <a:off x="367646" y="2837469"/>
            <a:ext cx="5448692" cy="3477875"/>
          </a:xfrm>
          <a:prstGeom prst="rect">
            <a:avLst/>
          </a:prstGeom>
          <a:noFill/>
        </p:spPr>
        <p:txBody>
          <a:bodyPr wrap="square" rtlCol="0">
            <a:spAutoFit/>
          </a:bodyPr>
          <a:lstStyle/>
          <a:p>
            <a:r>
              <a:rPr lang="en-US" sz="2000" dirty="0" smtClean="0">
                <a:solidFill>
                  <a:schemeClr val="bg1"/>
                </a:solidFill>
              </a:rPr>
              <a:t>Un projet </a:t>
            </a:r>
            <a:r>
              <a:rPr lang="en-US" sz="2000" dirty="0">
                <a:solidFill>
                  <a:schemeClr val="bg1"/>
                </a:solidFill>
              </a:rPr>
              <a:t>peut être défini comme une initiative/un ensemble temporaire d'activités planifiées entreprises dans le but d'atteindre un objectif. Pour mener à bien une initiative, celle-ci doit être limitée dans le temps et disposer d'un ensemble de ressources</a:t>
            </a:r>
            <a:r>
              <a:rPr lang="en-US" sz="2000" dirty="0" smtClean="0">
                <a:solidFill>
                  <a:schemeClr val="bg1"/>
                </a:solidFill>
              </a:rPr>
              <a:t>.</a:t>
            </a:r>
          </a:p>
          <a:p>
            <a:r>
              <a:rPr lang="en-US" sz="2000" dirty="0" smtClean="0">
                <a:solidFill>
                  <a:schemeClr val="bg1"/>
                </a:solidFill>
              </a:rPr>
              <a:t> </a:t>
            </a:r>
          </a:p>
          <a:p>
            <a:r>
              <a:rPr lang="en-US" sz="2000" b="1" dirty="0" smtClean="0">
                <a:solidFill>
                  <a:schemeClr val="bg1"/>
                </a:solidFill>
              </a:rPr>
              <a:t>Gestion</a:t>
            </a:r>
            <a:r>
              <a:rPr lang="en-US" sz="2000" b="1" dirty="0">
                <a:solidFill>
                  <a:schemeClr val="bg1"/>
                </a:solidFill>
              </a:rPr>
              <a:t> de projet</a:t>
            </a:r>
          </a:p>
          <a:p>
            <a:endParaRPr lang="en-US" sz="2000" dirty="0">
              <a:solidFill>
                <a:schemeClr val="bg1"/>
              </a:solidFill>
            </a:endParaRPr>
          </a:p>
          <a:p>
            <a:r>
              <a:rPr lang="en-US" sz="2000" dirty="0">
                <a:solidFill>
                  <a:schemeClr val="bg1"/>
                </a:solidFill>
              </a:rPr>
              <a:t>La gestion de projet consiste à appliquer des connaissances, des compétences, des outils et des techniques spécifiques aux activités du projet afin de répondre aux exigences de celui-ci.</a:t>
            </a:r>
          </a:p>
          <a:p>
            <a:r>
              <a:rPr lang="en-US" sz="2000" dirty="0" smtClean="0">
                <a:solidFill>
                  <a:schemeClr val="bg1"/>
                </a:solidFill>
              </a:rPr>
              <a:t>  </a:t>
            </a:r>
            <a:endParaRPr lang="en-US" sz="2000" dirty="0">
              <a:solidFill>
                <a:schemeClr val="bg1"/>
              </a:solidFill>
            </a:endParaRPr>
          </a:p>
        </p:txBody>
      </p:sp>
    </p:spTree>
    <p:extLst>
      <p:ext uri="{BB962C8B-B14F-4D97-AF65-F5344CB8AC3E}">
        <p14:creationId xmlns:p14="http://schemas.microsoft.com/office/powerpoint/2010/main" val="3607353419"/>
      </p:ext>
    </p:extLst>
  </p:cSld>
  <p:clrMapOvr>
    <a:masterClrMapping/>
  </p:clrMapOvr>
  <p:timing>
    <p:tnLst>
      <p:par>
        <p:cTn id="1" dur="indefinite" restart="never" nodeType="tmRoot"/>
      </p:par>
    </p:tnLst>
  </p:timing>
</p:sld>
</file>

<file path=ppt/slides/slide3.xml><?xml version="1.0" encoding="utf-8"?>
<p:sld xmlns:a16="http://schemas.microsoft.com/office/drawing/2014/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n abstract design with lines and financial symbols">
            <a:extLst>
              <a:ext uri="{FF2B5EF4-FFF2-40B4-BE49-F238E27FC236}">
                <a16:creationId xmlns:a16="http://schemas.microsoft.com/office/drawing/2014/main" id="{1248AE26-7D29-F45C-11D8-3C600B25C64D}"/>
              </a:ext>
            </a:extLst>
          </p:cNvPr>
          <p:cNvPicPr>
            <a:picLocks noChangeAspect="1"/>
          </p:cNvPicPr>
          <p:nvPr/>
        </p:nvPicPr>
        <p:blipFill>
          <a:blip r:embed="rId2"/>
          <a:srcRect l="25341" r="27666"/>
          <a:stretch>
            <a:fillRect/>
          </a:stretch>
        </p:blipFill>
        <p:spPr>
          <a:xfrm>
            <a:off x="6096000" y="10"/>
            <a:ext cx="6096000" cy="6857990"/>
          </a:xfrm>
          <a:prstGeom prst="rect">
            <a:avLst/>
          </a:prstGeom>
        </p:spPr>
      </p:pic>
      <p:graphicFrame>
        <p:nvGraphicFramePr>
          <p:cNvPr id="5" name="Diagram 4"/>
          <p:cNvGraphicFramePr/>
          <p:nvPr>
            <p:extLst>
              <p:ext uri="{D42A27DB-BD31-4B8C-83A1-F6EECF244321}">
                <p14:modId xmlns:p14="http://schemas.microsoft.com/office/powerpoint/2010/main" val="2649604061"/>
              </p:ext>
            </p:extLst>
          </p:nvPr>
        </p:nvGraphicFramePr>
        <p:xfrm>
          <a:off x="0" y="867266"/>
          <a:ext cx="6096000" cy="5882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95926" y="128602"/>
            <a:ext cx="5024486" cy="738664"/>
          </a:xfrm>
          <a:prstGeom prst="rect">
            <a:avLst/>
          </a:prstGeom>
          <a:noFill/>
        </p:spPr>
        <p:txBody>
          <a:bodyPr wrap="square" rtlCol="0">
            <a:spAutoFit/>
          </a:bodyPr>
          <a:lstStyle/>
          <a:p>
            <a:r>
              <a:rPr lang="en-US" sz="2400" b="1" dirty="0"/>
              <a:t>Les 5 phases de la gestion de projet</a:t>
            </a:r>
          </a:p>
          <a:p>
            <a:endParaRPr lang="en-US" dirty="0"/>
          </a:p>
        </p:txBody>
      </p:sp>
    </p:spTree>
    <p:extLst>
      <p:ext uri="{BB962C8B-B14F-4D97-AF65-F5344CB8AC3E}">
        <p14:creationId xmlns:p14="http://schemas.microsoft.com/office/powerpoint/2010/main" val="2795970398"/>
      </p:ext>
    </p:extLst>
  </p:cSld>
  <p:clrMapOvr>
    <a:masterClrMapping/>
  </p:clrMapOvr>
  <p:timing>
    <p:tnLst>
      <p:par>
        <p:cTn id="1" dur="indefinite" restart="never" nodeType="tmRoot"/>
      </p:par>
    </p:tnLst>
  </p:timing>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n abstract design with lines and financial symbols">
            <a:extLst>
              <a:ext uri="{FF2B5EF4-FFF2-40B4-BE49-F238E27FC236}">
                <a16:creationId xmlns:a16="http://schemas.microsoft.com/office/drawing/2014/main" id="{1248AE26-7D29-F45C-11D8-3C600B25C64D}"/>
              </a:ext>
            </a:extLst>
          </p:cNvPr>
          <p:cNvPicPr>
            <a:picLocks noChangeAspect="1"/>
          </p:cNvPicPr>
          <p:nvPr/>
        </p:nvPicPr>
        <p:blipFill>
          <a:blip r:embed="rId2"/>
          <a:srcRect l="25341" r="27666"/>
          <a:stretch>
            <a:fillRect/>
          </a:stretch>
        </p:blipFill>
        <p:spPr>
          <a:xfrm>
            <a:off x="6096000" y="10"/>
            <a:ext cx="6096000" cy="6857990"/>
          </a:xfrm>
          <a:prstGeom prst="rect">
            <a:avLst/>
          </a:prstGeom>
        </p:spPr>
      </p:pic>
      <p:sp>
        <p:nvSpPr>
          <p:cNvPr id="6" name="TextBox 5"/>
          <p:cNvSpPr txBox="1"/>
          <p:nvPr/>
        </p:nvSpPr>
        <p:spPr>
          <a:xfrm>
            <a:off x="223101" y="1440620"/>
            <a:ext cx="5872899" cy="7571303"/>
          </a:xfrm>
          <a:prstGeom prst="rect">
            <a:avLst/>
          </a:prstGeom>
          <a:noFill/>
        </p:spPr>
        <p:txBody>
          <a:bodyPr wrap="square" rtlCol="0">
            <a:spAutoFit/>
          </a:bodyPr>
          <a:lstStyle/>
          <a:p>
            <a:r>
              <a:rPr lang="en-US" dirty="0" smtClean="0"/>
              <a:t>Un </a:t>
            </a:r>
            <a:r>
              <a:rPr lang="en-US" dirty="0"/>
              <a:t>projet est considéré comme réussi lorsque les parties prenantes sont satisfaites, qu'il respecte le budget prévu, qu'il est achevé dans les délais et qu'il produit des résultats de qualité. Pour qu'un projet soit réussi, les conditions suivantes doivent être remplies :</a:t>
            </a:r>
          </a:p>
          <a:p>
            <a:endParaRPr lang="en-US" dirty="0" smtClean="0"/>
          </a:p>
          <a:p>
            <a:pPr marL="285750" indent="-285750">
              <a:buFont typeface="Wingdings" panose="05000000000000000000" pitchFamily="2" charset="2"/>
              <a:buChar char="q"/>
            </a:pPr>
            <a:r>
              <a:rPr lang="en-US" b="1" dirty="0"/>
              <a:t>Objectifs et portée clairs du projet</a:t>
            </a:r>
            <a:endParaRPr lang="en-US" dirty="0"/>
          </a:p>
          <a:p>
            <a:pPr marL="285750" indent="-285750">
              <a:buFont typeface="Wingdings" panose="05000000000000000000" pitchFamily="2" charset="2"/>
              <a:buChar char="q"/>
            </a:pPr>
            <a:r>
              <a:rPr lang="en-US" b="1" dirty="0"/>
              <a:t>Une planification </a:t>
            </a:r>
            <a:r>
              <a:rPr lang="en-US" b="1" dirty="0" smtClean="0"/>
              <a:t>solide </a:t>
            </a:r>
            <a:r>
              <a:rPr lang="en-US" b="1" dirty="0"/>
              <a:t>du projet</a:t>
            </a:r>
            <a:endParaRPr lang="en-US" dirty="0"/>
          </a:p>
          <a:p>
            <a:pPr marL="285750" indent="-285750">
              <a:buFont typeface="Wingdings" panose="05000000000000000000" pitchFamily="2" charset="2"/>
              <a:buChar char="q"/>
            </a:pPr>
            <a:r>
              <a:rPr lang="en-US" b="1" dirty="0"/>
              <a:t>Engagement</a:t>
            </a:r>
            <a:r>
              <a:rPr lang="en-US" b="1" dirty="0" smtClean="0"/>
              <a:t> des parties prenantes</a:t>
            </a:r>
            <a:endParaRPr lang="en-US" dirty="0"/>
          </a:p>
          <a:p>
            <a:pPr marL="285750" indent="-285750">
              <a:buFont typeface="Wingdings" panose="05000000000000000000" pitchFamily="2" charset="2"/>
              <a:buChar char="q"/>
            </a:pPr>
            <a:r>
              <a:rPr lang="en-US" b="1" dirty="0"/>
              <a:t>Une gouvernance et un leadership </a:t>
            </a:r>
            <a:r>
              <a:rPr lang="en-US" b="1" dirty="0" smtClean="0"/>
              <a:t>efficaces</a:t>
            </a:r>
            <a:endParaRPr lang="en-US" dirty="0"/>
          </a:p>
          <a:p>
            <a:pPr marL="285750" indent="-285750">
              <a:buFont typeface="Wingdings" panose="05000000000000000000" pitchFamily="2" charset="2"/>
              <a:buChar char="q"/>
            </a:pPr>
            <a:r>
              <a:rPr lang="en-US" b="1" dirty="0"/>
              <a:t>Gestion</a:t>
            </a:r>
            <a:r>
              <a:rPr lang="en-US" b="1" dirty="0" smtClean="0"/>
              <a:t> des risques</a:t>
            </a:r>
            <a:endParaRPr lang="en-US" dirty="0"/>
          </a:p>
          <a:p>
            <a:pPr marL="285750" indent="-285750">
              <a:buFont typeface="Wingdings" panose="05000000000000000000" pitchFamily="2" charset="2"/>
              <a:buChar char="q"/>
            </a:pPr>
            <a:r>
              <a:rPr lang="en-US" b="1" dirty="0" smtClean="0"/>
              <a:t>Budgétisation </a:t>
            </a:r>
            <a:r>
              <a:rPr lang="en-US" b="1" dirty="0"/>
              <a:t>et gestion des ressources</a:t>
            </a:r>
            <a:endParaRPr lang="en-US" dirty="0"/>
          </a:p>
          <a:p>
            <a:pPr marL="285750" indent="-285750">
              <a:buFont typeface="Wingdings" panose="05000000000000000000" pitchFamily="2" charset="2"/>
              <a:buChar char="q"/>
            </a:pPr>
            <a:r>
              <a:rPr lang="en-US" b="1" dirty="0" smtClean="0"/>
              <a:t>Suivi</a:t>
            </a:r>
            <a:r>
              <a:rPr lang="en-US" b="1" dirty="0"/>
              <a:t>, évaluation, responsabilisation et apprentissage (MEAL)</a:t>
            </a:r>
            <a:endParaRPr lang="en-US" dirty="0"/>
          </a:p>
          <a:p>
            <a:pPr marL="285750" indent="-285750">
              <a:buFont typeface="Wingdings" panose="05000000000000000000" pitchFamily="2" charset="2"/>
              <a:buChar char="q"/>
            </a:pPr>
            <a:r>
              <a:rPr lang="en-US" b="1" dirty="0"/>
              <a:t>Assurance</a:t>
            </a:r>
            <a:r>
              <a:rPr lang="en-US" b="1" dirty="0" smtClean="0"/>
              <a:t> qualité</a:t>
            </a:r>
            <a:endParaRPr lang="en-US" dirty="0"/>
          </a:p>
          <a:p>
            <a:pPr marL="285750" indent="-285750">
              <a:buFont typeface="Wingdings" panose="05000000000000000000" pitchFamily="2" charset="2"/>
              <a:buChar char="q"/>
            </a:pPr>
            <a:r>
              <a:rPr lang="en-US" b="1" dirty="0" smtClean="0"/>
              <a:t>Documentation </a:t>
            </a:r>
            <a:r>
              <a:rPr lang="en-US" b="1" dirty="0"/>
              <a:t>et rapports</a:t>
            </a:r>
            <a:endParaRPr lang="en-US" dirty="0"/>
          </a:p>
          <a:p>
            <a:pPr marL="285750" indent="-285750">
              <a:buFont typeface="Wingdings" panose="05000000000000000000" pitchFamily="2" charset="2"/>
              <a:buChar char="q"/>
            </a:pPr>
            <a:r>
              <a:rPr lang="en-US" b="1" dirty="0" smtClean="0"/>
              <a:t>Communication </a:t>
            </a:r>
            <a:r>
              <a:rPr lang="en-US" b="1" dirty="0"/>
              <a:t>et coordination d'équipe</a:t>
            </a:r>
            <a:endParaRPr lang="en-US" dirty="0"/>
          </a:p>
          <a:p>
            <a:pPr marL="285750" indent="-285750">
              <a:buFont typeface="Wingdings" panose="05000000000000000000" pitchFamily="2" charset="2"/>
              <a:buChar char="q"/>
            </a:pPr>
            <a:r>
              <a:rPr lang="en-US" b="1" dirty="0"/>
              <a:t>Gestion</a:t>
            </a:r>
            <a:r>
              <a:rPr lang="en-US" b="1" dirty="0" smtClean="0"/>
              <a:t> du changement</a:t>
            </a:r>
            <a:endParaRPr lang="en-US" dirty="0"/>
          </a:p>
          <a:p>
            <a:pPr marL="285750" indent="-285750">
              <a:buFont typeface="Wingdings" panose="05000000000000000000" pitchFamily="2" charset="2"/>
              <a:buChar char="q"/>
            </a:pPr>
            <a:r>
              <a:rPr lang="en-US" b="1" dirty="0" smtClean="0"/>
              <a:t>1Durabilité </a:t>
            </a:r>
            <a:r>
              <a:rPr lang="en-US" b="1" dirty="0"/>
              <a:t>et planification de sortie</a:t>
            </a:r>
            <a:endParaRPr lang="en-US" dirty="0"/>
          </a:p>
          <a:p>
            <a:r>
              <a:rPr lang="en-US" dirty="0"/>
              <a:t>.</a:t>
            </a:r>
          </a:p>
          <a:p>
            <a:r>
              <a:rPr lang="en-US" dirty="0"/>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2" name="TextBox 1"/>
          <p:cNvSpPr txBox="1"/>
          <p:nvPr/>
        </p:nvSpPr>
        <p:spPr>
          <a:xfrm>
            <a:off x="150829" y="397150"/>
            <a:ext cx="5335571" cy="800219"/>
          </a:xfrm>
          <a:prstGeom prst="rect">
            <a:avLst/>
          </a:prstGeom>
          <a:noFill/>
        </p:spPr>
        <p:txBody>
          <a:bodyPr wrap="square" rtlCol="0">
            <a:spAutoFit/>
          </a:bodyPr>
          <a:lstStyle/>
          <a:p>
            <a:r>
              <a:rPr lang="en-US" sz="2800" b="1" dirty="0" smtClean="0"/>
              <a:t>Meilleures pratiques en matière de gestion de projet</a:t>
            </a:r>
            <a:endParaRPr lang="en-US" sz="2800" dirty="0" smtClean="0"/>
          </a:p>
          <a:p>
            <a:endParaRPr lang="en-US" dirty="0"/>
          </a:p>
        </p:txBody>
      </p:sp>
    </p:spTree>
    <p:extLst>
      <p:ext uri="{BB962C8B-B14F-4D97-AF65-F5344CB8AC3E}">
        <p14:creationId xmlns:p14="http://schemas.microsoft.com/office/powerpoint/2010/main" val="1741854564"/>
      </p:ext>
    </p:extLst>
  </p:cSld>
  <p:clrMapOvr>
    <a:masterClrMapping/>
  </p:clrMapOvr>
  <p:timing>
    <p:tnLst>
      <p:par>
        <p:cTn id="1" dur="indefinite" restart="never" nodeType="tmRoot"/>
      </p:par>
    </p:tnLst>
  </p:timing>
</p:sld>
</file>

<file path=ppt/slides/slide5.xml><?xml version="1.0" encoding="utf-8"?>
<p:sld xmlns:p14="http://schemas.microsoft.com/office/powerpoint/2010/main"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50829" y="1911960"/>
            <a:ext cx="5872899" cy="5078313"/>
          </a:xfrm>
          <a:prstGeom prst="rect">
            <a:avLst/>
          </a:prstGeom>
          <a:noFill/>
        </p:spPr>
        <p:txBody>
          <a:bodyPr wrap="square" rtlCol="0">
            <a:spAutoFit/>
          </a:bodyPr>
          <a:lstStyle/>
          <a:p>
            <a:pPr algn="just"/>
            <a:r>
              <a:rPr lang="en-US" dirty="0" smtClean="0"/>
              <a:t>Pour les organisations autochtones, le risque ne concerne pas seulement la stabilité technique ou financière, le dépassement budgétaire, mais aussi la protection de l'intégrité de la communauté, la continuité culturelle et l'autodétermination. Un risque dans la mise en place d'une organisation pourrait être la perte des connaissances traditionnelles, la dégradation de sites sacrés ou la rupture de la confiance de la communauté.</a:t>
            </a:r>
          </a:p>
          <a:p>
            <a:pPr algn="just"/>
            <a:endParaRPr lang="en-US" dirty="0" smtClean="0"/>
          </a:p>
          <a:p>
            <a:pPr algn="just"/>
            <a:r>
              <a:rPr lang="en-US" dirty="0"/>
              <a:t>Voici quelques exemples de ce qu'une organisation autochtone considère comme des risques</a:t>
            </a:r>
          </a:p>
          <a:p>
            <a:r>
              <a:rPr lang="en-US" dirty="0" smtClean="0"/>
              <a:t>.</a:t>
            </a:r>
            <a:endParaRPr lang="en-US" dirty="0"/>
          </a:p>
          <a:p>
            <a:r>
              <a:rPr lang="en-US" dirty="0"/>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2" name="TextBox 1"/>
          <p:cNvSpPr txBox="1"/>
          <p:nvPr/>
        </p:nvSpPr>
        <p:spPr>
          <a:xfrm>
            <a:off x="150829" y="397150"/>
            <a:ext cx="5335571" cy="1231106"/>
          </a:xfrm>
          <a:prstGeom prst="rect">
            <a:avLst/>
          </a:prstGeom>
          <a:noFill/>
        </p:spPr>
        <p:txBody>
          <a:bodyPr wrap="square" rtlCol="0">
            <a:spAutoFit/>
          </a:bodyPr>
          <a:lstStyle/>
          <a:p>
            <a:r>
              <a:rPr lang="en-US" sz="2800" b="1" dirty="0" smtClean="0"/>
              <a:t>Gestion des risques dans le contexte des organisations autochtones</a:t>
            </a:r>
            <a:endParaRPr lang="en-US" sz="2800" dirty="0" smtClean="0"/>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558988908"/>
              </p:ext>
            </p:extLst>
          </p:nvPr>
        </p:nvGraphicFramePr>
        <p:xfrm>
          <a:off x="6096000" y="-1"/>
          <a:ext cx="6096000" cy="6858000"/>
        </p:xfrm>
        <a:graphic>
          <a:graphicData uri="http://schemas.openxmlformats.org/drawingml/2006/table">
            <a:tbl>
              <a:tblPr firstRow="1" firstCol="1" bandRow="1">
                <a:tableStyleId>{5C22544A-7EE6-4342-B048-85BDC9FD1C3A}</a:tableStyleId>
              </a:tblPr>
              <a:tblGrid>
                <a:gridCol w="3048000">
                  <a:extLst>
                    <a:ext uri="{9D8B030D-6E8A-4147-A177-3AD203B41FA5}">
                      <a16:colId xmlns:a16="http://schemas.microsoft.com/office/drawing/2014/main" val="3751042437"/>
                    </a:ext>
                  </a:extLst>
                </a:gridCol>
                <a:gridCol w="3048000">
                  <a:extLst>
                    <a:ext uri="{9D8B030D-6E8A-4147-A177-3AD203B41FA5}">
                      <a16:colId xmlns:a16="http://schemas.microsoft.com/office/drawing/2014/main" val="3735620559"/>
                    </a:ext>
                  </a:extLst>
                </a:gridCol>
              </a:tblGrid>
              <a:tr h="1143000">
                <a:tc gridSpan="2">
                  <a:txBody>
                    <a:bodyPr/>
                    <a:lstStyle/>
                    <a:p>
                      <a:pPr marL="0" marR="0">
                        <a:lnSpc>
                          <a:spcPct val="107000"/>
                        </a:lnSpc>
                        <a:spcBef>
                          <a:spcPts val="0"/>
                        </a:spcBef>
                        <a:spcAft>
                          <a:spcPts val="0"/>
                        </a:spcAft>
                      </a:pPr>
                      <a:r>
                        <a:rPr lang="en-US" sz="1800" dirty="0">
                          <a:effectLst/>
                        </a:rPr>
                        <a:t>Risques pour les organisations autochtones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2416920009"/>
                  </a:ext>
                </a:extLst>
              </a:tr>
              <a:tr h="1143000">
                <a:tc>
                  <a:txBody>
                    <a:bodyPr/>
                    <a:lstStyle/>
                    <a:p>
                      <a:pPr marL="0" marR="0">
                        <a:lnSpc>
                          <a:spcPct val="107000"/>
                        </a:lnSpc>
                        <a:spcBef>
                          <a:spcPts val="0"/>
                        </a:spcBef>
                        <a:spcAft>
                          <a:spcPts val="0"/>
                        </a:spcAft>
                      </a:pPr>
                      <a:r>
                        <a:rPr lang="en-US" sz="1800" dirty="0">
                          <a:effectLst/>
                        </a:rPr>
                        <a:t>Risque financier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Perte de financement due au non-respect des obligations de déclaration envers les bailleurs de fonds/le gouvernement.</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8834834"/>
                  </a:ext>
                </a:extLst>
              </a:tr>
              <a:tr h="1143000">
                <a:tc>
                  <a:txBody>
                    <a:bodyPr/>
                    <a:lstStyle/>
                    <a:p>
                      <a:pPr marL="0" marR="0">
                        <a:lnSpc>
                          <a:spcPct val="107000"/>
                        </a:lnSpc>
                        <a:spcBef>
                          <a:spcPts val="0"/>
                        </a:spcBef>
                        <a:spcAft>
                          <a:spcPts val="0"/>
                        </a:spcAft>
                      </a:pPr>
                      <a:r>
                        <a:rPr lang="en-US" sz="1800" dirty="0">
                          <a:effectLst/>
                        </a:rPr>
                        <a:t>Risques opérationnels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Rotation élevée du personnel dans les régions éloignées ou manque de formation technique spécialisée.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6977812"/>
                  </a:ext>
                </a:extLst>
              </a:tr>
              <a:tr h="1143000">
                <a:tc>
                  <a:txBody>
                    <a:bodyPr/>
                    <a:lstStyle/>
                    <a:p>
                      <a:pPr marL="0" marR="0">
                        <a:lnSpc>
                          <a:spcPct val="107000"/>
                        </a:lnSpc>
                        <a:spcBef>
                          <a:spcPts val="0"/>
                        </a:spcBef>
                        <a:spcAft>
                          <a:spcPts val="0"/>
                        </a:spcAft>
                      </a:pPr>
                      <a:r>
                        <a:rPr lang="en-US" sz="1800">
                          <a:effectLst/>
                        </a:rPr>
                        <a:t>Risque pour la réputation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Atteinte à la réputation de l'organisation au sein de la communauté ou auprès des anciens.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3463826"/>
                  </a:ext>
                </a:extLst>
              </a:tr>
              <a:tr h="1143000">
                <a:tc>
                  <a:txBody>
                    <a:bodyPr/>
                    <a:lstStyle/>
                    <a:p>
                      <a:pPr marL="0" marR="0">
                        <a:lnSpc>
                          <a:spcPct val="107000"/>
                        </a:lnSpc>
                        <a:spcBef>
                          <a:spcPts val="0"/>
                        </a:spcBef>
                        <a:spcAft>
                          <a:spcPts val="0"/>
                        </a:spcAft>
                      </a:pPr>
                      <a:r>
                        <a:rPr lang="en-US" sz="1800">
                          <a:effectLst/>
                        </a:rPr>
                        <a:t>Risque culturel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Partage accidentel de connaissances traditionnelles « confidentielles » ou perturbation de terres sacrées.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553935"/>
                  </a:ext>
                </a:extLst>
              </a:tr>
              <a:tr h="1143000">
                <a:tc>
                  <a:txBody>
                    <a:bodyPr/>
                    <a:lstStyle/>
                    <a:p>
                      <a:pPr marL="0" marR="0">
                        <a:lnSpc>
                          <a:spcPct val="107000"/>
                        </a:lnSpc>
                        <a:spcBef>
                          <a:spcPts val="0"/>
                        </a:spcBef>
                        <a:spcAft>
                          <a:spcPts val="0"/>
                        </a:spcAft>
                      </a:pPr>
                      <a:r>
                        <a:rPr lang="en-US" sz="1800">
                          <a:effectLst/>
                        </a:rPr>
                        <a:t>Risque lié à la gouvernance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Conflits entre le droit des sociétés occidental et les traditions/la gouvernance traditionnelles.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4117100"/>
                  </a:ext>
                </a:extLst>
              </a:tr>
            </a:tbl>
          </a:graphicData>
        </a:graphic>
      </p:graphicFrame>
    </p:spTree>
    <p:extLst>
      <p:ext uri="{BB962C8B-B14F-4D97-AF65-F5344CB8AC3E}">
        <p14:creationId xmlns:p14="http://schemas.microsoft.com/office/powerpoint/2010/main" val="2163844802"/>
      </p:ext>
    </p:extLst>
  </p:cSld>
  <p:clrMapOvr>
    <a:masterClrMapping/>
  </p:clrMapOvr>
  <p:timing>
    <p:tnLst>
      <p:par>
        <p:cTn id="1" dur="indefinite" restart="never" nodeType="tmRoot"/>
      </p:par>
    </p:tnLst>
  </p:timing>
</p:sld>
</file>

<file path=ppt/slides/slide6.xml><?xml version="1.0" encoding="utf-8"?>
<p:sld xmlns:dgm="http://schemas.openxmlformats.org/drawingml/2006/diagram"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5534" y="42697"/>
            <a:ext cx="5335571" cy="1661993"/>
          </a:xfrm>
          <a:prstGeom prst="rect">
            <a:avLst/>
          </a:prstGeom>
          <a:noFill/>
        </p:spPr>
        <p:txBody>
          <a:bodyPr wrap="square" rtlCol="0">
            <a:spAutoFit/>
          </a:bodyPr>
          <a:lstStyle/>
          <a:p>
            <a:r>
              <a:rPr lang="en-US" sz="2800" dirty="0"/>
              <a:t> </a:t>
            </a:r>
          </a:p>
          <a:p>
            <a:r>
              <a:rPr lang="en-US" sz="2800" b="1" dirty="0"/>
              <a:t>Le cadre autochtone de gestion des risques</a:t>
            </a:r>
            <a:endParaRPr lang="en-US" sz="2800" dirty="0"/>
          </a:p>
          <a:p>
            <a:endParaRPr lang="en-US" dirty="0"/>
          </a:p>
        </p:txBody>
      </p:sp>
      <p:grpSp>
        <p:nvGrpSpPr>
          <p:cNvPr id="5" name="Group 4"/>
          <p:cNvGrpSpPr/>
          <p:nvPr/>
        </p:nvGrpSpPr>
        <p:grpSpPr>
          <a:xfrm>
            <a:off x="226243" y="1131216"/>
            <a:ext cx="11557262" cy="5486400"/>
            <a:chOff x="0" y="0"/>
            <a:chExt cx="7550150" cy="3749040"/>
          </a:xfrm>
        </p:grpSpPr>
        <p:sp>
          <p:nvSpPr>
            <p:cNvPr id="7" name="Text Box 16"/>
            <p:cNvSpPr txBox="1"/>
            <p:nvPr/>
          </p:nvSpPr>
          <p:spPr>
            <a:xfrm>
              <a:off x="4851400" y="2178050"/>
              <a:ext cx="2698750" cy="7175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              Au lieu de simplement demander « Combien cela va-t-il coûter ? », demandez « Comment cela affectera-t-il les générations futures ? » ou « Est-ce que cela correspond à nos valeurs ?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Box 18"/>
            <p:cNvSpPr txBox="1"/>
            <p:nvPr/>
          </p:nvSpPr>
          <p:spPr>
            <a:xfrm>
              <a:off x="647700" y="3124200"/>
              <a:ext cx="2698750" cy="5905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Utilisez les connaissances traditionnelles pour résoudre les problèmes. Par exemple, utilisez les techniques traditionnelles de gestion des terres pour atténuer les risques d'incendie de forêt.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17"/>
            <p:cNvSpPr txBox="1"/>
            <p:nvPr/>
          </p:nvSpPr>
          <p:spPr>
            <a:xfrm>
              <a:off x="0" y="1022350"/>
              <a:ext cx="2698750" cy="5461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Utilisez les boucles de rétroaction communautaires (comme les assemblées publiques ou les cercles d'anciens) pour vous assurer que le projet reste « sûr » pour la culture de la communauté.</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000">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15"/>
            <p:cNvSpPr txBox="1"/>
            <p:nvPr/>
          </p:nvSpPr>
          <p:spPr>
            <a:xfrm>
              <a:off x="4114800" y="88900"/>
              <a:ext cx="2698750" cy="5905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000">
                  <a:effectLst/>
                  <a:latin typeface="Times New Roman" panose="02020603050405020304" pitchFamily="18" charset="0"/>
                  <a:ea typeface="Times New Roman" panose="02020603050405020304" pitchFamily="18" charset="0"/>
                  <a:cs typeface="Times New Roman" panose="02020603050405020304" pitchFamily="18" charset="0"/>
                </a:rPr>
                <a:t>Les risques sont identifiés en discutant avec la communauté et les aînés. Ceux-ci voient souvent des risques environnementaux ou sociaux que les experts techniques pourraient ne pas percevoir.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1" name="Diagram 10"/>
            <p:cNvGraphicFramePr/>
            <p:nvPr/>
          </p:nvGraphicFramePr>
          <p:xfrm>
            <a:off x="1416050" y="0"/>
            <a:ext cx="4546600" cy="3749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spTree>
    <p:extLst>
      <p:ext uri="{BB962C8B-B14F-4D97-AF65-F5344CB8AC3E}">
        <p14:creationId xmlns:p14="http://schemas.microsoft.com/office/powerpoint/2010/main" val="1662052034"/>
      </p:ext>
    </p:extLst>
  </p:cSld>
  <p:clrMapOvr>
    <a:masterClrMapping/>
  </p:clrMapOvr>
  <p:timing>
    <p:tnLst>
      <p:par>
        <p:cTn id="1" dur="indefinite" restart="never" nodeType="tmRoot"/>
      </p:par>
    </p:tnLst>
  </p:timing>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n abstract design with lines and financial symbols">
            <a:extLst>
              <a:ext uri="{FF2B5EF4-FFF2-40B4-BE49-F238E27FC236}">
                <a16:creationId xmlns:a16="http://schemas.microsoft.com/office/drawing/2014/main" id="{1248AE26-7D29-F45C-11D8-3C600B25C64D}"/>
              </a:ext>
            </a:extLst>
          </p:cNvPr>
          <p:cNvPicPr>
            <a:picLocks noChangeAspect="1"/>
          </p:cNvPicPr>
          <p:nvPr/>
        </p:nvPicPr>
        <p:blipFill>
          <a:blip r:embed="rId2"/>
          <a:srcRect l="25341" r="27666"/>
          <a:stretch>
            <a:fillRect/>
          </a:stretch>
        </p:blipFill>
        <p:spPr>
          <a:xfrm>
            <a:off x="6096000" y="10"/>
            <a:ext cx="6096000" cy="6857990"/>
          </a:xfrm>
          <a:prstGeom prst="rect">
            <a:avLst/>
          </a:prstGeom>
        </p:spPr>
      </p:pic>
      <p:sp>
        <p:nvSpPr>
          <p:cNvPr id="6" name="TextBox 5"/>
          <p:cNvSpPr txBox="1"/>
          <p:nvPr/>
        </p:nvSpPr>
        <p:spPr>
          <a:xfrm>
            <a:off x="223101" y="1440620"/>
            <a:ext cx="5872899" cy="5324535"/>
          </a:xfrm>
          <a:prstGeom prst="rect">
            <a:avLst/>
          </a:prstGeom>
          <a:noFill/>
        </p:spPr>
        <p:txBody>
          <a:bodyPr wrap="square" rtlCol="0">
            <a:spAutoFit/>
          </a:bodyPr>
          <a:lstStyle/>
          <a:p>
            <a:r>
              <a:rPr lang="en-US" sz="2000" dirty="0"/>
              <a:t>Une gestion </a:t>
            </a:r>
            <a:r>
              <a:rPr lang="en-US" sz="2000" dirty="0" smtClean="0"/>
              <a:t>efficace </a:t>
            </a:r>
            <a:r>
              <a:rPr lang="en-US" sz="2000" dirty="0"/>
              <a:t>des projets et des risques dans un contexte autochtone est plus qu'un ensemble d'outils administratifs ; c'est un cadre pour l'autodétermination. </a:t>
            </a:r>
            <a:endParaRPr lang="en-US" sz="2000" dirty="0" smtClean="0"/>
          </a:p>
          <a:p>
            <a:endParaRPr lang="en-US" sz="2000" dirty="0"/>
          </a:p>
          <a:p>
            <a:r>
              <a:rPr lang="en-US" sz="2000" dirty="0" smtClean="0"/>
              <a:t>En </a:t>
            </a:r>
            <a:r>
              <a:rPr lang="en-US" sz="2000" dirty="0"/>
              <a:t>intégrant les structures de projet occidentales aux systèmes de connaissances autochtones, nous garantissons que notre travail est non seulement efficace, mais aussi respectueux des cultures et mené par les communautés.</a:t>
            </a:r>
          </a:p>
          <a:p>
            <a:br>
              <a:rPr lang="en-US" dirty="0"/>
            </a:br>
            <a:r>
              <a:rPr lang="en-US" dirty="0" smtClean="0"/>
              <a:t>.</a:t>
            </a:r>
            <a:endParaRPr lang="en-US" dirty="0"/>
          </a:p>
          <a:p>
            <a:r>
              <a:rPr lang="en-US" dirty="0"/>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2" name="TextBox 1"/>
          <p:cNvSpPr txBox="1"/>
          <p:nvPr/>
        </p:nvSpPr>
        <p:spPr>
          <a:xfrm>
            <a:off x="150829" y="397150"/>
            <a:ext cx="5335571" cy="984885"/>
          </a:xfrm>
          <a:prstGeom prst="rect">
            <a:avLst/>
          </a:prstGeom>
          <a:noFill/>
        </p:spPr>
        <p:txBody>
          <a:bodyPr wrap="square" rtlCol="0">
            <a:spAutoFit/>
          </a:bodyPr>
          <a:lstStyle/>
          <a:p>
            <a:r>
              <a:rPr lang="en-US" sz="4000" b="1" dirty="0" smtClean="0"/>
              <a:t>Conclusion</a:t>
            </a:r>
          </a:p>
          <a:p>
            <a:endParaRPr lang="en-US" dirty="0"/>
          </a:p>
        </p:txBody>
      </p:sp>
    </p:spTree>
    <p:extLst>
      <p:ext uri="{BB962C8B-B14F-4D97-AF65-F5344CB8AC3E}">
        <p14:creationId xmlns:p14="http://schemas.microsoft.com/office/powerpoint/2010/main" val="1043871568"/>
      </p:ext>
    </p:extLst>
  </p:cSld>
  <p:clrMapOvr>
    <a:masterClrMapping/>
  </p:clrMapOvr>
  <p:timing>
    <p:tnLst>
      <p:par>
        <p:cTn id="1" dur="indefinite" restart="never" nodeType="tmRoot"/>
      </p:par>
    </p:tnLst>
  </p:timing>
</p:sld>
</file>

<file path=ppt/slides/slide8.xml><?xml version="1.0" encoding="utf-8"?>
<p:sld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5414"/>
            <a:ext cx="12192000" cy="6782586"/>
          </a:xfrm>
          <a:prstGeom prst="rect">
            <a:avLst/>
          </a:prstGeom>
        </p:spPr>
      </p:pic>
      <p:sp>
        <p:nvSpPr>
          <p:cNvPr id="6" name="TextBox 5"/>
          <p:cNvSpPr txBox="1"/>
          <p:nvPr/>
        </p:nvSpPr>
        <p:spPr>
          <a:xfrm>
            <a:off x="490194" y="2644170"/>
            <a:ext cx="4930218" cy="1569660"/>
          </a:xfrm>
          <a:prstGeom prst="rect">
            <a:avLst/>
          </a:prstGeom>
          <a:noFill/>
        </p:spPr>
        <p:txBody>
          <a:bodyPr wrap="square" rtlCol="0">
            <a:spAutoFit/>
          </a:bodyPr>
          <a:lstStyle/>
          <a:p>
            <a:r>
              <a:rPr lang="en-US" sz="9600" b="1" dirty="0" smtClean="0">
                <a:solidFill>
                  <a:schemeClr val="bg1"/>
                </a:solidFill>
              </a:rPr>
              <a:t>FIN</a:t>
            </a:r>
            <a:endParaRPr lang="en-US" sz="9600" b="1" dirty="0">
              <a:solidFill>
                <a:schemeClr val="bg1"/>
              </a:solidFill>
            </a:endParaRPr>
          </a:p>
        </p:txBody>
      </p:sp>
    </p:spTree>
    <p:extLst>
      <p:ext uri="{BB962C8B-B14F-4D97-AF65-F5344CB8AC3E}">
        <p14:creationId xmlns:p14="http://schemas.microsoft.com/office/powerpoint/2010/main" val="2145388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496</Words>
  <Application>Microsoft Office PowerPoint</Application>
  <PresentationFormat>Widescreen</PresentationFormat>
  <Paragraphs>87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oreProperties xmlns:dc="http://purl.org/dc/elements/1.1/" xmlns:dcterms="http://purl.org/dc/terms/" xmlns:xsi="http://www.w3.org/2001/XMLSchema-instance" xmlns="http://schemas.openxmlformats.org/package/2006/metadata/core-properties">
  <dc:title>PowerPoint Presentation</dc:title>
  <dc:creator>LENOVO</dc:creator>
  <lastModifiedBy>LENOVO</lastModifiedBy>
  <revision>4</revision>
  <dcterms:created xsi:type="dcterms:W3CDTF">2026-01-14T19:42:27.0000000Z</dcterms:created>
  <dcterms:modified xsi:type="dcterms:W3CDTF">2026-01-14T20:08:05.0000000Z</dcterms:modified>
  <keywords>, docId:BD2E63406C776D8273AE52D0748B2BB0</keywords>
</coreProperties>
</file>